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172"/>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425" r:id="rId51"/>
    <p:sldId id="285" r:id="rId52"/>
    <p:sldId id="286" r:id="rId53"/>
    <p:sldId id="287" r:id="rId54"/>
    <p:sldId id="288" r:id="rId55"/>
    <p:sldId id="289" r:id="rId56"/>
    <p:sldId id="290" r:id="rId57"/>
    <p:sldId id="291" r:id="rId58"/>
    <p:sldId id="292" r:id="rId59"/>
    <p:sldId id="293" r:id="rId60"/>
    <p:sldId id="294" r:id="rId61"/>
    <p:sldId id="311" r:id="rId62"/>
    <p:sldId id="312" r:id="rId63"/>
    <p:sldId id="405" r:id="rId64"/>
    <p:sldId id="313" r:id="rId65"/>
    <p:sldId id="314" r:id="rId66"/>
    <p:sldId id="315" r:id="rId67"/>
    <p:sldId id="316" r:id="rId68"/>
    <p:sldId id="317" r:id="rId69"/>
    <p:sldId id="340" r:id="rId70"/>
    <p:sldId id="318" r:id="rId71"/>
    <p:sldId id="406" r:id="rId72"/>
    <p:sldId id="319" r:id="rId73"/>
    <p:sldId id="320" r:id="rId74"/>
    <p:sldId id="322" r:id="rId75"/>
    <p:sldId id="345" r:id="rId76"/>
    <p:sldId id="321" r:id="rId77"/>
    <p:sldId id="346" r:id="rId78"/>
    <p:sldId id="347" r:id="rId79"/>
    <p:sldId id="369" r:id="rId80"/>
    <p:sldId id="348" r:id="rId81"/>
    <p:sldId id="401" r:id="rId82"/>
    <p:sldId id="324" r:id="rId83"/>
    <p:sldId id="325" r:id="rId84"/>
    <p:sldId id="326" r:id="rId85"/>
    <p:sldId id="327" r:id="rId86"/>
    <p:sldId id="341" r:id="rId87"/>
    <p:sldId id="389" r:id="rId88"/>
    <p:sldId id="393" r:id="rId89"/>
    <p:sldId id="342" r:id="rId90"/>
    <p:sldId id="390" r:id="rId91"/>
    <p:sldId id="394" r:id="rId92"/>
    <p:sldId id="343" r:id="rId93"/>
    <p:sldId id="391" r:id="rId94"/>
    <p:sldId id="395" r:id="rId95"/>
    <p:sldId id="344" r:id="rId96"/>
    <p:sldId id="392" r:id="rId97"/>
    <p:sldId id="370" r:id="rId98"/>
    <p:sldId id="349" r:id="rId99"/>
    <p:sldId id="351" r:id="rId100"/>
    <p:sldId id="353" r:id="rId101"/>
    <p:sldId id="352" r:id="rId102"/>
    <p:sldId id="356" r:id="rId103"/>
    <p:sldId id="355" r:id="rId104"/>
    <p:sldId id="354" r:id="rId105"/>
    <p:sldId id="402" r:id="rId106"/>
    <p:sldId id="403" r:id="rId107"/>
    <p:sldId id="329" r:id="rId108"/>
    <p:sldId id="380" r:id="rId109"/>
    <p:sldId id="388" r:id="rId110"/>
    <p:sldId id="358" r:id="rId111"/>
    <p:sldId id="365" r:id="rId112"/>
    <p:sldId id="396" r:id="rId113"/>
    <p:sldId id="359" r:id="rId114"/>
    <p:sldId id="366" r:id="rId115"/>
    <p:sldId id="398" r:id="rId116"/>
    <p:sldId id="361" r:id="rId117"/>
    <p:sldId id="367" r:id="rId118"/>
    <p:sldId id="399" r:id="rId119"/>
    <p:sldId id="363" r:id="rId120"/>
    <p:sldId id="368" r:id="rId121"/>
    <p:sldId id="400" r:id="rId122"/>
    <p:sldId id="375" r:id="rId123"/>
    <p:sldId id="372" r:id="rId124"/>
    <p:sldId id="373" r:id="rId125"/>
    <p:sldId id="376" r:id="rId126"/>
    <p:sldId id="377" r:id="rId127"/>
    <p:sldId id="378" r:id="rId128"/>
    <p:sldId id="387" r:id="rId129"/>
    <p:sldId id="381" r:id="rId130"/>
    <p:sldId id="382" r:id="rId131"/>
    <p:sldId id="383" r:id="rId132"/>
    <p:sldId id="384" r:id="rId133"/>
    <p:sldId id="385" r:id="rId134"/>
    <p:sldId id="386" r:id="rId135"/>
    <p:sldId id="330" r:id="rId136"/>
    <p:sldId id="331" r:id="rId137"/>
    <p:sldId id="332" r:id="rId138"/>
    <p:sldId id="333" r:id="rId139"/>
    <p:sldId id="334" r:id="rId140"/>
    <p:sldId id="404" r:id="rId141"/>
    <p:sldId id="453" r:id="rId142"/>
    <p:sldId id="454" r:id="rId143"/>
    <p:sldId id="456" r:id="rId144"/>
    <p:sldId id="407" r:id="rId145"/>
    <p:sldId id="409" r:id="rId146"/>
    <p:sldId id="431" r:id="rId147"/>
    <p:sldId id="433" r:id="rId148"/>
    <p:sldId id="434" r:id="rId149"/>
    <p:sldId id="436" r:id="rId150"/>
    <p:sldId id="426" r:id="rId151"/>
    <p:sldId id="432" r:id="rId152"/>
    <p:sldId id="438" r:id="rId153"/>
    <p:sldId id="439" r:id="rId154"/>
    <p:sldId id="427" r:id="rId155"/>
    <p:sldId id="429" r:id="rId156"/>
    <p:sldId id="430" r:id="rId157"/>
    <p:sldId id="440" r:id="rId158"/>
    <p:sldId id="437" r:id="rId159"/>
    <p:sldId id="442" r:id="rId160"/>
    <p:sldId id="443" r:id="rId161"/>
    <p:sldId id="444" r:id="rId162"/>
    <p:sldId id="445" r:id="rId163"/>
    <p:sldId id="446" r:id="rId164"/>
    <p:sldId id="447" r:id="rId165"/>
    <p:sldId id="450" r:id="rId166"/>
    <p:sldId id="451" r:id="rId167"/>
    <p:sldId id="452" r:id="rId168"/>
    <p:sldId id="350" r:id="rId169"/>
    <p:sldId id="336" r:id="rId170"/>
    <p:sldId id="335" r:id="rId171"/>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51" autoAdjust="0"/>
  </p:normalViewPr>
  <p:slideViewPr>
    <p:cSldViewPr snapToGrid="0">
      <p:cViewPr varScale="1">
        <p:scale>
          <a:sx n="109" d="100"/>
          <a:sy n="109" d="100"/>
        </p:scale>
        <p:origin x="6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theme" Target="theme/theme1.xml"/><Relationship Id="rId170" Type="http://schemas.openxmlformats.org/officeDocument/2006/relationships/slide" Target="slides/slide164.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tableStyles" Target="tableStyle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slide" Target="slides/slide150.xml"/><Relationship Id="rId164" Type="http://schemas.openxmlformats.org/officeDocument/2006/relationships/slide" Target="slides/slide158.xml"/><Relationship Id="rId169" Type="http://schemas.openxmlformats.org/officeDocument/2006/relationships/slide" Target="slides/slide163.xml"/><Relationship Id="rId4" Type="http://schemas.openxmlformats.org/officeDocument/2006/relationships/slideMaster" Target="slideMasters/slideMaster4.xml"/><Relationship Id="rId9" Type="http://schemas.openxmlformats.org/officeDocument/2006/relationships/slide" Target="slides/slide3.xml"/><Relationship Id="rId172" Type="http://schemas.openxmlformats.org/officeDocument/2006/relationships/notesMaster" Target="notesMasters/notesMaster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viewProps" Target="view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6" name="PlaceHolder 1"/>
          <p:cNvSpPr>
            <a:spLocks noGrp="1" noRot="1" noChangeAspect="1"/>
          </p:cNvSpPr>
          <p:nvPr>
            <p:ph type="sldImg"/>
          </p:nvPr>
        </p:nvSpPr>
        <p:spPr>
          <a:xfrm>
            <a:off x="90488" y="754063"/>
            <a:ext cx="6616700" cy="3722687"/>
          </a:xfrm>
          <a:prstGeom prst="rect">
            <a:avLst/>
          </a:prstGeom>
          <a:noFill/>
          <a:ln w="0">
            <a:noFill/>
          </a:ln>
        </p:spPr>
        <p:txBody>
          <a:bodyPr lIns="0" tIns="0" rIns="0" bIns="0" anchor="ctr">
            <a:noAutofit/>
          </a:bodyPr>
          <a:lstStyle/>
          <a:p>
            <a:r>
              <a:rPr lang="en-US" sz="1700" b="0" strike="noStrike" spc="-1">
                <a:solidFill>
                  <a:srgbClr val="000000"/>
                </a:solidFill>
                <a:latin typeface="Arial"/>
              </a:rPr>
              <a:t>Folie mittels Klicken verschieben</a:t>
            </a:r>
          </a:p>
        </p:txBody>
      </p:sp>
      <p:sp>
        <p:nvSpPr>
          <p:cNvPr id="247" name="PlaceHolder 2"/>
          <p:cNvSpPr>
            <a:spLocks noGrp="1"/>
          </p:cNvSpPr>
          <p:nvPr>
            <p:ph type="body"/>
          </p:nvPr>
        </p:nvSpPr>
        <p:spPr>
          <a:xfrm>
            <a:off x="679768" y="4714975"/>
            <a:ext cx="5437825" cy="4466632"/>
          </a:xfrm>
          <a:prstGeom prst="rect">
            <a:avLst/>
          </a:prstGeom>
          <a:noFill/>
          <a:ln w="0">
            <a:noFill/>
          </a:ln>
        </p:spPr>
        <p:txBody>
          <a:bodyPr lIns="0" tIns="0" rIns="0" bIns="0" anchor="t">
            <a:noAutofit/>
          </a:bodyPr>
          <a:lstStyle/>
          <a:p>
            <a:r>
              <a:rPr lang="de-DE" sz="1900" b="0" strike="noStrike" spc="-1">
                <a:latin typeface="Arial"/>
              </a:rPr>
              <a:t>Format der Notizen mittels Klicken bearbeiten</a:t>
            </a:r>
          </a:p>
        </p:txBody>
      </p:sp>
      <p:sp>
        <p:nvSpPr>
          <p:cNvPr id="248" name="PlaceHolder 3"/>
          <p:cNvSpPr>
            <a:spLocks noGrp="1"/>
          </p:cNvSpPr>
          <p:nvPr>
            <p:ph type="hdr"/>
          </p:nvPr>
        </p:nvSpPr>
        <p:spPr>
          <a:xfrm>
            <a:off x="0" y="0"/>
            <a:ext cx="2949857" cy="495977"/>
          </a:xfrm>
          <a:prstGeom prst="rect">
            <a:avLst/>
          </a:prstGeom>
          <a:noFill/>
          <a:ln w="0">
            <a:noFill/>
          </a:ln>
        </p:spPr>
        <p:txBody>
          <a:bodyPr lIns="0" tIns="0" rIns="0" bIns="0" anchor="t">
            <a:noAutofit/>
          </a:bodyPr>
          <a:lstStyle/>
          <a:p>
            <a:r>
              <a:rPr lang="de-DE" sz="1300" b="0" strike="noStrike" spc="-1">
                <a:latin typeface="Times New Roman"/>
              </a:rPr>
              <a:t>&lt;Kopfzeile&gt;</a:t>
            </a:r>
          </a:p>
        </p:txBody>
      </p:sp>
      <p:sp>
        <p:nvSpPr>
          <p:cNvPr id="249" name="PlaceHolder 4"/>
          <p:cNvSpPr>
            <a:spLocks noGrp="1"/>
          </p:cNvSpPr>
          <p:nvPr>
            <p:ph type="dt" idx="19"/>
          </p:nvPr>
        </p:nvSpPr>
        <p:spPr>
          <a:xfrm>
            <a:off x="3847503" y="0"/>
            <a:ext cx="2949857" cy="495977"/>
          </a:xfrm>
          <a:prstGeom prst="rect">
            <a:avLst/>
          </a:prstGeom>
          <a:noFill/>
          <a:ln w="0">
            <a:noFill/>
          </a:ln>
        </p:spPr>
        <p:txBody>
          <a:bodyPr lIns="0" tIns="0" rIns="0" bIns="0" anchor="t">
            <a:noAutofit/>
          </a:bodyPr>
          <a:lstStyle>
            <a:lvl1pPr algn="r">
              <a:buNone/>
              <a:defRPr lang="de-DE" sz="1300" b="0" strike="noStrike" spc="-1">
                <a:latin typeface="Times New Roman"/>
              </a:defRPr>
            </a:lvl1pPr>
          </a:lstStyle>
          <a:p>
            <a:pPr algn="r">
              <a:buNone/>
            </a:pPr>
            <a:r>
              <a:rPr lang="de-DE" sz="1300" b="0" strike="noStrike" spc="-1">
                <a:latin typeface="Times New Roman"/>
              </a:rPr>
              <a:t>&lt;Datum/Uhrzeit&gt;</a:t>
            </a:r>
          </a:p>
        </p:txBody>
      </p:sp>
      <p:sp>
        <p:nvSpPr>
          <p:cNvPr id="250" name="PlaceHolder 5"/>
          <p:cNvSpPr>
            <a:spLocks noGrp="1"/>
          </p:cNvSpPr>
          <p:nvPr>
            <p:ph type="ftr" idx="20"/>
          </p:nvPr>
        </p:nvSpPr>
        <p:spPr>
          <a:xfrm>
            <a:off x="0" y="9430306"/>
            <a:ext cx="2949857" cy="495977"/>
          </a:xfrm>
          <a:prstGeom prst="rect">
            <a:avLst/>
          </a:prstGeom>
          <a:noFill/>
          <a:ln w="0">
            <a:noFill/>
          </a:ln>
        </p:spPr>
        <p:txBody>
          <a:bodyPr lIns="0" tIns="0" rIns="0" bIns="0" anchor="b">
            <a:noAutofit/>
          </a:bodyPr>
          <a:lstStyle>
            <a:lvl1pPr>
              <a:defRPr lang="de-DE" sz="1300" b="0" strike="noStrike" spc="-1">
                <a:latin typeface="Times New Roman"/>
              </a:defRPr>
            </a:lvl1pPr>
          </a:lstStyle>
          <a:p>
            <a:r>
              <a:rPr lang="de-DE" sz="1300" b="0" strike="noStrike" spc="-1">
                <a:latin typeface="Times New Roman"/>
              </a:rPr>
              <a:t>&lt;Fußzeile&gt;</a:t>
            </a:r>
          </a:p>
        </p:txBody>
      </p:sp>
      <p:sp>
        <p:nvSpPr>
          <p:cNvPr id="251" name="PlaceHolder 6"/>
          <p:cNvSpPr>
            <a:spLocks noGrp="1"/>
          </p:cNvSpPr>
          <p:nvPr>
            <p:ph type="sldNum" idx="21"/>
          </p:nvPr>
        </p:nvSpPr>
        <p:spPr>
          <a:xfrm>
            <a:off x="3847503" y="9430306"/>
            <a:ext cx="2949857" cy="495977"/>
          </a:xfrm>
          <a:prstGeom prst="rect">
            <a:avLst/>
          </a:prstGeom>
          <a:noFill/>
          <a:ln w="0">
            <a:noFill/>
          </a:ln>
        </p:spPr>
        <p:txBody>
          <a:bodyPr lIns="0" tIns="0" rIns="0" bIns="0" anchor="b">
            <a:noAutofit/>
          </a:bodyPr>
          <a:lstStyle>
            <a:lvl1pPr algn="r">
              <a:buNone/>
              <a:defRPr lang="de-DE" sz="1300" b="0" strike="noStrike" spc="-1">
                <a:latin typeface="Times New Roman"/>
              </a:defRPr>
            </a:lvl1pPr>
          </a:lstStyle>
          <a:p>
            <a:pPr algn="r">
              <a:buNone/>
            </a:pPr>
            <a:fld id="{FB5383A8-0B3F-45BA-A6DA-43276B4067E9}" type="slidenum">
              <a:rPr lang="de-DE" sz="1300" b="0" strike="noStrike" spc="-1">
                <a:latin typeface="Times New Roman"/>
              </a:rPr>
              <a:t>‹Nr.›</a:t>
            </a:fld>
            <a:endParaRPr lang="de-DE" sz="13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noRot="1" noChangeAspect="1"/>
          </p:cNvSpPr>
          <p:nvPr>
            <p:ph type="sldImg"/>
          </p:nvPr>
        </p:nvSpPr>
        <p:spPr>
          <a:xfrm>
            <a:off x="422275" y="1241425"/>
            <a:ext cx="5953125" cy="3349625"/>
          </a:xfrm>
          <a:prstGeom prst="rect">
            <a:avLst/>
          </a:prstGeom>
          <a:ln w="0">
            <a:noFill/>
          </a:ln>
        </p:spPr>
      </p:sp>
      <p:sp>
        <p:nvSpPr>
          <p:cNvPr id="458" name="PlaceHolder 2"/>
          <p:cNvSpPr>
            <a:spLocks noGrp="1"/>
          </p:cNvSpPr>
          <p:nvPr>
            <p:ph type="body"/>
          </p:nvPr>
        </p:nvSpPr>
        <p:spPr>
          <a:xfrm>
            <a:off x="680397" y="4776795"/>
            <a:ext cx="5436251" cy="3908125"/>
          </a:xfrm>
          <a:prstGeom prst="rect">
            <a:avLst/>
          </a:prstGeom>
          <a:noFill/>
          <a:ln w="0">
            <a:noFill/>
          </a:ln>
        </p:spPr>
        <p:txBody>
          <a:bodyPr lIns="0" tIns="0" rIns="0" bIns="0" anchor="t">
            <a:noAutofit/>
          </a:bodyPr>
          <a:lstStyle/>
          <a:p>
            <a:endParaRPr lang="de-DE" sz="1900" spc="-1">
              <a:latin typeface="Arial"/>
            </a:endParaRPr>
          </a:p>
        </p:txBody>
      </p:sp>
      <p:sp>
        <p:nvSpPr>
          <p:cNvPr id="459" name="PlaceHolder 3"/>
          <p:cNvSpPr>
            <a:spLocks noGrp="1"/>
          </p:cNvSpPr>
          <p:nvPr>
            <p:ph type="sldNum" idx="22"/>
          </p:nvPr>
        </p:nvSpPr>
        <p:spPr>
          <a:xfrm>
            <a:off x="3850022" y="9428530"/>
            <a:ext cx="2945449" cy="497398"/>
          </a:xfrm>
          <a:prstGeom prst="rect">
            <a:avLst/>
          </a:prstGeom>
          <a:noFill/>
          <a:ln w="0">
            <a:noFill/>
          </a:ln>
        </p:spPr>
        <p:txBody>
          <a:bodyPr lIns="0" tIns="0" rIns="0" bIns="0" anchor="b">
            <a:noAutofit/>
          </a:bodyPr>
          <a:lstStyle>
            <a:lvl1pPr algn="r">
              <a:lnSpc>
                <a:spcPct val="100000"/>
              </a:lnSpc>
              <a:buNone/>
              <a:defRPr lang="en-GB" sz="1100" b="0" strike="noStrike" spc="-1">
                <a:solidFill>
                  <a:srgbClr val="000000"/>
                </a:solidFill>
                <a:latin typeface="+mn-lt"/>
                <a:ea typeface="+mn-ea"/>
              </a:defRPr>
            </a:lvl1pPr>
          </a:lstStyle>
          <a:p>
            <a:pPr algn="r">
              <a:lnSpc>
                <a:spcPct val="100000"/>
              </a:lnSpc>
              <a:buNone/>
            </a:pPr>
            <a:fld id="{7B59C314-A8D5-4864-B944-E553A71EF6ED}" type="slidenum">
              <a:rPr lang="en-GB"/>
              <a:t>38</a:t>
            </a:fld>
            <a:endParaRPr lang="de-DE">
              <a:latin typeface="Times New Roman"/>
            </a:endParaRPr>
          </a:p>
        </p:txBody>
      </p:sp>
    </p:spTree>
    <p:extLst>
      <p:ext uri="{BB962C8B-B14F-4D97-AF65-F5344CB8AC3E}">
        <p14:creationId xmlns:p14="http://schemas.microsoft.com/office/powerpoint/2010/main" val="3006736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D4810ED9-37C0-4AE0-9449-D13BB4AA4D71}" type="slidenum">
              <a:t>‹Nr.›</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1E5CAA94-F95C-4DC0-8475-57DDA1A6D7E3}" type="slidenum">
              <a:t>‹Nr.›</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DF042BF3-FC0B-40E0-AC5F-D0ACAB184EC1}" type="slidenum">
              <a:t>‹Nr.›</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486A1FD1-2C60-40F2-A903-BA13BD3312CA}" type="slidenum">
              <a:t>‹Nr.›</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2489BEC5-14C4-41E8-BC70-49AFFDC43A83}" type="slidenum">
              <a:t>‹Nr.›</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B01C5B4B-D93C-4CEC-9388-5BCA5FF35497}" type="slidenum">
              <a:t>‹Nr.›</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79E0AC7-914B-4F1B-B12F-C5EEC6FF724B}" type="slidenum">
              <a:t>‹Nr.›</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1864A4A5-C9C0-4DE6-9395-979D06242E21}" type="slidenum">
              <a:t>‹Nr.›</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30F1F8A5-36B6-4BD0-8DE0-8F94DC4C07A3}" type="slidenum">
              <a:t>‹Nr.›</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6B8BF65E-8C95-473A-B1B2-26901D04253E}" type="slidenum">
              <a:t>‹Nr.›</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2594B93D-EE15-4238-8F25-58C48CE73196}" type="slidenum">
              <a:t>‹Nr.›</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9C4C0915-0154-4923-8560-6A1FEAAD0DC2}" type="slidenum">
              <a:t>‹Nr.›</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7022C1B0-B623-45B0-BF08-338E8E8C3FED}" type="slidenum">
              <a:t>‹Nr.›</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4029EEEB-BA72-4386-B035-D74E72F89A31}" type="slidenum">
              <a:t>‹Nr.›</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92790B16-2515-4CB7-A3FF-D0014AB83BB0}" type="slidenum">
              <a:t>‹Nr.›</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C66AD67C-0BCF-437F-9C3F-6DAC89CB4119}" type="slidenum">
              <a:t>‹Nr.›</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A05B1429-B44C-427C-9E9F-962A508AD722}" type="slidenum">
              <a:t>‹Nr.›</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86177CBA-4F04-4319-AA02-C391A99BDBAC}" type="slidenum">
              <a:t>‹Nr.›</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C46E8EC3-2D72-44BD-823B-FB756FDB8C82}" type="slidenum">
              <a:t>‹Nr.›</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9B949EFD-5C9F-4948-8008-A5571C2B1C90}" type="slidenum">
              <a:t>‹Nr.›</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16ED4998-A91D-4B0D-BC52-6090652E263D}" type="slidenum">
              <a:t>‹Nr.›</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D0348A9B-352D-4903-95EB-19DFC1277E54}" type="slidenum">
              <a:t>‹Nr.›</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1E9F15FC-C8B2-4A6A-BA05-162690FE1C84}" type="slidenum">
              <a:t>‹Nr.›</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50FF4144-6436-456B-8F7C-46CBB0BCB764}" type="slidenum">
              <a:t>‹Nr.›</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CDE7D44A-3019-4D98-8816-2DFB30C70797}" type="slidenum">
              <a:t>‹Nr.›</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2CB77A8-F3F9-45E3-AD16-EB9C525B3839}" type="slidenum">
              <a:t>‹Nr.›</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66B65E07-974C-4E1C-99E0-4E8AC2577D09}" type="slidenum">
              <a:t>‹Nr.›</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1B87E46D-55EE-4DBA-ADAF-2D218F8731A6}" type="slidenum">
              <a:t>‹Nr.›</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2AA4327A-42DC-4A61-9090-C45D23AC0B45}" type="slidenum">
              <a:t>‹Nr.›</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E0F7082E-5D03-4CCE-A469-EFF7C83C1F0F}" type="slidenum">
              <a:t>‹Nr.›</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58214457-C506-41C9-A386-E8AE3AAC5ED7}" type="slidenum">
              <a:t>‹Nr.›</a:t>
            </a:fld>
            <a:endParaRPr/>
          </a:p>
        </p:txBody>
      </p:sp>
      <p:sp>
        <p:nvSpPr>
          <p:cNvPr id="4" name="PlaceHolder 3"/>
          <p:cNvSpPr>
            <a:spLocks noGrp="1"/>
          </p:cNvSpPr>
          <p:nvPr>
            <p:ph type="dt" idx="12"/>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53C0313A-1855-4F50-9E67-EE20FBBD0782}" type="slidenum">
              <a:t>‹Nr.›</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2710373D-87B4-4721-9588-546D853E5058}" type="slidenum">
              <a:t>‹Nr.›</a:t>
            </a:fld>
            <a:endParaRPr/>
          </a:p>
        </p:txBody>
      </p:sp>
      <p:sp>
        <p:nvSpPr>
          <p:cNvPr id="6" name="PlaceHolder 5"/>
          <p:cNvSpPr>
            <a:spLocks noGrp="1"/>
          </p:cNvSpPr>
          <p:nvPr>
            <p:ph type="dt" idx="12"/>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EF57DB95-F329-4A94-8E16-BE8F6ED9DB94}" type="slidenum">
              <a:t>‹Nr.›</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3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35910039-7389-4800-972D-E7F17141E72C}" type="slidenum">
              <a:t>‹Nr.›</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1E004109-F139-490D-9ABA-D6F6B23B5E8D}" type="slidenum">
              <a:t>‹Nr.›</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67AD17DE-F057-4F84-8656-C36FFDA409F2}" type="slidenum">
              <a:t>‹Nr.›</a:t>
            </a:fld>
            <a:endParaRPr/>
          </a:p>
        </p:txBody>
      </p:sp>
      <p:sp>
        <p:nvSpPr>
          <p:cNvPr id="5" name="PlaceHolder 4"/>
          <p:cNvSpPr>
            <a:spLocks noGrp="1"/>
          </p:cNvSpPr>
          <p:nvPr>
            <p:ph type="dt" idx="12"/>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AA1F1E5F-3E68-449D-87AA-65408C9AA866}" type="slidenum">
              <a:t>‹Nr.›</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4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652D4AAB-9EB1-448B-87C9-2D69B3822DBE}" type="slidenum">
              <a:t>‹Nr.›</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4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F2D9D3B9-12DF-4A8C-87F5-8BC3CEE0B72D}" type="slidenum">
              <a:t>‹Nr.›</a:t>
            </a:fld>
            <a:endParaRPr/>
          </a:p>
        </p:txBody>
      </p:sp>
      <p:sp>
        <p:nvSpPr>
          <p:cNvPr id="8" name="PlaceHolder 7"/>
          <p:cNvSpPr>
            <a:spLocks noGrp="1"/>
          </p:cNvSpPr>
          <p:nvPr>
            <p:ph type="dt" idx="12"/>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479FA214-8664-45C4-A48D-E0A42C519BB0}" type="slidenum">
              <a:t>‹Nr.›</a:t>
            </a:fld>
            <a:endParaRPr/>
          </a:p>
        </p:txBody>
      </p:sp>
      <p:sp>
        <p:nvSpPr>
          <p:cNvPr id="7" name="PlaceHolder 6"/>
          <p:cNvSpPr>
            <a:spLocks noGrp="1"/>
          </p:cNvSpPr>
          <p:nvPr>
            <p:ph type="dt" idx="12"/>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9A4384E7-5E12-48A1-98BF-584BB229AA02}" type="slidenum">
              <a:t>‹Nr.›</a:t>
            </a:fld>
            <a:endParaRPr/>
          </a:p>
        </p:txBody>
      </p:sp>
      <p:sp>
        <p:nvSpPr>
          <p:cNvPr id="9" name="PlaceHolder 8"/>
          <p:cNvSpPr>
            <a:spLocks noGrp="1"/>
          </p:cNvSpPr>
          <p:nvPr>
            <p:ph type="dt" idx="12"/>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5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BBD49E36-36D7-47A8-A6C0-C47C4CF867D7}" type="slidenum">
              <a:t>‹Nr.›</a:t>
            </a:fld>
            <a:endParaRPr/>
          </a:p>
        </p:txBody>
      </p:sp>
      <p:sp>
        <p:nvSpPr>
          <p:cNvPr id="11" name="PlaceHolder 10"/>
          <p:cNvSpPr>
            <a:spLocks noGrp="1"/>
          </p:cNvSpPr>
          <p:nvPr>
            <p:ph type="dt" idx="12"/>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8D6FC95B-A652-4C5E-AE32-D0AE81F36464}" type="slidenum">
              <a:t>‹Nr.›</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265AA0C0-45F8-4FE4-9CB0-CFFFC34760F3}" type="slidenum">
              <a:t>‹Nr.›</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229254D5-F852-4FD8-83D1-52E8F4715A33}" type="slidenum">
              <a:t>‹Nr.›</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3"/>
          </p:nvPr>
        </p:nvSpPr>
        <p:spPr/>
        <p:txBody>
          <a:bodyPr/>
          <a:lstStyle/>
          <a:p>
            <a:r>
              <a:t>Footer</a:t>
            </a:r>
          </a:p>
        </p:txBody>
      </p:sp>
      <p:sp>
        <p:nvSpPr>
          <p:cNvPr id="5" name="PlaceHolder 4"/>
          <p:cNvSpPr>
            <a:spLocks noGrp="1"/>
          </p:cNvSpPr>
          <p:nvPr>
            <p:ph type="sldNum" idx="14"/>
          </p:nvPr>
        </p:nvSpPr>
        <p:spPr/>
        <p:txBody>
          <a:bodyPr/>
          <a:lstStyle/>
          <a:p>
            <a:fld id="{47C30129-4E31-4418-BEAE-1E626193EBC7}" type="slidenum">
              <a:t>‹Nr.›</a:t>
            </a:fld>
            <a:endParaRPr/>
          </a:p>
        </p:txBody>
      </p:sp>
      <p:sp>
        <p:nvSpPr>
          <p:cNvPr id="6" name="PlaceHolder 5"/>
          <p:cNvSpPr>
            <a:spLocks noGrp="1"/>
          </p:cNvSpPr>
          <p:nvPr>
            <p:ph type="dt" idx="15"/>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7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C4F1111E-A0B0-4AB9-81A2-4F2EEC1288B7}" type="slidenum">
              <a:t>‹Nr.›</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7E817B8B-7111-45D1-AF68-DA30634DAC33}" type="slidenum">
              <a:t>‹Nr.›</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13"/>
          </p:nvPr>
        </p:nvSpPr>
        <p:spPr/>
        <p:txBody>
          <a:bodyPr/>
          <a:lstStyle/>
          <a:p>
            <a:r>
              <a:t>Footer</a:t>
            </a:r>
          </a:p>
        </p:txBody>
      </p:sp>
      <p:sp>
        <p:nvSpPr>
          <p:cNvPr id="4" name="PlaceHolder 3"/>
          <p:cNvSpPr>
            <a:spLocks noGrp="1"/>
          </p:cNvSpPr>
          <p:nvPr>
            <p:ph type="sldNum" idx="14"/>
          </p:nvPr>
        </p:nvSpPr>
        <p:spPr/>
        <p:txBody>
          <a:bodyPr/>
          <a:lstStyle/>
          <a:p>
            <a:fld id="{829A4822-12DC-4438-BD7B-169DA337E8BE}" type="slidenum">
              <a:t>‹Nr.›</a:t>
            </a:fld>
            <a:endParaRPr/>
          </a:p>
        </p:txBody>
      </p:sp>
      <p:sp>
        <p:nvSpPr>
          <p:cNvPr id="5" name="PlaceHolder 4"/>
          <p:cNvSpPr>
            <a:spLocks noGrp="1"/>
          </p:cNvSpPr>
          <p:nvPr>
            <p:ph type="dt" idx="15"/>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69D25626-7694-44E0-9F3C-9AE207E39D94}" type="slidenum">
              <a:t>‹Nr.›</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CF5F48D3-4518-4D57-92EB-E53A8DE1E3E8}" type="slidenum">
              <a:t>‹Nr.›</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3"/>
          </p:nvPr>
        </p:nvSpPr>
        <p:spPr/>
        <p:txBody>
          <a:bodyPr/>
          <a:lstStyle/>
          <a:p>
            <a:r>
              <a:t>Footer</a:t>
            </a:r>
          </a:p>
        </p:txBody>
      </p:sp>
      <p:sp>
        <p:nvSpPr>
          <p:cNvPr id="7" name="PlaceHolder 6"/>
          <p:cNvSpPr>
            <a:spLocks noGrp="1"/>
          </p:cNvSpPr>
          <p:nvPr>
            <p:ph type="sldNum" idx="14"/>
          </p:nvPr>
        </p:nvSpPr>
        <p:spPr/>
        <p:txBody>
          <a:bodyPr/>
          <a:lstStyle/>
          <a:p>
            <a:fld id="{E3B3213F-764C-44B7-8977-C090E47F327F}" type="slidenum">
              <a:t>‹Nr.›</a:t>
            </a:fld>
            <a:endParaRPr/>
          </a:p>
        </p:txBody>
      </p:sp>
      <p:sp>
        <p:nvSpPr>
          <p:cNvPr id="8" name="PlaceHolder 7"/>
          <p:cNvSpPr>
            <a:spLocks noGrp="1"/>
          </p:cNvSpPr>
          <p:nvPr>
            <p:ph type="dt" idx="15"/>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9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3"/>
          </p:nvPr>
        </p:nvSpPr>
        <p:spPr/>
        <p:txBody>
          <a:bodyPr/>
          <a:lstStyle/>
          <a:p>
            <a:r>
              <a:t>Footer</a:t>
            </a:r>
          </a:p>
        </p:txBody>
      </p:sp>
      <p:sp>
        <p:nvSpPr>
          <p:cNvPr id="6" name="PlaceHolder 5"/>
          <p:cNvSpPr>
            <a:spLocks noGrp="1"/>
          </p:cNvSpPr>
          <p:nvPr>
            <p:ph type="sldNum" idx="14"/>
          </p:nvPr>
        </p:nvSpPr>
        <p:spPr/>
        <p:txBody>
          <a:bodyPr/>
          <a:lstStyle/>
          <a:p>
            <a:fld id="{AAED745E-F2F1-4074-A525-A21195D963D9}" type="slidenum">
              <a:t>‹Nr.›</a:t>
            </a:fld>
            <a:endParaRPr/>
          </a:p>
        </p:txBody>
      </p:sp>
      <p:sp>
        <p:nvSpPr>
          <p:cNvPr id="7" name="PlaceHolder 6"/>
          <p:cNvSpPr>
            <a:spLocks noGrp="1"/>
          </p:cNvSpPr>
          <p:nvPr>
            <p:ph type="dt" idx="15"/>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9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9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9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3"/>
          </p:nvPr>
        </p:nvSpPr>
        <p:spPr/>
        <p:txBody>
          <a:bodyPr/>
          <a:lstStyle/>
          <a:p>
            <a:r>
              <a:t>Footer</a:t>
            </a:r>
          </a:p>
        </p:txBody>
      </p:sp>
      <p:sp>
        <p:nvSpPr>
          <p:cNvPr id="8" name="PlaceHolder 7"/>
          <p:cNvSpPr>
            <a:spLocks noGrp="1"/>
          </p:cNvSpPr>
          <p:nvPr>
            <p:ph type="sldNum" idx="14"/>
          </p:nvPr>
        </p:nvSpPr>
        <p:spPr/>
        <p:txBody>
          <a:bodyPr/>
          <a:lstStyle/>
          <a:p>
            <a:fld id="{D2846940-BDBF-497B-9290-D379C1D9735C}" type="slidenum">
              <a:t>‹Nr.›</a:t>
            </a:fld>
            <a:endParaRPr/>
          </a:p>
        </p:txBody>
      </p:sp>
      <p:sp>
        <p:nvSpPr>
          <p:cNvPr id="9" name="PlaceHolder 8"/>
          <p:cNvSpPr>
            <a:spLocks noGrp="1"/>
          </p:cNvSpPr>
          <p:nvPr>
            <p:ph type="dt" idx="15"/>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66EFEC2A-99EC-48A4-9888-5F94BD9DF9D6}" type="slidenum">
              <a:t>‹Nr.›</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3"/>
          </p:nvPr>
        </p:nvSpPr>
        <p:spPr/>
        <p:txBody>
          <a:bodyPr/>
          <a:lstStyle/>
          <a:p>
            <a:r>
              <a:t>Footer</a:t>
            </a:r>
          </a:p>
        </p:txBody>
      </p:sp>
      <p:sp>
        <p:nvSpPr>
          <p:cNvPr id="10" name="PlaceHolder 9"/>
          <p:cNvSpPr>
            <a:spLocks noGrp="1"/>
          </p:cNvSpPr>
          <p:nvPr>
            <p:ph type="sldNum" idx="14"/>
          </p:nvPr>
        </p:nvSpPr>
        <p:spPr/>
        <p:txBody>
          <a:bodyPr/>
          <a:lstStyle/>
          <a:p>
            <a:fld id="{78F5B0BF-E852-4102-919E-A2AFA1B75A8E}" type="slidenum">
              <a:t>‹Nr.›</a:t>
            </a:fld>
            <a:endParaRPr/>
          </a:p>
        </p:txBody>
      </p:sp>
      <p:sp>
        <p:nvSpPr>
          <p:cNvPr id="11" name="PlaceHolder 10"/>
          <p:cNvSpPr>
            <a:spLocks noGrp="1"/>
          </p:cNvSpPr>
          <p:nvPr>
            <p:ph type="dt" idx="15"/>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lstStyle/>
          <a:p>
            <a:r>
              <a:t>Footer</a:t>
            </a:r>
          </a:p>
        </p:txBody>
      </p:sp>
      <p:sp>
        <p:nvSpPr>
          <p:cNvPr id="3" name="PlaceHolder 2"/>
          <p:cNvSpPr>
            <a:spLocks noGrp="1"/>
          </p:cNvSpPr>
          <p:nvPr>
            <p:ph type="sldNum" idx="17"/>
          </p:nvPr>
        </p:nvSpPr>
        <p:spPr/>
        <p:txBody>
          <a:bodyPr/>
          <a:lstStyle/>
          <a:p>
            <a:fld id="{5C4E809E-BEAE-46AE-9818-425C303DAC69}" type="slidenum">
              <a:t>‹Nr.›</a:t>
            </a:fld>
            <a:endParaRPr/>
          </a:p>
        </p:txBody>
      </p:sp>
      <p:sp>
        <p:nvSpPr>
          <p:cNvPr id="4" name="PlaceHolder 3"/>
          <p:cNvSpPr>
            <a:spLocks noGrp="1"/>
          </p:cNvSpPr>
          <p:nvPr>
            <p:ph type="dt" idx="18"/>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DAD26EBA-AA6D-404D-8F5D-6A91ABB869B7}" type="slidenum">
              <a:t>‹Nr.›</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71761A4E-9405-4BC3-88B0-13C60C4411F8}" type="slidenum">
              <a:t>‹Nr.›</a:t>
            </a:fld>
            <a:endParaRPr/>
          </a:p>
        </p:txBody>
      </p:sp>
      <p:sp>
        <p:nvSpPr>
          <p:cNvPr id="6" name="PlaceHolder 5"/>
          <p:cNvSpPr>
            <a:spLocks noGrp="1"/>
          </p:cNvSpPr>
          <p:nvPr>
            <p:ph type="dt" idx="18"/>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D4C8BB95-BA9A-40A1-8CD5-0A2125B72E34}" type="slidenum">
              <a:t>‹Nr.›</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3523719D-33D9-4358-B919-F130EC6292FD}" type="slidenum">
              <a:t>‹Nr.›</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02FF24BE-D955-4129-B222-9CBDEC8C8DC7}" type="slidenum">
              <a:t>‹Nr.›</a:t>
            </a:fld>
            <a:endParaRPr/>
          </a:p>
        </p:txBody>
      </p:sp>
      <p:sp>
        <p:nvSpPr>
          <p:cNvPr id="5" name="PlaceHolder 4"/>
          <p:cNvSpPr>
            <a:spLocks noGrp="1"/>
          </p:cNvSpPr>
          <p:nvPr>
            <p:ph type="dt" idx="18"/>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DF2B6FB4-64E9-41AF-8933-EE638F31CF12}" type="slidenum">
              <a:t>‹Nr.›</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2861D2EB-7253-40F9-A833-C0983C3F488D}" type="slidenum">
              <a:t>‹Nr.›</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9FFAFAF5-66D9-4984-A9E9-DF1EEFC47E0E}" type="slidenum">
              <a:t>‹Nr.›</a:t>
            </a:fld>
            <a:endParaRPr/>
          </a:p>
        </p:txBody>
      </p:sp>
      <p:sp>
        <p:nvSpPr>
          <p:cNvPr id="8" name="PlaceHolder 7"/>
          <p:cNvSpPr>
            <a:spLocks noGrp="1"/>
          </p:cNvSpPr>
          <p:nvPr>
            <p:ph type="dt" idx="18"/>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2FD13652-F56F-4DFE-A4FF-DD8848725579}" type="slidenum">
              <a:t>‹Nr.›</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9DD8EE96-0ED3-43CB-AB17-D04567836E38}" type="slidenum">
              <a:t>‹Nr.›</a:t>
            </a:fld>
            <a:endParaRPr/>
          </a:p>
        </p:txBody>
      </p:sp>
      <p:sp>
        <p:nvSpPr>
          <p:cNvPr id="7" name="PlaceHolder 6"/>
          <p:cNvSpPr>
            <a:spLocks noGrp="1"/>
          </p:cNvSpPr>
          <p:nvPr>
            <p:ph type="dt" idx="18"/>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3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6"/>
          </p:nvPr>
        </p:nvSpPr>
        <p:spPr/>
        <p:txBody>
          <a:bodyPr/>
          <a:lstStyle/>
          <a:p>
            <a:r>
              <a:t>Footer</a:t>
            </a:r>
          </a:p>
        </p:txBody>
      </p:sp>
      <p:sp>
        <p:nvSpPr>
          <p:cNvPr id="8" name="PlaceHolder 7"/>
          <p:cNvSpPr>
            <a:spLocks noGrp="1"/>
          </p:cNvSpPr>
          <p:nvPr>
            <p:ph type="sldNum" idx="17"/>
          </p:nvPr>
        </p:nvSpPr>
        <p:spPr/>
        <p:txBody>
          <a:bodyPr/>
          <a:lstStyle/>
          <a:p>
            <a:fld id="{6431F5DB-A320-4167-B5EA-BD45C6E527B0}" type="slidenum">
              <a:t>‹Nr.›</a:t>
            </a:fld>
            <a:endParaRPr/>
          </a:p>
        </p:txBody>
      </p:sp>
      <p:sp>
        <p:nvSpPr>
          <p:cNvPr id="9" name="PlaceHolder 8"/>
          <p:cNvSpPr>
            <a:spLocks noGrp="1"/>
          </p:cNvSpPr>
          <p:nvPr>
            <p:ph type="dt" idx="18"/>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4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6"/>
          </p:nvPr>
        </p:nvSpPr>
        <p:spPr/>
        <p:txBody>
          <a:bodyPr/>
          <a:lstStyle/>
          <a:p>
            <a:r>
              <a:t>Footer</a:t>
            </a:r>
          </a:p>
        </p:txBody>
      </p:sp>
      <p:sp>
        <p:nvSpPr>
          <p:cNvPr id="10" name="PlaceHolder 9"/>
          <p:cNvSpPr>
            <a:spLocks noGrp="1"/>
          </p:cNvSpPr>
          <p:nvPr>
            <p:ph type="sldNum" idx="17"/>
          </p:nvPr>
        </p:nvSpPr>
        <p:spPr/>
        <p:txBody>
          <a:bodyPr/>
          <a:lstStyle/>
          <a:p>
            <a:fld id="{BF160476-7723-40D6-A389-19F2396F1D54}" type="slidenum">
              <a:t>‹Nr.›</a:t>
            </a:fld>
            <a:endParaRPr/>
          </a:p>
        </p:txBody>
      </p:sp>
      <p:sp>
        <p:nvSpPr>
          <p:cNvPr id="11" name="PlaceHolder 10"/>
          <p:cNvSpPr>
            <a:spLocks noGrp="1"/>
          </p:cNvSpPr>
          <p:nvPr>
            <p:ph type="dt" idx="18"/>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3B3513F-B340-4B39-8786-A7D71411B0D0}" type="slidenum">
              <a:t>‹Nr.›</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1D616120-5A7C-4FEF-BA41-D0A3CF6DB1FC}" type="slidenum">
              <a:t>‹Nr.›</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US" sz="4400" b="0" strike="noStrike" spc="-1">
                <a:solidFill>
                  <a:srgbClr val="000000"/>
                </a:solidFill>
                <a:latin typeface="Arial"/>
              </a:rPr>
              <a:t>Format des Titeltextes durch Klicken bearbeiten</a:t>
            </a:r>
          </a:p>
        </p:txBody>
      </p:sp>
      <p:sp>
        <p:nvSpPr>
          <p:cNvPr id="6"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8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2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2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Siebte Gliederungsebene</a:t>
            </a:r>
          </a:p>
        </p:txBody>
      </p:sp>
      <p:sp>
        <p:nvSpPr>
          <p:cNvPr id="2" name="PlaceHolder 3"/>
          <p:cNvSpPr>
            <a:spLocks noGrp="1"/>
          </p:cNvSpPr>
          <p:nvPr>
            <p:ph type="ftr" idx="1"/>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3" name="PlaceHolder 4"/>
          <p:cNvSpPr>
            <a:spLocks noGrp="1"/>
          </p:cNvSpPr>
          <p:nvPr>
            <p:ph type="sldNum" idx="2"/>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515918F9-2FF7-4806-BC56-E5288696056B}"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4" name="PlaceHolder 5"/>
          <p:cNvSpPr>
            <a:spLocks noGrp="1"/>
          </p:cNvSpPr>
          <p:nvPr>
            <p:ph type="dt" idx="3"/>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42" name="PlaceHolder 2"/>
          <p:cNvSpPr>
            <a:spLocks noGrp="1"/>
          </p:cNvSpPr>
          <p:nvPr>
            <p:ph type="sldNum" idx="5"/>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817A419D-BA1B-41F1-9E20-E69DA000F16E}"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43" name="PlaceHolder 3"/>
          <p:cNvSpPr>
            <a:spLocks noGrp="1"/>
          </p:cNvSpPr>
          <p:nvPr>
            <p:ph type="dt" idx="6"/>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Format des Titeltextes durch Klicken bearbeiten</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83" name="PlaceHolder 2"/>
          <p:cNvSpPr>
            <a:spLocks noGrp="1"/>
          </p:cNvSpPr>
          <p:nvPr>
            <p:ph type="sldNum" idx="8"/>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06AF43F3-B8AD-414F-B31C-2DC21D479CE6}"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84" name="PlaceHolder 3"/>
          <p:cNvSpPr>
            <a:spLocks noGrp="1"/>
          </p:cNvSpPr>
          <p:nvPr>
            <p:ph type="dt" idx="9"/>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Format des Titeltextes durch Klicken bearbeiten</a:t>
            </a: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US" sz="4400" b="0" strike="noStrike" spc="-1">
                <a:solidFill>
                  <a:srgbClr val="000000"/>
                </a:solidFill>
                <a:latin typeface="Arial"/>
              </a:rPr>
              <a:t>Format des Titeltextes durch Klicken bearbeiten</a:t>
            </a:r>
          </a:p>
        </p:txBody>
      </p:sp>
      <p:sp>
        <p:nvSpPr>
          <p:cNvPr id="124" name="PlaceHolder 2"/>
          <p:cNvSpPr>
            <a:spLocks noGrp="1"/>
          </p:cNvSpPr>
          <p:nvPr>
            <p:ph type="ftr" idx="10"/>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125" name="PlaceHolder 3"/>
          <p:cNvSpPr>
            <a:spLocks noGrp="1"/>
          </p:cNvSpPr>
          <p:nvPr>
            <p:ph type="sldNum" idx="11"/>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7DE523BF-0C6C-4163-9B51-798A4BB45270}"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126" name="PlaceHolder 4"/>
          <p:cNvSpPr>
            <a:spLocks noGrp="1"/>
          </p:cNvSpPr>
          <p:nvPr>
            <p:ph type="dt" idx="12"/>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
        <p:nvSpPr>
          <p:cNvPr id="12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US" sz="4400" b="0" strike="noStrike" spc="-1">
                <a:solidFill>
                  <a:srgbClr val="000000"/>
                </a:solidFill>
                <a:latin typeface="Arial"/>
              </a:rPr>
              <a:t>Format des Titeltextes durch Klicken bearbeiten</a:t>
            </a:r>
          </a:p>
        </p:txBody>
      </p:sp>
      <p:sp>
        <p:nvSpPr>
          <p:cNvPr id="165"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8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2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2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Siebte Gliederungsebene</a:t>
            </a:r>
          </a:p>
        </p:txBody>
      </p:sp>
      <p:sp>
        <p:nvSpPr>
          <p:cNvPr id="166" name="PlaceHolder 3"/>
          <p:cNvSpPr>
            <a:spLocks noGrp="1"/>
          </p:cNvSpPr>
          <p:nvPr>
            <p:ph type="ftr" idx="13"/>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167" name="PlaceHolder 4"/>
          <p:cNvSpPr>
            <a:spLocks noGrp="1"/>
          </p:cNvSpPr>
          <p:nvPr>
            <p:ph type="sldNum" idx="14"/>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7F745B0C-5190-4400-AB2B-0F84FAC915FD}"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168" name="PlaceHolder 5"/>
          <p:cNvSpPr>
            <a:spLocks noGrp="1"/>
          </p:cNvSpPr>
          <p:nvPr>
            <p:ph type="dt" idx="15"/>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US" sz="4400" b="0" strike="noStrike" spc="-1">
                <a:solidFill>
                  <a:srgbClr val="000000"/>
                </a:solidFill>
                <a:latin typeface="Arial"/>
              </a:rPr>
              <a:t>Format des Titeltextes durch Klicken bearbeiten</a:t>
            </a:r>
          </a:p>
        </p:txBody>
      </p:sp>
      <p:sp>
        <p:nvSpPr>
          <p:cNvPr id="206"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Format des Gliederungstextes durch Klicken bearbeiten</a:t>
            </a:r>
          </a:p>
          <a:p>
            <a:pPr marL="864000" lvl="1" indent="-324000">
              <a:lnSpc>
                <a:spcPct val="90000"/>
              </a:lnSpc>
              <a:spcBef>
                <a:spcPts val="1134"/>
              </a:spcBef>
              <a:buClr>
                <a:srgbClr val="000000"/>
              </a:buClr>
              <a:buSzPct val="75000"/>
              <a:buFont typeface="Symbol" charset="2"/>
              <a:buChar char=""/>
            </a:pPr>
            <a:r>
              <a:rPr lang="en-US" sz="2800" b="0" strike="noStrike" spc="-1">
                <a:solidFill>
                  <a:srgbClr val="000000"/>
                </a:solidFill>
                <a:latin typeface="Arial"/>
              </a:rPr>
              <a:t>Zweite Gliederungsebene</a:t>
            </a:r>
          </a:p>
          <a:p>
            <a:pPr marL="1296000" lvl="2" indent="-288000">
              <a:lnSpc>
                <a:spcPct val="90000"/>
              </a:lnSpc>
              <a:spcBef>
                <a:spcPts val="850"/>
              </a:spcBef>
              <a:buClr>
                <a:srgbClr val="000000"/>
              </a:buClr>
              <a:buSzPct val="45000"/>
              <a:buFont typeface="Wingdings" charset="2"/>
              <a:buChar char=""/>
            </a:pPr>
            <a:r>
              <a:rPr lang="en-US" sz="2800" b="0" strike="noStrike" spc="-1">
                <a:solidFill>
                  <a:srgbClr val="000000"/>
                </a:solidFill>
                <a:latin typeface="Arial"/>
              </a:rPr>
              <a:t>Dritte Gliederungsebene</a:t>
            </a:r>
          </a:p>
          <a:p>
            <a:pPr marL="1728000" lvl="3" indent="-216000">
              <a:lnSpc>
                <a:spcPct val="90000"/>
              </a:lnSpc>
              <a:spcBef>
                <a:spcPts val="567"/>
              </a:spcBef>
              <a:buClr>
                <a:srgbClr val="000000"/>
              </a:buClr>
              <a:buSzPct val="75000"/>
              <a:buFont typeface="Symbol" charset="2"/>
              <a:buChar char=""/>
            </a:pPr>
            <a:r>
              <a:rPr lang="en-US" sz="2800" b="0" strike="noStrike" spc="-1">
                <a:solidFill>
                  <a:srgbClr val="000000"/>
                </a:solidFill>
                <a:latin typeface="Arial"/>
              </a:rPr>
              <a:t>Vierte Gliederungsebene</a:t>
            </a:r>
          </a:p>
          <a:p>
            <a:pPr marL="2160000" lvl="4"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Fünfte Gliederungsebene</a:t>
            </a:r>
          </a:p>
          <a:p>
            <a:pPr marL="2592000" lvl="5"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Sechste Gliederungsebene</a:t>
            </a:r>
          </a:p>
          <a:p>
            <a:pPr marL="3024000" lvl="6" indent="-216000">
              <a:lnSpc>
                <a:spcPct val="90000"/>
              </a:lnSpc>
              <a:spcBef>
                <a:spcPts val="283"/>
              </a:spcBef>
              <a:buClr>
                <a:srgbClr val="000000"/>
              </a:buClr>
              <a:buSzPct val="45000"/>
              <a:buFont typeface="Wingdings" charset="2"/>
              <a:buChar char=""/>
            </a:pPr>
            <a:r>
              <a:rPr lang="en-US" sz="2800" b="0" strike="noStrike" spc="-1">
                <a:solidFill>
                  <a:srgbClr val="000000"/>
                </a:solidFill>
                <a:latin typeface="Arial"/>
              </a:rPr>
              <a:t>Siebte Gliederungsebene</a:t>
            </a:r>
          </a:p>
        </p:txBody>
      </p:sp>
      <p:sp>
        <p:nvSpPr>
          <p:cNvPr id="207" name="PlaceHolder 3"/>
          <p:cNvSpPr>
            <a:spLocks noGrp="1"/>
          </p:cNvSpPr>
          <p:nvPr>
            <p:ph type="ftr" idx="16"/>
          </p:nvPr>
        </p:nvSpPr>
        <p:spPr>
          <a:xfrm>
            <a:off x="4038480" y="6356520"/>
            <a:ext cx="4113720" cy="363960"/>
          </a:xfrm>
          <a:prstGeom prst="rect">
            <a:avLst/>
          </a:prstGeom>
          <a:noFill/>
          <a:ln w="0">
            <a:noFill/>
          </a:ln>
        </p:spPr>
        <p:txBody>
          <a:bodyPr lIns="90000" tIns="45000" rIns="90000" bIns="45000" anchor="ctr">
            <a:noAutofit/>
          </a:bodyPr>
          <a:lstStyle>
            <a:lvl1pPr algn="ctr">
              <a:lnSpc>
                <a:spcPct val="100000"/>
              </a:lnSpc>
              <a:buNone/>
              <a:defRPr lang="de-DE" sz="1400" b="0" strike="noStrike" spc="-1">
                <a:solidFill>
                  <a:srgbClr val="000000"/>
                </a:solidFill>
                <a:latin typeface="Times New Roman"/>
                <a:ea typeface="DejaVu Sans"/>
              </a:defRPr>
            </a:lvl1pPr>
          </a:lstStyle>
          <a:p>
            <a:pPr algn="ctr">
              <a:lnSpc>
                <a:spcPct val="100000"/>
              </a:lnSpc>
              <a:buNone/>
            </a:pPr>
            <a:r>
              <a:rPr lang="de-DE" sz="1400" b="0" strike="noStrike" spc="-1">
                <a:solidFill>
                  <a:srgbClr val="000000"/>
                </a:solidFill>
                <a:latin typeface="Times New Roman"/>
                <a:ea typeface="DejaVu Sans"/>
              </a:rPr>
              <a:t>&lt;Fußzeile&gt;</a:t>
            </a:r>
            <a:endParaRPr lang="de-DE" sz="1400" b="0" strike="noStrike" spc="-1">
              <a:latin typeface="Times New Roman"/>
            </a:endParaRPr>
          </a:p>
        </p:txBody>
      </p:sp>
      <p:sp>
        <p:nvSpPr>
          <p:cNvPr id="208" name="PlaceHolder 4"/>
          <p:cNvSpPr>
            <a:spLocks noGrp="1"/>
          </p:cNvSpPr>
          <p:nvPr>
            <p:ph type="sldNum" idx="17"/>
          </p:nvPr>
        </p:nvSpPr>
        <p:spPr>
          <a:xfrm>
            <a:off x="8610480" y="6356520"/>
            <a:ext cx="2742120" cy="363960"/>
          </a:xfrm>
          <a:prstGeom prst="rect">
            <a:avLst/>
          </a:prstGeom>
          <a:noFill/>
          <a:ln w="0">
            <a:noFill/>
          </a:ln>
        </p:spPr>
        <p:txBody>
          <a:bodyPr lIns="90000" tIns="45000" rIns="90000" bIns="45000" anchor="ctr">
            <a:noAutofit/>
          </a:bodyPr>
          <a:lstStyle>
            <a:lvl1pPr algn="r">
              <a:lnSpc>
                <a:spcPct val="100000"/>
              </a:lnSpc>
              <a:buNone/>
              <a:defRPr lang="en-GB" sz="1200" b="0" strike="noStrike" spc="-1">
                <a:solidFill>
                  <a:srgbClr val="8B8B8B"/>
                </a:solidFill>
                <a:latin typeface="Calibri"/>
                <a:ea typeface="DejaVu Sans"/>
              </a:defRPr>
            </a:lvl1pPr>
          </a:lstStyle>
          <a:p>
            <a:pPr algn="r">
              <a:lnSpc>
                <a:spcPct val="100000"/>
              </a:lnSpc>
              <a:buNone/>
            </a:pPr>
            <a:fld id="{037558F9-C23D-45C3-B94B-0776D31B13D8}" type="slidenum">
              <a:rPr lang="en-GB" sz="1200" b="0" strike="noStrike" spc="-1">
                <a:solidFill>
                  <a:srgbClr val="8B8B8B"/>
                </a:solidFill>
                <a:latin typeface="Calibri"/>
                <a:ea typeface="DejaVu Sans"/>
              </a:rPr>
              <a:t>‹Nr.›</a:t>
            </a:fld>
            <a:endParaRPr lang="de-DE" sz="1200" b="0" strike="noStrike" spc="-1">
              <a:latin typeface="Times New Roman"/>
            </a:endParaRPr>
          </a:p>
        </p:txBody>
      </p:sp>
      <p:sp>
        <p:nvSpPr>
          <p:cNvPr id="209" name="PlaceHolder 5"/>
          <p:cNvSpPr>
            <a:spLocks noGrp="1"/>
          </p:cNvSpPr>
          <p:nvPr>
            <p:ph type="dt" idx="18"/>
          </p:nvPr>
        </p:nvSpPr>
        <p:spPr>
          <a:xfrm>
            <a:off x="838080" y="6356520"/>
            <a:ext cx="2742120" cy="363960"/>
          </a:xfrm>
          <a:prstGeom prst="rect">
            <a:avLst/>
          </a:prstGeom>
          <a:noFill/>
          <a:ln w="0">
            <a:noFill/>
          </a:ln>
        </p:spPr>
        <p:txBody>
          <a:bodyPr lIns="90000" tIns="45000" rIns="90000" bIns="45000" anchor="ctr">
            <a:noAutofit/>
          </a:bodyPr>
          <a:lstStyle>
            <a:lvl1pPr>
              <a:defRPr lang="de-DE" sz="1400" b="0" strike="noStrike" spc="-1">
                <a:latin typeface="Times New Roman"/>
              </a:defRPr>
            </a:lvl1pPr>
          </a:lstStyle>
          <a:p>
            <a:r>
              <a:rPr lang="de-DE" sz="1400" b="0" strike="noStrike" spc="-1">
                <a:latin typeface="Times New Roman"/>
              </a:rPr>
              <a:t>&lt;Datum/Uhrzeit&gt;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embopress.org/doi/full/10.15252/msb.20188746" TargetMode="Externa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2.png"/><Relationship Id="rId1" Type="http://schemas.openxmlformats.org/officeDocument/2006/relationships/slideLayout" Target="../slideLayouts/slideLayout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pmc.ncbi.nlm.nih.gov/articles/PMC4498336/" TargetMode="External"/><Relationship Id="rId7" Type="http://schemas.openxmlformats.org/officeDocument/2006/relationships/image" Target="../media/image52.png"/><Relationship Id="rId2" Type="http://schemas.openxmlformats.org/officeDocument/2006/relationships/image" Target="../media/image107.png"/><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109.png"/><Relationship Id="rId4" Type="http://schemas.openxmlformats.org/officeDocument/2006/relationships/image" Target="../media/image10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61.png"/><Relationship Id="rId2" Type="http://schemas.openxmlformats.org/officeDocument/2006/relationships/image" Target="../media/image110.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61.png"/><Relationship Id="rId2" Type="http://schemas.openxmlformats.org/officeDocument/2006/relationships/image" Target="../media/image113.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11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1.png"/><Relationship Id="rId2" Type="http://schemas.openxmlformats.org/officeDocument/2006/relationships/image" Target="../media/image116.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118.png"/></Relationships>
</file>

<file path=ppt/slides/_rels/slide1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pmc.ncbi.nlm.nih.gov/articles/PMC7977452/" TargetMode="External"/><Relationship Id="rId7" Type="http://schemas.openxmlformats.org/officeDocument/2006/relationships/image" Target="../media/image52.png"/><Relationship Id="rId2" Type="http://schemas.openxmlformats.org/officeDocument/2006/relationships/image" Target="../media/image119.png"/><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121.png"/><Relationship Id="rId4" Type="http://schemas.openxmlformats.org/officeDocument/2006/relationships/image" Target="../media/image12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61.png"/><Relationship Id="rId2" Type="http://schemas.openxmlformats.org/officeDocument/2006/relationships/image" Target="../media/image122.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124.png"/></Relationships>
</file>

<file path=ppt/slides/_rels/slide11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61.png"/><Relationship Id="rId2" Type="http://schemas.openxmlformats.org/officeDocument/2006/relationships/image" Target="../media/image125.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12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29.png"/><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31.png"/><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123.xml.rels><?xml version="1.0" encoding="UTF-8" standalone="yes"?>
<Relationships xmlns="http://schemas.openxmlformats.org/package/2006/relationships"><Relationship Id="rId8" Type="http://schemas.openxmlformats.org/officeDocument/2006/relationships/hyperlink" Target="https://pmc.ncbi.nlm.nih.gov/articles/PMC6254362/" TargetMode="External"/><Relationship Id="rId3" Type="http://schemas.openxmlformats.org/officeDocument/2006/relationships/hyperlink" Target="https://pubmed.ncbi.nlm.nih.gov/25329699/" TargetMode="External"/><Relationship Id="rId7" Type="http://schemas.openxmlformats.org/officeDocument/2006/relationships/hyperlink" Target="https://pubmed.ncbi.nlm.nih.gov/38613389/" TargetMode="External"/><Relationship Id="rId2" Type="http://schemas.openxmlformats.org/officeDocument/2006/relationships/hyperlink" Target="https://pmc.ncbi.nlm.nih.gov/articles/PMC8526465/" TargetMode="External"/><Relationship Id="rId1" Type="http://schemas.openxmlformats.org/officeDocument/2006/relationships/slideLayout" Target="../slideLayouts/slideLayout14.xml"/><Relationship Id="rId6" Type="http://schemas.openxmlformats.org/officeDocument/2006/relationships/hyperlink" Target="https://pmc.ncbi.nlm.nih.gov/articles/PMC8161278/" TargetMode="External"/><Relationship Id="rId5" Type="http://schemas.openxmlformats.org/officeDocument/2006/relationships/hyperlink" Target="https://pmc.ncbi.nlm.nih.gov/articles/PMC7343328/" TargetMode="External"/><Relationship Id="rId4" Type="http://schemas.openxmlformats.org/officeDocument/2006/relationships/hyperlink" Target="https://www.nature.com/articles/3101842"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33.png"/><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4.xml"/><Relationship Id="rId4" Type="http://schemas.openxmlformats.org/officeDocument/2006/relationships/image" Target="../media/image1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hyperlink" Target="https://www.embopress.org/doi/full/10.15252/msb.202110282" TargetMode="External"/><Relationship Id="rId2" Type="http://schemas.openxmlformats.org/officeDocument/2006/relationships/hyperlink" Target="https://genomebiology.biomedcentral.com/articles/10.1186/s13059-023-03065-x" TargetMode="Externa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7.png"/><Relationship Id="rId2" Type="http://schemas.openxmlformats.org/officeDocument/2006/relationships/hyperlink" Target="https://pmc.ncbi.nlm.nih.gov/articles/PMC7857731/" TargetMode="External"/><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52.png"/><Relationship Id="rId4" Type="http://schemas.openxmlformats.org/officeDocument/2006/relationships/image" Target="../media/image57.png"/></Relationships>
</file>

<file path=ppt/slides/_rels/slide137.xml.rels><?xml version="1.0" encoding="UTF-8" standalone="yes"?>
<Relationships xmlns="http://schemas.openxmlformats.org/package/2006/relationships"><Relationship Id="rId3" Type="http://schemas.openxmlformats.org/officeDocument/2006/relationships/hyperlink" Target="https://www.nature.com/articles/s41598-017-09946-z?utm_source=chatgpt.com" TargetMode="External"/><Relationship Id="rId2" Type="http://schemas.openxmlformats.org/officeDocument/2006/relationships/hyperlink" Target="https://pmc.ncbi.nlm.nih.gov/articles/PMC4498336/?utm_source=chatgpt.com" TargetMode="External"/><Relationship Id="rId1" Type="http://schemas.openxmlformats.org/officeDocument/2006/relationships/slideLayout" Target="../slideLayouts/slideLayout14.xml"/><Relationship Id="rId4" Type="http://schemas.openxmlformats.org/officeDocument/2006/relationships/hyperlink" Target="https://pmc.ncbi.nlm.nih.gov/articles/PMC4347228/?utm_source=chatgpt.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tflink.net/browse/" TargetMode="External"/><Relationship Id="rId1" Type="http://schemas.openxmlformats.org/officeDocument/2006/relationships/slideLayout" Target="../slideLayouts/slideLayout14.xml"/><Relationship Id="rId5" Type="http://schemas.openxmlformats.org/officeDocument/2006/relationships/image" Target="../media/image139.png"/><Relationship Id="rId4" Type="http://schemas.openxmlformats.org/officeDocument/2006/relationships/image" Target="../media/image138.png"/></Relationships>
</file>

<file path=ppt/slides/_rels/slide13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enomebiology.biomedcentral.com/articles/10.1186/s13059-020-02136-7" TargetMode="External"/><Relationship Id="rId2" Type="http://schemas.openxmlformats.org/officeDocument/2006/relationships/hyperlink" Target="https://www.nature.com/articles/s41592-023-01814-1" TargetMode="External"/><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4.xml"/><Relationship Id="rId4" Type="http://schemas.openxmlformats.org/officeDocument/2006/relationships/image" Target="../media/image144.png"/></Relationships>
</file>

<file path=ppt/slides/_rels/slide1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4.xml"/><Relationship Id="rId4" Type="http://schemas.openxmlformats.org/officeDocument/2006/relationships/image" Target="../media/image147.png"/></Relationships>
</file>

<file path=ppt/slides/_rels/slide1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hyperlink" Target="https://onlinelibrary.wiley.com/doi/10.1111/pcmr.13169" TargetMode="External"/><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6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20.tif"/><Relationship Id="rId3" Type="http://schemas.openxmlformats.org/officeDocument/2006/relationships/image" Target="../media/image15.png"/><Relationship Id="rId7" Type="http://schemas.openxmlformats.org/officeDocument/2006/relationships/image" Target="../media/image19.tif"/><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tif"/><Relationship Id="rId5" Type="http://schemas.openxmlformats.org/officeDocument/2006/relationships/image" Target="../media/image17.tif"/><Relationship Id="rId4" Type="http://schemas.openxmlformats.org/officeDocument/2006/relationships/image" Target="../media/image16.tif"/></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caleBio/ScaleRna" TargetMode="Externa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ScaleBio/ScaleRna" TargetMode="Externa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mc.ncbi.nlm.nih.gov/articles/PMC9204188/" TargetMode="Externa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9.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52.png"/></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49.xml"/><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png"/><Relationship Id="rId1" Type="http://schemas.openxmlformats.org/officeDocument/2006/relationships/slideLayout" Target="../slideLayouts/slideLayout49.xml"/><Relationship Id="rId5" Type="http://schemas.openxmlformats.org/officeDocument/2006/relationships/image" Target="../media/image61.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9.png"/><Relationship Id="rId1" Type="http://schemas.openxmlformats.org/officeDocument/2006/relationships/slideLayout" Target="../slideLayouts/slideLayout50.xml"/><Relationship Id="rId5" Type="http://schemas.openxmlformats.org/officeDocument/2006/relationships/image" Target="../media/image70.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9.xml"/><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8.png"/><Relationship Id="rId1" Type="http://schemas.openxmlformats.org/officeDocument/2006/relationships/slideLayout" Target="../slideLayouts/slideLayout50.xml"/></Relationships>
</file>

<file path=ppt/slides/_rels/slide83.xml.rels><?xml version="1.0" encoding="UTF-8" standalone="yes"?>
<Relationships xmlns="http://schemas.openxmlformats.org/package/2006/relationships"><Relationship Id="rId3" Type="http://schemas.openxmlformats.org/officeDocument/2006/relationships/hyperlink" Target="https://www.science.org/doi/10.1126/sciimmunol.ads1556%20/" TargetMode="External"/><Relationship Id="rId7" Type="http://schemas.openxmlformats.org/officeDocument/2006/relationships/hyperlink" Target="https://pubmed.ncbi.nlm.nih.gov/24927163/" TargetMode="External"/><Relationship Id="rId2" Type="http://schemas.openxmlformats.org/officeDocument/2006/relationships/hyperlink" Target="https://pmc.ncbi.nlm.nih.gov/articles/PMC8526465/" TargetMode="External"/><Relationship Id="rId1" Type="http://schemas.openxmlformats.org/officeDocument/2006/relationships/slideLayout" Target="../slideLayouts/slideLayout50.xml"/><Relationship Id="rId6" Type="http://schemas.openxmlformats.org/officeDocument/2006/relationships/hyperlink" Target="https://pmc.ncbi.nlm.nih.gov/articles/PMC6916357/" TargetMode="External"/><Relationship Id="rId5" Type="http://schemas.openxmlformats.org/officeDocument/2006/relationships/hyperlink" Target="https://pubmed.ncbi.nlm.nih.gov/36935087/" TargetMode="External"/><Relationship Id="rId4" Type="http://schemas.openxmlformats.org/officeDocument/2006/relationships/hyperlink" Target="https://ashpublications.org/blood/article/140/Supplement%201/1678/487595/Endothelial-mTOR-Preserves-Hematopoietic-Stem-Cell"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50.xml"/></Relationships>
</file>

<file path=ppt/slides/_rels/slide86.xml.rels><?xml version="1.0" encoding="UTF-8" standalone="yes"?>
<Relationships xmlns="http://schemas.openxmlformats.org/package/2006/relationships"><Relationship Id="rId8" Type="http://schemas.openxmlformats.org/officeDocument/2006/relationships/hyperlink" Target="https://pmc.ncbi.nlm.nih.gov/articles/PMC4636027/" TargetMode="External"/><Relationship Id="rId3" Type="http://schemas.openxmlformats.org/officeDocument/2006/relationships/hyperlink" Target="https://www.sciencedirect.com/science/article/pii/S1534580725004046#bib28" TargetMode="External"/><Relationship Id="rId7" Type="http://schemas.openxmlformats.org/officeDocument/2006/relationships/hyperlink" Target="https://www.nature.com/articles/s41598-017-09946-z" TargetMode="External"/><Relationship Id="rId2" Type="http://schemas.openxmlformats.org/officeDocument/2006/relationships/hyperlink" Target="https://pubmed.ncbi.nlm.nih.gov/37977146/" TargetMode="External"/><Relationship Id="rId1" Type="http://schemas.openxmlformats.org/officeDocument/2006/relationships/slideLayout" Target="../slideLayouts/slideLayout50.xml"/><Relationship Id="rId6" Type="http://schemas.openxmlformats.org/officeDocument/2006/relationships/hyperlink" Target="https://pubmed.ncbi.nlm.nih.gov/25329699/" TargetMode="External"/><Relationship Id="rId5" Type="http://schemas.openxmlformats.org/officeDocument/2006/relationships/hyperlink" Target="https://pmc.ncbi.nlm.nih.gov/articles/PMC4128632/" TargetMode="External"/><Relationship Id="rId4" Type="http://schemas.openxmlformats.org/officeDocument/2006/relationships/hyperlink" Target="https://pmc.ncbi.nlm.nih.gov/articles/PMC6707616/" TargetMode="External"/><Relationship Id="rId9" Type="http://schemas.openxmlformats.org/officeDocument/2006/relationships/hyperlink" Target="https://elifesciences.org/articles/72195"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9.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1.png"/><Relationship Id="rId1" Type="http://schemas.openxmlformats.org/officeDocument/2006/relationships/slideLayout" Target="../slideLayouts/slideLayout50.xml"/></Relationships>
</file>

<file path=ppt/slides/_rels/slide89.xml.rels><?xml version="1.0" encoding="UTF-8" standalone="yes"?>
<Relationships xmlns="http://schemas.openxmlformats.org/package/2006/relationships"><Relationship Id="rId8" Type="http://schemas.openxmlformats.org/officeDocument/2006/relationships/hyperlink" Target="https://www.mdpi.com/1422-0067/26/14/6785%20/" TargetMode="External"/><Relationship Id="rId3" Type="http://schemas.openxmlformats.org/officeDocument/2006/relationships/hyperlink" Target="https://www.sciencedirect.com/science/article/pii/S2405580825000032" TargetMode="External"/><Relationship Id="rId7" Type="http://schemas.openxmlformats.org/officeDocument/2006/relationships/hyperlink" Target="https://pmc.ncbi.nlm.nih.gov/articles/PMC11234219/" TargetMode="External"/><Relationship Id="rId12" Type="http://schemas.openxmlformats.org/officeDocument/2006/relationships/hyperlink" Target="https://pubmed.ncbi.nlm.nih.gov/16794783/" TargetMode="External"/><Relationship Id="rId2" Type="http://schemas.openxmlformats.org/officeDocument/2006/relationships/hyperlink" Target="https://pmc.ncbi.nlm.nih.gov/articles/PMC11537649/" TargetMode="External"/><Relationship Id="rId1" Type="http://schemas.openxmlformats.org/officeDocument/2006/relationships/slideLayout" Target="../slideLayouts/slideLayout50.xml"/><Relationship Id="rId6" Type="http://schemas.openxmlformats.org/officeDocument/2006/relationships/hyperlink" Target="https://pmc.ncbi.nlm.nih.gov/articles/PMC8764654/" TargetMode="External"/><Relationship Id="rId11" Type="http://schemas.openxmlformats.org/officeDocument/2006/relationships/hyperlink" Target="https://www.pnas.org/doi/10.1073/pnas.0601002103" TargetMode="External"/><Relationship Id="rId5" Type="http://schemas.openxmlformats.org/officeDocument/2006/relationships/hyperlink" Target="https://www.sciencedirect.com/science/article/abs/pii/S0006899312016058" TargetMode="External"/><Relationship Id="rId10" Type="http://schemas.openxmlformats.org/officeDocument/2006/relationships/hyperlink" Target="https://pubmed.ncbi.nlm.nih.gov/27573615/" TargetMode="External"/><Relationship Id="rId4" Type="http://schemas.openxmlformats.org/officeDocument/2006/relationships/hyperlink" Target="https://pubmed.ncbi.nlm.nih.gov/8752662/" TargetMode="External"/><Relationship Id="rId9" Type="http://schemas.openxmlformats.org/officeDocument/2006/relationships/hyperlink" Target="https://pmc.ncbi.nlm.nih.gov/articles/PMC769206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9.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1.png"/><Relationship Id="rId1" Type="http://schemas.openxmlformats.org/officeDocument/2006/relationships/slideLayout" Target="../slideLayouts/slideLayout5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0.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0.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0.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0.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1.png"/><Relationship Id="rId1" Type="http://schemas.openxmlformats.org/officeDocument/2006/relationships/slideLayout" Target="../slideLayouts/slideLayout50.xml"/></Relationships>
</file>

<file path=ppt/slides/_rels/slide9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71.png"/><Relationship Id="rId2" Type="http://schemas.openxmlformats.org/officeDocument/2006/relationships/image" Target="../media/image92.png"/><Relationship Id="rId1" Type="http://schemas.openxmlformats.org/officeDocument/2006/relationships/slideLayout" Target="../slideLayouts/slideLayout5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523880" y="1122480"/>
            <a:ext cx="9142920" cy="2386440"/>
          </a:xfrm>
          <a:prstGeom prst="rect">
            <a:avLst/>
          </a:prstGeom>
          <a:noFill/>
          <a:ln w="0">
            <a:noFill/>
          </a:ln>
        </p:spPr>
        <p:txBody>
          <a:bodyPr lIns="0" tIns="0" rIns="0" bIns="0" anchor="b">
            <a:noAutofit/>
          </a:bodyPr>
          <a:lstStyle/>
          <a:p>
            <a:pPr algn="ctr">
              <a:lnSpc>
                <a:spcPct val="90000"/>
              </a:lnSpc>
              <a:buNone/>
            </a:pPr>
            <a:r>
              <a:rPr lang="de-DE" sz="6000" b="0" strike="noStrike" spc="-1">
                <a:solidFill>
                  <a:srgbClr val="000000"/>
                </a:solidFill>
                <a:latin typeface="Calibri Light"/>
                <a:ea typeface="DejaVu Sans"/>
              </a:rPr>
              <a:t>scRNAseq Results</a:t>
            </a:r>
            <a:endParaRPr lang="en-US" sz="6000" b="0" strike="noStrike" spc="-1">
              <a:solidFill>
                <a:srgbClr val="000000"/>
              </a:solidFill>
              <a:latin typeface="Arial"/>
            </a:endParaRPr>
          </a:p>
        </p:txBody>
      </p:sp>
      <p:sp>
        <p:nvSpPr>
          <p:cNvPr id="253" name="PlaceHolder 2"/>
          <p:cNvSpPr>
            <a:spLocks noGrp="1"/>
          </p:cNvSpPr>
          <p:nvPr>
            <p:ph type="subTitle"/>
          </p:nvPr>
        </p:nvSpPr>
        <p:spPr>
          <a:xfrm>
            <a:off x="1523880" y="3602160"/>
            <a:ext cx="9142920" cy="1654560"/>
          </a:xfrm>
          <a:prstGeom prst="rect">
            <a:avLst/>
          </a:prstGeom>
          <a:noFill/>
          <a:ln w="0">
            <a:noFill/>
          </a:ln>
        </p:spPr>
        <p:txBody>
          <a:bodyPr lIns="0" tIns="0" rIns="0" bIns="0" anchor="t">
            <a:noAutofit/>
          </a:bodyPr>
          <a:lstStyle/>
          <a:p>
            <a:pPr marL="228600" indent="-228600" algn="ctr">
              <a:lnSpc>
                <a:spcPct val="90000"/>
              </a:lnSpc>
              <a:spcBef>
                <a:spcPts val="1001"/>
              </a:spcBef>
              <a:buNone/>
              <a:tabLst>
                <a:tab pos="0" algn="l"/>
              </a:tabLst>
            </a:pPr>
            <a:r>
              <a:rPr lang="de-DE" sz="2400" b="0" strike="noStrike" spc="-1">
                <a:solidFill>
                  <a:srgbClr val="000000"/>
                </a:solidFill>
                <a:latin typeface="Calibri"/>
                <a:ea typeface="DejaVu Sans"/>
              </a:rPr>
              <a:t>Differentiation from DSCs to Melanocytes</a:t>
            </a:r>
            <a:endParaRPr lang="de-DE"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Quality control</a:t>
            </a:r>
            <a:endParaRPr lang="en-US" sz="4400" b="0" strike="noStrike" spc="-1">
              <a:solidFill>
                <a:srgbClr val="000000"/>
              </a:solidFill>
              <a:latin typeface="Arial"/>
            </a:endParaRPr>
          </a:p>
        </p:txBody>
      </p:sp>
      <p:sp>
        <p:nvSpPr>
          <p:cNvPr id="273"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GB" sz="2000" b="0" strike="noStrike" spc="-1">
                <a:solidFill>
                  <a:srgbClr val="000000"/>
                </a:solidFill>
                <a:latin typeface="Calibri"/>
                <a:ea typeface="DejaVu Sans"/>
              </a:rPr>
              <a:t>Quality control metrics were evaluated for all samples following initial cell calling and matrix generation using the ScaleRNA pipeline. For each sample, we assessed the total number of cells identified after demultiplexing and cell calling. For each cell, we examined the number of unique molecular identifiers (UMIs), the number of detected genes, the novelty score (log10 of the number of genes per UMI), and the proportion of reads mapping to mitochondrial genes.</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000" b="0" strike="noStrike" spc="-1">
                <a:solidFill>
                  <a:srgbClr val="000000"/>
                </a:solidFill>
                <a:latin typeface="Calibri"/>
                <a:ea typeface="DejaVu Sans"/>
              </a:rPr>
              <a:t>Cells exhibiting &gt;10% mitochondrial RNA content were excluded form downstream analyses, consistent with established best practices for scRNAseq. No additional filtering of cells was performed on the basis of these metrics, as all samples exhibited robust quality profiles and the distributions of UMIs (min: 703), gene counts (min: 447) and novelty scores ratios (min: 0.817) were consistent with expectations for high-quality single-cell RNA-seq data as outlined here: </a:t>
            </a:r>
            <a:r>
              <a:rPr lang="en-GB" sz="2000" b="0" u="sng" strike="noStrike" spc="-1">
                <a:solidFill>
                  <a:srgbClr val="0563C1"/>
                </a:solidFill>
                <a:uFillTx/>
                <a:latin typeface="Calibri"/>
                <a:ea typeface="DejaVu Sans"/>
                <a:hlinkClick r:id="rId2"/>
              </a:rPr>
              <a:t>https://www.embopress.org/doi/full/10.15252/msb.20188746</a:t>
            </a:r>
            <a:r>
              <a:rPr lang="en-GB" sz="2000" b="0" strike="noStrike" spc="-1">
                <a:solidFill>
                  <a:srgbClr val="000000"/>
                </a:solidFill>
                <a:latin typeface="Calibri"/>
                <a:ea typeface="DejaVu Sans"/>
              </a:rPr>
              <a:t>. </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07d-PAGA</a:t>
            </a:r>
            <a:endParaRPr lang="en-US" sz="6000" b="0" strike="noStrike" spc="-1" dirty="0">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r>
              <a:rPr lang="en-US" sz="2400" spc="-1" dirty="0">
                <a:solidFill>
                  <a:srgbClr val="8B8B8B"/>
                </a:solidFill>
                <a:latin typeface="Calibri"/>
                <a:ea typeface="DejaVu Sans"/>
              </a:rPr>
              <a:t>Display of interconnection of clusters based on a </a:t>
            </a:r>
            <a:r>
              <a:rPr lang="en-US" sz="2400" spc="-1" dirty="0" err="1">
                <a:solidFill>
                  <a:srgbClr val="8B8B8B"/>
                </a:solidFill>
                <a:latin typeface="Calibri"/>
                <a:ea typeface="DejaVu Sans"/>
              </a:rPr>
              <a:t>knn</a:t>
            </a:r>
            <a:r>
              <a:rPr lang="en-US" sz="2400" spc="-1" dirty="0">
                <a:solidFill>
                  <a:srgbClr val="8B8B8B"/>
                </a:solidFill>
                <a:latin typeface="Calibri"/>
                <a:ea typeface="DejaVu Sans"/>
              </a:rPr>
              <a:t> based graph. Clusters represent nodes and edges are defined by the interconnectivity between clusters. Interconnectivity has been calculated in diffusion map </a:t>
            </a:r>
            <a:r>
              <a:rPr lang="en-US" sz="2400" spc="-1" dirty="0" smtClean="0">
                <a:solidFill>
                  <a:srgbClr val="8B8B8B"/>
                </a:solidFill>
                <a:latin typeface="Calibri"/>
                <a:ea typeface="DejaVu Sans"/>
              </a:rPr>
              <a:t>space </a:t>
            </a:r>
            <a:r>
              <a:rPr lang="en-US" sz="2400" spc="-1" dirty="0">
                <a:solidFill>
                  <a:srgbClr val="8B8B8B"/>
                </a:solidFill>
                <a:latin typeface="Calibri"/>
                <a:ea typeface="DejaVu Sans"/>
              </a:rPr>
              <a:t>for </a:t>
            </a:r>
            <a:r>
              <a:rPr lang="en-US" sz="2400" spc="-1" dirty="0" err="1">
                <a:solidFill>
                  <a:srgbClr val="8B8B8B"/>
                </a:solidFill>
                <a:latin typeface="Calibri"/>
                <a:ea typeface="DejaVu Sans"/>
              </a:rPr>
              <a:t>denoising</a:t>
            </a:r>
            <a:r>
              <a:rPr lang="en-US" sz="2400" spc="-1" dirty="0">
                <a:solidFill>
                  <a:srgbClr val="8B8B8B"/>
                </a:solidFill>
                <a:latin typeface="Calibri"/>
                <a:ea typeface="DejaVu Sans"/>
              </a:rPr>
              <a:t> as proposed in the PAGA tutorial.  </a:t>
            </a:r>
          </a:p>
        </p:txBody>
      </p:sp>
    </p:spTree>
    <p:extLst>
      <p:ext uri="{BB962C8B-B14F-4D97-AF65-F5344CB8AC3E}">
        <p14:creationId xmlns:p14="http://schemas.microsoft.com/office/powerpoint/2010/main" val="13381502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PAGA </a:t>
            </a:r>
            <a:r>
              <a:rPr lang="de-DE" dirty="0" err="1" smtClean="0"/>
              <a:t>connectivity</a:t>
            </a:r>
            <a:r>
              <a:rPr lang="de-DE" dirty="0" smtClean="0"/>
              <a:t> </a:t>
            </a:r>
            <a:r>
              <a:rPr lang="de-DE" dirty="0" err="1" smtClean="0"/>
              <a:t>graph</a:t>
            </a:r>
            <a:endParaRPr lang="en-GB"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622" y="1880847"/>
            <a:ext cx="5193802" cy="3694183"/>
          </a:xfrm>
          <a:prstGeom prst="rect">
            <a:avLst/>
          </a:prstGeom>
        </p:spPr>
      </p:pic>
      <p:pic>
        <p:nvPicPr>
          <p:cNvPr id="5" name="Grafik 5"/>
          <p:cNvPicPr/>
          <p:nvPr/>
        </p:nvPicPr>
        <p:blipFill>
          <a:blip r:embed="rId3"/>
          <a:stretch/>
        </p:blipFill>
        <p:spPr>
          <a:xfrm>
            <a:off x="711170" y="2177058"/>
            <a:ext cx="3915360" cy="3101760"/>
          </a:xfrm>
          <a:prstGeom prst="rect">
            <a:avLst/>
          </a:prstGeom>
          <a:ln w="0">
            <a:noFill/>
          </a:ln>
        </p:spPr>
      </p:pic>
      <p:sp>
        <p:nvSpPr>
          <p:cNvPr id="6" name="Textfeld 5"/>
          <p:cNvSpPr txBox="1"/>
          <p:nvPr/>
        </p:nvSpPr>
        <p:spPr>
          <a:xfrm>
            <a:off x="125903" y="6037476"/>
            <a:ext cx="7171712" cy="646331"/>
          </a:xfrm>
          <a:prstGeom prst="rect">
            <a:avLst/>
          </a:prstGeom>
          <a:noFill/>
        </p:spPr>
        <p:txBody>
          <a:bodyPr wrap="square" rtlCol="0">
            <a:spAutoFit/>
          </a:bodyPr>
          <a:lstStyle/>
          <a:p>
            <a:r>
              <a:rPr lang="de-DE" dirty="0" err="1" smtClean="0"/>
              <a:t>Melanocytes</a:t>
            </a:r>
            <a:r>
              <a:rPr lang="de-DE" dirty="0" smtClean="0"/>
              <a:t> </a:t>
            </a:r>
            <a:r>
              <a:rPr lang="de-DE" dirty="0" err="1" smtClean="0"/>
              <a:t>mainly</a:t>
            </a:r>
            <a:r>
              <a:rPr lang="de-DE" dirty="0" smtClean="0"/>
              <a:t> </a:t>
            </a:r>
            <a:r>
              <a:rPr lang="de-DE" dirty="0" err="1" smtClean="0"/>
              <a:t>develop</a:t>
            </a:r>
            <a:r>
              <a:rPr lang="de-DE" dirty="0" smtClean="0"/>
              <a:t> </a:t>
            </a:r>
            <a:r>
              <a:rPr lang="de-DE" dirty="0" err="1" smtClean="0"/>
              <a:t>from</a:t>
            </a:r>
            <a:r>
              <a:rPr lang="de-DE" dirty="0" smtClean="0"/>
              <a:t> intermediate </a:t>
            </a:r>
            <a:r>
              <a:rPr lang="de-DE" dirty="0" err="1" smtClean="0"/>
              <a:t>state</a:t>
            </a:r>
            <a:r>
              <a:rPr lang="de-DE" dirty="0" smtClean="0"/>
              <a:t> 7. </a:t>
            </a:r>
            <a:r>
              <a:rPr lang="de-DE" dirty="0" err="1" smtClean="0"/>
              <a:t>Cell</a:t>
            </a:r>
            <a:r>
              <a:rPr lang="de-DE" dirty="0" smtClean="0"/>
              <a:t> </a:t>
            </a:r>
            <a:r>
              <a:rPr lang="de-DE" dirty="0" err="1" smtClean="0"/>
              <a:t>cycle</a:t>
            </a:r>
            <a:r>
              <a:rPr lang="de-DE" dirty="0" smtClean="0"/>
              <a:t> </a:t>
            </a:r>
            <a:r>
              <a:rPr lang="de-DE" dirty="0" err="1" smtClean="0"/>
              <a:t>effects</a:t>
            </a:r>
            <a:r>
              <a:rPr lang="de-DE" dirty="0" smtClean="0"/>
              <a:t> </a:t>
            </a:r>
            <a:r>
              <a:rPr lang="de-DE" dirty="0" err="1" smtClean="0"/>
              <a:t>beteen</a:t>
            </a:r>
            <a:r>
              <a:rPr lang="de-DE" dirty="0" smtClean="0"/>
              <a:t> </a:t>
            </a:r>
            <a:r>
              <a:rPr lang="de-DE" dirty="0" err="1" smtClean="0"/>
              <a:t>cluster</a:t>
            </a:r>
            <a:r>
              <a:rPr lang="de-DE" dirty="0" smtClean="0"/>
              <a:t> 9 </a:t>
            </a:r>
            <a:r>
              <a:rPr lang="de-DE" dirty="0" err="1" smtClean="0"/>
              <a:t>and</a:t>
            </a:r>
            <a:r>
              <a:rPr lang="de-DE" dirty="0" smtClean="0"/>
              <a:t> 10 </a:t>
            </a:r>
            <a:r>
              <a:rPr lang="de-DE" dirty="0" err="1" smtClean="0"/>
              <a:t>can</a:t>
            </a:r>
            <a:r>
              <a:rPr lang="de-DE" dirty="0" smtClean="0"/>
              <a:t> </a:t>
            </a:r>
            <a:r>
              <a:rPr lang="de-DE" dirty="0" err="1" smtClean="0"/>
              <a:t>be</a:t>
            </a:r>
            <a:r>
              <a:rPr lang="de-DE" dirty="0" smtClean="0"/>
              <a:t> </a:t>
            </a:r>
            <a:r>
              <a:rPr lang="de-DE" dirty="0" err="1" smtClean="0"/>
              <a:t>ignored</a:t>
            </a:r>
            <a:r>
              <a:rPr lang="de-DE" dirty="0" smtClean="0"/>
              <a:t>. </a:t>
            </a:r>
            <a:endParaRPr lang="en-GB" dirty="0"/>
          </a:p>
        </p:txBody>
      </p:sp>
    </p:spTree>
    <p:extLst>
      <p:ext uri="{BB962C8B-B14F-4D97-AF65-F5344CB8AC3E}">
        <p14:creationId xmlns:p14="http://schemas.microsoft.com/office/powerpoint/2010/main" val="35947094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a:solidFill>
                  <a:srgbClr val="000000"/>
                </a:solidFill>
                <a:latin typeface="Calibri Light"/>
                <a:ea typeface="DejaVu Sans"/>
              </a:rPr>
              <a:t>08-TradeSeq</a:t>
            </a:r>
            <a:endParaRPr lang="en-US" sz="6000" b="0" strike="noStrike" spc="-1" dirty="0">
              <a:solidFill>
                <a:srgbClr val="000000"/>
              </a:solidFill>
              <a:latin typeface="Arial"/>
            </a:endParaRPr>
          </a:p>
        </p:txBody>
      </p:sp>
      <p:sp>
        <p:nvSpPr>
          <p:cNvPr id="439"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a:solidFill>
                  <a:srgbClr val="8B8B8B"/>
                </a:solidFill>
                <a:latin typeface="Calibri"/>
                <a:ea typeface="DejaVu Sans"/>
              </a:rPr>
              <a:t>Differential </a:t>
            </a:r>
            <a:r>
              <a:rPr lang="de-DE" sz="2400" b="0" strike="noStrike" spc="-1" dirty="0" err="1">
                <a:solidFill>
                  <a:srgbClr val="8B8B8B"/>
                </a:solidFill>
                <a:latin typeface="Calibri"/>
                <a:ea typeface="DejaVu Sans"/>
              </a:rPr>
              <a:t>expression</a:t>
            </a:r>
            <a:r>
              <a:rPr lang="de-DE" sz="2400" b="0" strike="noStrike" spc="-1" dirty="0">
                <a:solidFill>
                  <a:srgbClr val="8B8B8B"/>
                </a:solidFill>
                <a:latin typeface="Calibri"/>
                <a:ea typeface="DejaVu Sans"/>
              </a:rPr>
              <a:t> </a:t>
            </a:r>
            <a:r>
              <a:rPr lang="de-DE" sz="2400" b="0" strike="noStrike" spc="-1" dirty="0" err="1">
                <a:solidFill>
                  <a:srgbClr val="8B8B8B"/>
                </a:solidFill>
                <a:latin typeface="Calibri"/>
                <a:ea typeface="DejaVu Sans"/>
              </a:rPr>
              <a:t>along</a:t>
            </a:r>
            <a:r>
              <a:rPr lang="de-DE" sz="2400" b="0" strike="noStrike" spc="-1" dirty="0">
                <a:solidFill>
                  <a:srgbClr val="8B8B8B"/>
                </a:solidFill>
                <a:latin typeface="Calibri"/>
                <a:ea typeface="DejaVu Sans"/>
              </a:rPr>
              <a:t> </a:t>
            </a:r>
            <a:r>
              <a:rPr lang="de-DE" sz="2400" b="0" strike="noStrike" spc="-1" dirty="0" err="1" smtClean="0">
                <a:solidFill>
                  <a:srgbClr val="8B8B8B"/>
                </a:solidFill>
                <a:latin typeface="Calibri"/>
                <a:ea typeface="DejaVu Sans"/>
              </a:rPr>
              <a:t>trajectory</a:t>
            </a:r>
            <a:endParaRPr lang="de-DE" sz="2400" b="0" strike="noStrike" spc="-1" dirty="0" smtClean="0">
              <a:solidFill>
                <a:srgbClr val="8B8B8B"/>
              </a:solidFill>
              <a:latin typeface="Calibri"/>
              <a:ea typeface="DejaVu Sans"/>
            </a:endParaRPr>
          </a:p>
          <a:p>
            <a:pPr marL="228600" indent="-228600">
              <a:lnSpc>
                <a:spcPct val="90000"/>
              </a:lnSpc>
              <a:spcBef>
                <a:spcPts val="1001"/>
              </a:spcBef>
              <a:buNone/>
              <a:tabLst>
                <a:tab pos="0" algn="l"/>
              </a:tabLst>
            </a:pPr>
            <a:r>
              <a:rPr lang="de-DE" sz="2400" spc="-1" dirty="0" smtClean="0">
                <a:solidFill>
                  <a:srgbClr val="8B8B8B"/>
                </a:solidFill>
                <a:latin typeface="Calibri"/>
              </a:rPr>
              <a:t>In </a:t>
            </a:r>
            <a:r>
              <a:rPr lang="de-DE" sz="2400" spc="-1" dirty="0" err="1" smtClean="0">
                <a:solidFill>
                  <a:srgbClr val="8B8B8B"/>
                </a:solidFill>
                <a:latin typeface="Calibri"/>
              </a:rPr>
              <a:t>the</a:t>
            </a:r>
            <a:r>
              <a:rPr lang="de-DE" sz="2400" spc="-1" dirty="0" smtClean="0">
                <a:solidFill>
                  <a:srgbClr val="8B8B8B"/>
                </a:solidFill>
                <a:latin typeface="Calibri"/>
              </a:rPr>
              <a:t> </a:t>
            </a:r>
            <a:r>
              <a:rPr lang="de-DE" sz="2400" spc="-1" dirty="0" err="1" smtClean="0">
                <a:solidFill>
                  <a:srgbClr val="8B8B8B"/>
                </a:solidFill>
                <a:latin typeface="Calibri"/>
              </a:rPr>
              <a:t>tradeseq</a:t>
            </a:r>
            <a:r>
              <a:rPr lang="de-DE" sz="2400" spc="-1" dirty="0" smtClean="0">
                <a:solidFill>
                  <a:srgbClr val="8B8B8B"/>
                </a:solidFill>
                <a:latin typeface="Calibri"/>
              </a:rPr>
              <a:t> </a:t>
            </a:r>
            <a:r>
              <a:rPr lang="de-DE" sz="2400" spc="-1" dirty="0" err="1" smtClean="0">
                <a:solidFill>
                  <a:srgbClr val="8B8B8B"/>
                </a:solidFill>
                <a:latin typeface="Calibri"/>
              </a:rPr>
              <a:t>vignette</a:t>
            </a:r>
            <a:r>
              <a:rPr lang="de-DE" sz="2400" spc="-1" dirty="0" smtClean="0">
                <a:solidFill>
                  <a:srgbClr val="8B8B8B"/>
                </a:solidFill>
                <a:latin typeface="Calibri"/>
              </a:rPr>
              <a:t> </a:t>
            </a:r>
            <a:r>
              <a:rPr lang="de-DE" sz="2400" spc="-1" dirty="0" err="1" smtClean="0">
                <a:solidFill>
                  <a:srgbClr val="8B8B8B"/>
                </a:solidFill>
                <a:latin typeface="Calibri"/>
              </a:rPr>
              <a:t>it</a:t>
            </a:r>
            <a:r>
              <a:rPr lang="de-DE" sz="2400" spc="-1" dirty="0" smtClean="0">
                <a:solidFill>
                  <a:srgbClr val="8B8B8B"/>
                </a:solidFill>
                <a:latin typeface="Calibri"/>
              </a:rPr>
              <a:t> </a:t>
            </a:r>
            <a:r>
              <a:rPr lang="de-DE" sz="2400" spc="-1" dirty="0" err="1" smtClean="0">
                <a:solidFill>
                  <a:srgbClr val="8B8B8B"/>
                </a:solidFill>
                <a:latin typeface="Calibri"/>
              </a:rPr>
              <a:t>is</a:t>
            </a:r>
            <a:r>
              <a:rPr lang="de-DE" sz="2400" spc="-1" dirty="0" smtClean="0">
                <a:solidFill>
                  <a:srgbClr val="8B8B8B"/>
                </a:solidFill>
                <a:latin typeface="Calibri"/>
              </a:rPr>
              <a:t> </a:t>
            </a:r>
            <a:r>
              <a:rPr lang="de-DE" sz="2400" spc="-1" dirty="0" err="1" smtClean="0">
                <a:solidFill>
                  <a:srgbClr val="8B8B8B"/>
                </a:solidFill>
                <a:latin typeface="Calibri"/>
              </a:rPr>
              <a:t>suggested</a:t>
            </a:r>
            <a:r>
              <a:rPr lang="de-DE" sz="2400" spc="-1" dirty="0" smtClean="0">
                <a:solidFill>
                  <a:srgbClr val="8B8B8B"/>
                </a:solidFill>
                <a:latin typeface="Calibri"/>
              </a:rPr>
              <a:t> </a:t>
            </a:r>
            <a:r>
              <a:rPr lang="de-DE" sz="2400" spc="-1" dirty="0" err="1" smtClean="0">
                <a:solidFill>
                  <a:srgbClr val="8B8B8B"/>
                </a:solidFill>
                <a:latin typeface="Calibri"/>
              </a:rPr>
              <a:t>to</a:t>
            </a:r>
            <a:r>
              <a:rPr lang="de-DE" sz="2400" spc="-1" dirty="0" smtClean="0">
                <a:solidFill>
                  <a:srgbClr val="8B8B8B"/>
                </a:solidFill>
                <a:latin typeface="Calibri"/>
              </a:rPr>
              <a:t> </a:t>
            </a:r>
            <a:r>
              <a:rPr lang="de-DE" sz="2400" spc="-1" dirty="0" err="1" smtClean="0">
                <a:solidFill>
                  <a:srgbClr val="8B8B8B"/>
                </a:solidFill>
                <a:latin typeface="Calibri"/>
              </a:rPr>
              <a:t>use</a:t>
            </a:r>
            <a:r>
              <a:rPr lang="de-DE" sz="2400" spc="-1" dirty="0" smtClean="0">
                <a:solidFill>
                  <a:srgbClr val="8B8B8B"/>
                </a:solidFill>
                <a:latin typeface="Calibri"/>
              </a:rPr>
              <a:t> a log2FC </a:t>
            </a:r>
            <a:r>
              <a:rPr lang="de-DE" sz="2400" spc="-1" dirty="0" err="1" smtClean="0">
                <a:solidFill>
                  <a:srgbClr val="8B8B8B"/>
                </a:solidFill>
                <a:latin typeface="Calibri"/>
              </a:rPr>
              <a:t>cutoff</a:t>
            </a:r>
            <a:r>
              <a:rPr lang="de-DE" sz="2400" spc="-1" dirty="0" smtClean="0">
                <a:solidFill>
                  <a:srgbClr val="8B8B8B"/>
                </a:solidFill>
                <a:latin typeface="Calibri"/>
              </a:rPr>
              <a:t> </a:t>
            </a:r>
            <a:r>
              <a:rPr lang="de-DE" sz="2400" spc="-1" dirty="0" err="1" smtClean="0">
                <a:solidFill>
                  <a:srgbClr val="8B8B8B"/>
                </a:solidFill>
                <a:latin typeface="Calibri"/>
              </a:rPr>
              <a:t>for</a:t>
            </a:r>
            <a:r>
              <a:rPr lang="de-DE" sz="2400" spc="-1" dirty="0" smtClean="0">
                <a:solidFill>
                  <a:srgbClr val="8B8B8B"/>
                </a:solidFill>
                <a:latin typeface="Calibri"/>
              </a:rPr>
              <a:t> large </a:t>
            </a:r>
            <a:r>
              <a:rPr lang="de-DE" sz="2400" spc="-1" dirty="0" err="1" smtClean="0">
                <a:solidFill>
                  <a:srgbClr val="8B8B8B"/>
                </a:solidFill>
                <a:latin typeface="Calibri"/>
              </a:rPr>
              <a:t>cell</a:t>
            </a:r>
            <a:r>
              <a:rPr lang="de-DE" sz="2400" spc="-1" dirty="0" smtClean="0">
                <a:solidFill>
                  <a:srgbClr val="8B8B8B"/>
                </a:solidFill>
                <a:latin typeface="Calibri"/>
              </a:rPr>
              <a:t> </a:t>
            </a:r>
            <a:r>
              <a:rPr lang="de-DE" sz="2400" spc="-1" dirty="0" err="1" smtClean="0">
                <a:solidFill>
                  <a:srgbClr val="8B8B8B"/>
                </a:solidFill>
                <a:latin typeface="Calibri"/>
              </a:rPr>
              <a:t>numbers</a:t>
            </a:r>
            <a:r>
              <a:rPr lang="de-DE" sz="2400" spc="-1" dirty="0" smtClean="0">
                <a:solidFill>
                  <a:srgbClr val="8B8B8B"/>
                </a:solidFill>
                <a:latin typeface="Calibri"/>
              </a:rPr>
              <a:t> </a:t>
            </a:r>
            <a:r>
              <a:rPr lang="de-DE" sz="2400" spc="-1" dirty="0" err="1" smtClean="0">
                <a:solidFill>
                  <a:srgbClr val="8B8B8B"/>
                </a:solidFill>
                <a:latin typeface="Calibri"/>
              </a:rPr>
              <a:t>to</a:t>
            </a:r>
            <a:r>
              <a:rPr lang="de-DE" sz="2400" spc="-1" dirty="0" smtClean="0">
                <a:solidFill>
                  <a:srgbClr val="8B8B8B"/>
                </a:solidFill>
                <a:latin typeface="Calibri"/>
              </a:rPr>
              <a:t> </a:t>
            </a:r>
            <a:r>
              <a:rPr lang="de-DE" sz="2400" spc="-1" dirty="0" err="1" smtClean="0">
                <a:solidFill>
                  <a:srgbClr val="8B8B8B"/>
                </a:solidFill>
                <a:latin typeface="Calibri"/>
              </a:rPr>
              <a:t>reduce</a:t>
            </a:r>
            <a:r>
              <a:rPr lang="de-DE" sz="2400" spc="-1" dirty="0" smtClean="0">
                <a:solidFill>
                  <a:srgbClr val="8B8B8B"/>
                </a:solidFill>
                <a:latin typeface="Calibri"/>
              </a:rPr>
              <a:t> </a:t>
            </a:r>
            <a:r>
              <a:rPr lang="de-DE" sz="2400" spc="-1" dirty="0" err="1" smtClean="0">
                <a:solidFill>
                  <a:srgbClr val="8B8B8B"/>
                </a:solidFill>
                <a:latin typeface="Calibri"/>
              </a:rPr>
              <a:t>false</a:t>
            </a:r>
            <a:r>
              <a:rPr lang="de-DE" sz="2400" spc="-1" dirty="0" smtClean="0">
                <a:solidFill>
                  <a:srgbClr val="8B8B8B"/>
                </a:solidFill>
                <a:latin typeface="Calibri"/>
              </a:rPr>
              <a:t> positives</a:t>
            </a:r>
            <a:r>
              <a:rPr lang="de-DE" sz="2400" spc="-1" dirty="0" smtClean="0">
                <a:solidFill>
                  <a:srgbClr val="8B8B8B"/>
                </a:solidFill>
                <a:latin typeface="Calibri"/>
                <a:sym typeface="Wingdings" panose="05000000000000000000" pitchFamily="2" charset="2"/>
              </a:rPr>
              <a:t>|log2FC| &gt; 1</a:t>
            </a:r>
          </a:p>
          <a:p>
            <a:pPr marL="228600" indent="-228600">
              <a:lnSpc>
                <a:spcPct val="90000"/>
              </a:lnSpc>
              <a:spcBef>
                <a:spcPts val="1001"/>
              </a:spcBef>
              <a:buNone/>
              <a:tabLst>
                <a:tab pos="0" algn="l"/>
              </a:tabLst>
            </a:pPr>
            <a:r>
              <a:rPr lang="de-DE" sz="2400" spc="-1" dirty="0" err="1" smtClean="0">
                <a:solidFill>
                  <a:srgbClr val="8B8B8B"/>
                </a:solidFill>
                <a:latin typeface="Calibri"/>
                <a:sym typeface="Wingdings" panose="05000000000000000000" pitchFamily="2" charset="2"/>
              </a:rPr>
              <a:t>To</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account</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for</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cell</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cycle</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effect</a:t>
            </a:r>
            <a:r>
              <a:rPr lang="de-DE" sz="2400" spc="-1" dirty="0" smtClean="0">
                <a:solidFill>
                  <a:srgbClr val="8B8B8B"/>
                </a:solidFill>
                <a:latin typeface="Calibri"/>
                <a:sym typeface="Wingdings" panose="05000000000000000000" pitchFamily="2" charset="2"/>
              </a:rPr>
              <a:t>, S- </a:t>
            </a:r>
            <a:r>
              <a:rPr lang="de-DE" sz="2400" spc="-1" dirty="0" err="1" smtClean="0">
                <a:solidFill>
                  <a:srgbClr val="8B8B8B"/>
                </a:solidFill>
                <a:latin typeface="Calibri"/>
                <a:sym typeface="Wingdings" panose="05000000000000000000" pitchFamily="2" charset="2"/>
              </a:rPr>
              <a:t>and</a:t>
            </a:r>
            <a:r>
              <a:rPr lang="de-DE" sz="2400" spc="-1" dirty="0" smtClean="0">
                <a:solidFill>
                  <a:srgbClr val="8B8B8B"/>
                </a:solidFill>
                <a:latin typeface="Calibri"/>
                <a:sym typeface="Wingdings" panose="05000000000000000000" pitchFamily="2" charset="2"/>
              </a:rPr>
              <a:t> G2/M </a:t>
            </a:r>
            <a:r>
              <a:rPr lang="de-DE" sz="2400" spc="-1" dirty="0" err="1" smtClean="0">
                <a:solidFill>
                  <a:srgbClr val="8B8B8B"/>
                </a:solidFill>
                <a:latin typeface="Calibri"/>
                <a:sym typeface="Wingdings" panose="05000000000000000000" pitchFamily="2" charset="2"/>
              </a:rPr>
              <a:t>scores</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have</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been</a:t>
            </a:r>
            <a:r>
              <a:rPr lang="de-DE" sz="2400" spc="-1" dirty="0" smtClean="0">
                <a:solidFill>
                  <a:srgbClr val="8B8B8B"/>
                </a:solidFill>
                <a:latin typeface="Calibri"/>
                <a:sym typeface="Wingdings" panose="05000000000000000000" pitchFamily="2" charset="2"/>
              </a:rPr>
              <a:t> </a:t>
            </a:r>
            <a:r>
              <a:rPr lang="de-DE" sz="2400" spc="-1" dirty="0" err="1" smtClean="0">
                <a:solidFill>
                  <a:srgbClr val="8B8B8B"/>
                </a:solidFill>
                <a:latin typeface="Calibri"/>
                <a:sym typeface="Wingdings" panose="05000000000000000000" pitchFamily="2" charset="2"/>
              </a:rPr>
              <a:t>regressed</a:t>
            </a:r>
            <a:r>
              <a:rPr lang="de-DE" sz="2400" spc="-1" dirty="0" smtClean="0">
                <a:solidFill>
                  <a:srgbClr val="8B8B8B"/>
                </a:solidFill>
                <a:latin typeface="Calibri"/>
                <a:sym typeface="Wingdings" panose="05000000000000000000" pitchFamily="2" charset="2"/>
              </a:rPr>
              <a:t> out</a:t>
            </a:r>
            <a:endParaRPr lang="de-DE" sz="2400" spc="-1" dirty="0">
              <a:solidFill>
                <a:srgbClr val="8B8B8B"/>
              </a:solidFill>
              <a:latin typeface="Calibri"/>
              <a:sym typeface="Wingdings" panose="05000000000000000000" pitchFamily="2" charset="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ieren 2"/>
          <p:cNvGrpSpPr>
            <a:grpSpLocks noChangeAspect="1"/>
          </p:cNvGrpSpPr>
          <p:nvPr/>
        </p:nvGrpSpPr>
        <p:grpSpPr>
          <a:xfrm>
            <a:off x="189692" y="723900"/>
            <a:ext cx="4172651" cy="5473340"/>
            <a:chOff x="455760" y="369360"/>
            <a:chExt cx="4946400" cy="6488280"/>
          </a:xfrm>
        </p:grpSpPr>
        <p:pic>
          <p:nvPicPr>
            <p:cNvPr id="408" name="Grafik 3"/>
            <p:cNvPicPr/>
            <p:nvPr/>
          </p:nvPicPr>
          <p:blipFill>
            <a:blip r:embed="rId2"/>
            <a:srcRect l="24099" t="18200" r="19883" b="19363"/>
            <a:stretch/>
          </p:blipFill>
          <p:spPr>
            <a:xfrm>
              <a:off x="597240" y="457560"/>
              <a:ext cx="4031640" cy="2995560"/>
            </a:xfrm>
            <a:prstGeom prst="rect">
              <a:avLst/>
            </a:prstGeom>
            <a:ln w="0">
              <a:noFill/>
            </a:ln>
          </p:spPr>
        </p:pic>
        <p:pic>
          <p:nvPicPr>
            <p:cNvPr id="409" name="Grafik 4"/>
            <p:cNvPicPr/>
            <p:nvPr/>
          </p:nvPicPr>
          <p:blipFill>
            <a:blip r:embed="rId2"/>
            <a:srcRect l="89683" t="17293" r="325" b="20270"/>
            <a:stretch/>
          </p:blipFill>
          <p:spPr>
            <a:xfrm>
              <a:off x="4683240" y="369360"/>
              <a:ext cx="718920" cy="2995560"/>
            </a:xfrm>
            <a:prstGeom prst="rect">
              <a:avLst/>
            </a:prstGeom>
            <a:ln w="0">
              <a:noFill/>
            </a:ln>
          </p:spPr>
        </p:pic>
        <p:pic>
          <p:nvPicPr>
            <p:cNvPr id="410" name="Grafik 5"/>
            <p:cNvPicPr/>
            <p:nvPr/>
          </p:nvPicPr>
          <p:blipFill>
            <a:blip r:embed="rId3"/>
            <a:srcRect l="-360" t="49714" r="60625" b="289"/>
            <a:stretch/>
          </p:blipFill>
          <p:spPr>
            <a:xfrm>
              <a:off x="558000" y="3809880"/>
              <a:ext cx="4844160" cy="3047760"/>
            </a:xfrm>
            <a:prstGeom prst="rect">
              <a:avLst/>
            </a:prstGeom>
            <a:ln w="0">
              <a:noFill/>
            </a:ln>
          </p:spPr>
        </p:pic>
        <p:pic>
          <p:nvPicPr>
            <p:cNvPr id="7" name="Grafik 85"/>
            <p:cNvPicPr/>
            <p:nvPr/>
          </p:nvPicPr>
          <p:blipFill>
            <a:blip r:embed="rId4"/>
            <a:srcRect t="66878" r="82578"/>
            <a:stretch/>
          </p:blipFill>
          <p:spPr>
            <a:xfrm>
              <a:off x="455760" y="2570760"/>
              <a:ext cx="790560" cy="954360"/>
            </a:xfrm>
            <a:prstGeom prst="rect">
              <a:avLst/>
            </a:prstGeom>
            <a:ln w="0">
              <a:noFill/>
            </a:ln>
          </p:spPr>
        </p:pic>
      </p:grpSp>
      <p:grpSp>
        <p:nvGrpSpPr>
          <p:cNvPr id="2" name="Gruppieren 1"/>
          <p:cNvGrpSpPr>
            <a:grpSpLocks noChangeAspect="1"/>
          </p:cNvGrpSpPr>
          <p:nvPr/>
        </p:nvGrpSpPr>
        <p:grpSpPr>
          <a:xfrm>
            <a:off x="4362343" y="869961"/>
            <a:ext cx="7603092" cy="5242260"/>
            <a:chOff x="5311065" y="148680"/>
            <a:chExt cx="9653040" cy="6655680"/>
          </a:xfrm>
        </p:grpSpPr>
        <p:pic>
          <p:nvPicPr>
            <p:cNvPr id="8" name="Grafik 64"/>
            <p:cNvPicPr/>
            <p:nvPr/>
          </p:nvPicPr>
          <p:blipFill>
            <a:blip r:embed="rId4"/>
            <a:srcRect l="83515" t="26699"/>
            <a:stretch/>
          </p:blipFill>
          <p:spPr>
            <a:xfrm>
              <a:off x="13922985" y="2339640"/>
              <a:ext cx="1041120" cy="2940480"/>
            </a:xfrm>
            <a:prstGeom prst="rect">
              <a:avLst/>
            </a:prstGeom>
            <a:ln w="0">
              <a:noFill/>
            </a:ln>
          </p:spPr>
        </p:pic>
        <p:grpSp>
          <p:nvGrpSpPr>
            <p:cNvPr id="9" name="Gruppieren 67"/>
            <p:cNvGrpSpPr/>
            <p:nvPr/>
          </p:nvGrpSpPr>
          <p:grpSpPr>
            <a:xfrm>
              <a:off x="5311065" y="518400"/>
              <a:ext cx="7822800" cy="6285960"/>
              <a:chOff x="1072440" y="369720"/>
              <a:chExt cx="7822800" cy="6285960"/>
            </a:xfrm>
          </p:grpSpPr>
          <p:pic>
            <p:nvPicPr>
              <p:cNvPr id="10" name="Grafik 60"/>
              <p:cNvPicPr/>
              <p:nvPr/>
            </p:nvPicPr>
            <p:blipFill>
              <a:blip r:embed="rId4"/>
              <a:srcRect r="16485"/>
              <a:stretch/>
            </p:blipFill>
            <p:spPr>
              <a:xfrm>
                <a:off x="1407960" y="389520"/>
                <a:ext cx="3792240" cy="2882160"/>
              </a:xfrm>
              <a:prstGeom prst="rect">
                <a:avLst/>
              </a:prstGeom>
              <a:ln w="0">
                <a:noFill/>
              </a:ln>
            </p:spPr>
          </p:pic>
          <p:pic>
            <p:nvPicPr>
              <p:cNvPr id="11" name="Grafik 62"/>
              <p:cNvPicPr/>
              <p:nvPr/>
            </p:nvPicPr>
            <p:blipFill>
              <a:blip r:embed="rId5"/>
              <a:srcRect l="23336" t="17667" r="21853" b="19693"/>
              <a:stretch/>
            </p:blipFill>
            <p:spPr>
              <a:xfrm>
                <a:off x="5200560" y="369720"/>
                <a:ext cx="3694680" cy="2815200"/>
              </a:xfrm>
              <a:prstGeom prst="rect">
                <a:avLst/>
              </a:prstGeom>
              <a:ln w="0">
                <a:noFill/>
              </a:ln>
            </p:spPr>
          </p:pic>
          <p:pic>
            <p:nvPicPr>
              <p:cNvPr id="12" name="Grafik 63"/>
              <p:cNvPicPr/>
              <p:nvPr/>
            </p:nvPicPr>
            <p:blipFill>
              <a:blip r:embed="rId6"/>
              <a:srcRect l="19949" t="17742" r="19665" b="19187"/>
              <a:stretch/>
            </p:blipFill>
            <p:spPr>
              <a:xfrm>
                <a:off x="1072440" y="3781800"/>
                <a:ext cx="4127760" cy="2873880"/>
              </a:xfrm>
              <a:prstGeom prst="rect">
                <a:avLst/>
              </a:prstGeom>
              <a:ln w="0">
                <a:noFill/>
              </a:ln>
            </p:spPr>
          </p:pic>
          <p:pic>
            <p:nvPicPr>
              <p:cNvPr id="13" name="Grafik 66"/>
              <p:cNvPicPr/>
              <p:nvPr/>
            </p:nvPicPr>
            <p:blipFill>
              <a:blip r:embed="rId7"/>
              <a:srcRect l="22768" t="17464" r="22204" b="19892"/>
              <a:stretch/>
            </p:blipFill>
            <p:spPr>
              <a:xfrm>
                <a:off x="4995720" y="3699360"/>
                <a:ext cx="3794400" cy="2879640"/>
              </a:xfrm>
              <a:prstGeom prst="rect">
                <a:avLst/>
              </a:prstGeom>
              <a:ln w="0">
                <a:noFill/>
              </a:ln>
            </p:spPr>
          </p:pic>
        </p:grpSp>
        <p:sp>
          <p:nvSpPr>
            <p:cNvPr id="14" name="Textfeld 68"/>
            <p:cNvSpPr/>
            <p:nvPr/>
          </p:nvSpPr>
          <p:spPr>
            <a:xfrm>
              <a:off x="6710385" y="14868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1 Slingshot</a:t>
              </a:r>
              <a:endParaRPr lang="de-DE" sz="1800" b="0" strike="noStrike" spc="-1">
                <a:latin typeface="Arial"/>
              </a:endParaRPr>
            </a:p>
          </p:txBody>
        </p:sp>
        <p:sp>
          <p:nvSpPr>
            <p:cNvPr id="15" name="Textfeld 69"/>
            <p:cNvSpPr/>
            <p:nvPr/>
          </p:nvSpPr>
          <p:spPr>
            <a:xfrm>
              <a:off x="10727265" y="14868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2</a:t>
              </a:r>
              <a:endParaRPr lang="de-DE" sz="1800" b="0" strike="noStrike" spc="-1">
                <a:latin typeface="Arial"/>
              </a:endParaRPr>
            </a:p>
          </p:txBody>
        </p:sp>
        <p:sp>
          <p:nvSpPr>
            <p:cNvPr id="16" name="Textfeld 70"/>
            <p:cNvSpPr/>
            <p:nvPr/>
          </p:nvSpPr>
          <p:spPr>
            <a:xfrm>
              <a:off x="6710385" y="350892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3</a:t>
              </a:r>
              <a:endParaRPr lang="de-DE" sz="1800" b="0" strike="noStrike" spc="-1">
                <a:latin typeface="Arial"/>
              </a:endParaRPr>
            </a:p>
          </p:txBody>
        </p:sp>
        <p:sp>
          <p:nvSpPr>
            <p:cNvPr id="17" name="Textfeld 72"/>
            <p:cNvSpPr/>
            <p:nvPr/>
          </p:nvSpPr>
          <p:spPr>
            <a:xfrm>
              <a:off x="10727265" y="342072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4</a:t>
              </a:r>
              <a:endParaRPr lang="de-DE" sz="1800" b="0" strike="noStrike" spc="-1">
                <a:latin typeface="Arial"/>
              </a:endParaRPr>
            </a:p>
          </p:txBody>
        </p:sp>
      </p:grpSp>
    </p:spTree>
    <p:extLst>
      <p:ext uri="{BB962C8B-B14F-4D97-AF65-F5344CB8AC3E}">
        <p14:creationId xmlns:p14="http://schemas.microsoft.com/office/powerpoint/2010/main" val="123036510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GAM </a:t>
            </a:r>
            <a:r>
              <a:rPr lang="de-DE" dirty="0" err="1" smtClean="0"/>
              <a:t>model</a:t>
            </a:r>
            <a:r>
              <a:rPr lang="de-DE" dirty="0" smtClean="0"/>
              <a:t> </a:t>
            </a:r>
            <a:r>
              <a:rPr lang="de-DE" dirty="0" err="1" smtClean="0"/>
              <a:t>fitting</a:t>
            </a:r>
            <a:endParaRPr lang="en-GB"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48" y="1856776"/>
            <a:ext cx="10156303" cy="3144447"/>
          </a:xfrm>
          <a:prstGeom prst="rect">
            <a:avLst/>
          </a:prstGeom>
        </p:spPr>
      </p:pic>
      <p:sp>
        <p:nvSpPr>
          <p:cNvPr id="5" name="Textfeld 4"/>
          <p:cNvSpPr txBox="1"/>
          <p:nvPr/>
        </p:nvSpPr>
        <p:spPr>
          <a:xfrm>
            <a:off x="1123950" y="5067898"/>
            <a:ext cx="8382000" cy="1200329"/>
          </a:xfrm>
          <a:prstGeom prst="rect">
            <a:avLst/>
          </a:prstGeom>
          <a:noFill/>
        </p:spPr>
        <p:txBody>
          <a:bodyPr wrap="square" rtlCol="0">
            <a:spAutoFit/>
          </a:bodyPr>
          <a:lstStyle/>
          <a:p>
            <a:r>
              <a:rPr lang="de-DE" dirty="0" err="1" smtClean="0"/>
              <a:t>Number</a:t>
            </a:r>
            <a:r>
              <a:rPr lang="de-DE" dirty="0" smtClean="0"/>
              <a:t> </a:t>
            </a:r>
            <a:r>
              <a:rPr lang="de-DE" dirty="0" err="1" smtClean="0"/>
              <a:t>of</a:t>
            </a:r>
            <a:r>
              <a:rPr lang="de-DE" dirty="0"/>
              <a:t> </a:t>
            </a:r>
            <a:r>
              <a:rPr lang="de-DE" dirty="0" err="1" smtClean="0"/>
              <a:t>knots</a:t>
            </a:r>
            <a:r>
              <a:rPr lang="de-DE" dirty="0" smtClean="0"/>
              <a:t> </a:t>
            </a:r>
            <a:r>
              <a:rPr lang="de-DE" dirty="0" err="1" smtClean="0"/>
              <a:t>define</a:t>
            </a:r>
            <a:r>
              <a:rPr lang="de-DE" dirty="0" smtClean="0"/>
              <a:t> </a:t>
            </a:r>
            <a:r>
              <a:rPr lang="de-DE" dirty="0" err="1" smtClean="0"/>
              <a:t>the</a:t>
            </a:r>
            <a:r>
              <a:rPr lang="de-DE" dirty="0" smtClean="0"/>
              <a:t> </a:t>
            </a:r>
            <a:r>
              <a:rPr lang="de-DE" dirty="0" err="1" smtClean="0"/>
              <a:t>flexibility</a:t>
            </a:r>
            <a:r>
              <a:rPr lang="de-DE" dirty="0" smtClean="0"/>
              <a:t> </a:t>
            </a:r>
            <a:r>
              <a:rPr lang="de-DE" dirty="0" err="1" smtClean="0"/>
              <a:t>of</a:t>
            </a:r>
            <a:r>
              <a:rPr lang="de-DE" dirty="0" smtClean="0"/>
              <a:t> </a:t>
            </a:r>
            <a:r>
              <a:rPr lang="de-DE" dirty="0" err="1" smtClean="0"/>
              <a:t>the</a:t>
            </a:r>
            <a:r>
              <a:rPr lang="de-DE" dirty="0" smtClean="0"/>
              <a:t> </a:t>
            </a:r>
            <a:r>
              <a:rPr lang="de-DE" dirty="0" err="1" smtClean="0"/>
              <a:t>model</a:t>
            </a:r>
            <a:r>
              <a:rPr lang="de-DE" dirty="0" smtClean="0"/>
              <a:t>. A </a:t>
            </a:r>
            <a:r>
              <a:rPr lang="de-DE" dirty="0" err="1" smtClean="0"/>
              <a:t>higher</a:t>
            </a:r>
            <a:r>
              <a:rPr lang="de-DE" dirty="0" smtClean="0"/>
              <a:t> </a:t>
            </a:r>
            <a:r>
              <a:rPr lang="de-DE" dirty="0" err="1" smtClean="0"/>
              <a:t>flexibility</a:t>
            </a:r>
            <a:r>
              <a:rPr lang="de-DE" dirty="0" smtClean="0"/>
              <a:t> </a:t>
            </a:r>
            <a:r>
              <a:rPr lang="de-DE" dirty="0" err="1" smtClean="0"/>
              <a:t>allows</a:t>
            </a:r>
            <a:r>
              <a:rPr lang="de-DE" dirty="0" smtClean="0"/>
              <a:t> </a:t>
            </a:r>
            <a:r>
              <a:rPr lang="de-DE" dirty="0" err="1" smtClean="0"/>
              <a:t>for</a:t>
            </a:r>
            <a:r>
              <a:rPr lang="de-DE" dirty="0" smtClean="0"/>
              <a:t> smoother </a:t>
            </a:r>
            <a:r>
              <a:rPr lang="de-DE" dirty="0" err="1" smtClean="0"/>
              <a:t>curves</a:t>
            </a:r>
            <a:r>
              <a:rPr lang="de-DE" dirty="0" smtClean="0"/>
              <a:t> </a:t>
            </a:r>
            <a:r>
              <a:rPr lang="de-DE" dirty="0" err="1" smtClean="0"/>
              <a:t>which</a:t>
            </a:r>
            <a:r>
              <a:rPr lang="de-DE" dirty="0" smtClean="0"/>
              <a:t> </a:t>
            </a:r>
            <a:r>
              <a:rPr lang="de-DE" dirty="0" err="1" smtClean="0"/>
              <a:t>reduces</a:t>
            </a:r>
            <a:r>
              <a:rPr lang="de-DE" dirty="0" smtClean="0"/>
              <a:t> </a:t>
            </a:r>
            <a:r>
              <a:rPr lang="de-DE" dirty="0" err="1" smtClean="0"/>
              <a:t>variance</a:t>
            </a:r>
            <a:r>
              <a:rPr lang="de-DE" dirty="0" smtClean="0"/>
              <a:t> but </a:t>
            </a:r>
            <a:r>
              <a:rPr lang="de-DE" dirty="0" err="1" smtClean="0"/>
              <a:t>increases</a:t>
            </a:r>
            <a:r>
              <a:rPr lang="de-DE" dirty="0" smtClean="0"/>
              <a:t> </a:t>
            </a:r>
            <a:r>
              <a:rPr lang="de-DE" dirty="0" err="1" smtClean="0"/>
              <a:t>bias</a:t>
            </a:r>
            <a:r>
              <a:rPr lang="de-DE" dirty="0" smtClean="0"/>
              <a:t> (</a:t>
            </a:r>
            <a:r>
              <a:rPr lang="de-DE" dirty="0" err="1" smtClean="0"/>
              <a:t>risk</a:t>
            </a:r>
            <a:r>
              <a:rPr lang="de-DE" dirty="0" smtClean="0"/>
              <a:t> </a:t>
            </a:r>
            <a:r>
              <a:rPr lang="de-DE" dirty="0" err="1" smtClean="0"/>
              <a:t>for</a:t>
            </a:r>
            <a:r>
              <a:rPr lang="de-DE" dirty="0" smtClean="0"/>
              <a:t> </a:t>
            </a:r>
            <a:r>
              <a:rPr lang="de-DE" dirty="0" err="1" smtClean="0"/>
              <a:t>overfitting</a:t>
            </a:r>
            <a:r>
              <a:rPr lang="de-DE" dirty="0" smtClean="0"/>
              <a:t>). The optimal k was </a:t>
            </a:r>
            <a:r>
              <a:rPr lang="de-DE" dirty="0" err="1" smtClean="0"/>
              <a:t>obtained</a:t>
            </a:r>
            <a:r>
              <a:rPr lang="de-DE" dirty="0" smtClean="0"/>
              <a:t> via </a:t>
            </a:r>
            <a:r>
              <a:rPr lang="de-DE" dirty="0" err="1" smtClean="0"/>
              <a:t>cross</a:t>
            </a:r>
            <a:r>
              <a:rPr lang="de-DE" dirty="0" smtClean="0"/>
              <a:t> </a:t>
            </a:r>
            <a:r>
              <a:rPr lang="de-DE" dirty="0" err="1" smtClean="0"/>
              <a:t>validation</a:t>
            </a:r>
            <a:r>
              <a:rPr lang="de-DE" dirty="0" smtClean="0"/>
              <a:t> </a:t>
            </a:r>
            <a:r>
              <a:rPr lang="de-DE" dirty="0" err="1" smtClean="0"/>
              <a:t>and</a:t>
            </a:r>
            <a:r>
              <a:rPr lang="de-DE" dirty="0" smtClean="0"/>
              <a:t> </a:t>
            </a:r>
            <a:r>
              <a:rPr lang="de-DE" dirty="0" err="1" smtClean="0"/>
              <a:t>comparing</a:t>
            </a:r>
            <a:r>
              <a:rPr lang="de-DE" dirty="0" smtClean="0"/>
              <a:t> </a:t>
            </a:r>
            <a:r>
              <a:rPr lang="de-DE" dirty="0" err="1" smtClean="0"/>
              <a:t>the</a:t>
            </a:r>
            <a:r>
              <a:rPr lang="de-DE" dirty="0" smtClean="0"/>
              <a:t> AIC (</a:t>
            </a:r>
            <a:r>
              <a:rPr lang="de-DE" dirty="0" err="1" smtClean="0"/>
              <a:t>lowest</a:t>
            </a:r>
            <a:r>
              <a:rPr lang="de-DE" dirty="0" smtClean="0"/>
              <a:t> AIC </a:t>
            </a:r>
            <a:r>
              <a:rPr lang="de-DE" dirty="0" err="1" smtClean="0"/>
              <a:t>is</a:t>
            </a:r>
            <a:r>
              <a:rPr lang="de-DE" dirty="0" smtClean="0"/>
              <a:t> </a:t>
            </a:r>
            <a:r>
              <a:rPr lang="de-DE" dirty="0" err="1" smtClean="0"/>
              <a:t>best</a:t>
            </a:r>
            <a:r>
              <a:rPr lang="de-DE" dirty="0" smtClean="0"/>
              <a:t>).  </a:t>
            </a:r>
            <a:endParaRPr lang="en-GB" dirty="0"/>
          </a:p>
        </p:txBody>
      </p:sp>
    </p:spTree>
    <p:extLst>
      <p:ext uri="{BB962C8B-B14F-4D97-AF65-F5344CB8AC3E}">
        <p14:creationId xmlns:p14="http://schemas.microsoft.com/office/powerpoint/2010/main" val="42079546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1</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Melanocyte</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development</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332434842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Differences</a:t>
            </a:r>
            <a:r>
              <a:rPr lang="de-DE" dirty="0" smtClean="0"/>
              <a:t> in </a:t>
            </a:r>
            <a:r>
              <a:rPr lang="de-DE" dirty="0" err="1" smtClean="0"/>
              <a:t>start</a:t>
            </a:r>
            <a:r>
              <a:rPr lang="de-DE" dirty="0" smtClean="0"/>
              <a:t> </a:t>
            </a:r>
            <a:r>
              <a:rPr lang="de-DE" dirty="0" err="1" smtClean="0"/>
              <a:t>and</a:t>
            </a:r>
            <a:r>
              <a:rPr lang="de-DE" dirty="0" smtClean="0"/>
              <a:t> end </a:t>
            </a:r>
            <a:r>
              <a:rPr lang="de-DE" dirty="0" err="1" smtClean="0"/>
              <a:t>point</a:t>
            </a:r>
            <a:r>
              <a:rPr lang="de-DE" dirty="0" smtClean="0"/>
              <a:t> – Lineage1</a:t>
            </a:r>
            <a:endParaRPr lang="en-GB" dirty="0"/>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 y="1600200"/>
            <a:ext cx="5257800" cy="5257800"/>
          </a:xfrm>
          <a:prstGeom prst="rect">
            <a:avLst/>
          </a:prstGeom>
        </p:spPr>
      </p:pic>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098000"/>
            <a:ext cx="5760000" cy="2880000"/>
          </a:xfrm>
          <a:prstGeom prst="rect">
            <a:avLst/>
          </a:prstGeom>
        </p:spPr>
      </p:pic>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3978000"/>
            <a:ext cx="5760000" cy="2880000"/>
          </a:xfrm>
          <a:prstGeom prst="rect">
            <a:avLst/>
          </a:prstGeom>
        </p:spPr>
      </p:pic>
      <p:grpSp>
        <p:nvGrpSpPr>
          <p:cNvPr id="6" name="Gruppieren 5"/>
          <p:cNvGrpSpPr>
            <a:grpSpLocks noChangeAspect="1"/>
          </p:cNvGrpSpPr>
          <p:nvPr/>
        </p:nvGrpSpPr>
        <p:grpSpPr>
          <a:xfrm>
            <a:off x="10687214" y="0"/>
            <a:ext cx="1480321" cy="1941763"/>
            <a:chOff x="455760" y="369360"/>
            <a:chExt cx="4946400" cy="6488280"/>
          </a:xfrm>
        </p:grpSpPr>
        <p:pic>
          <p:nvPicPr>
            <p:cNvPr id="7" name="Grafik 3"/>
            <p:cNvPicPr/>
            <p:nvPr/>
          </p:nvPicPr>
          <p:blipFill>
            <a:blip r:embed="rId5"/>
            <a:srcRect l="24099" t="18200" r="19883" b="19363"/>
            <a:stretch/>
          </p:blipFill>
          <p:spPr>
            <a:xfrm>
              <a:off x="597240" y="457560"/>
              <a:ext cx="4031640" cy="2995560"/>
            </a:xfrm>
            <a:prstGeom prst="rect">
              <a:avLst/>
            </a:prstGeom>
            <a:ln w="0">
              <a:noFill/>
            </a:ln>
          </p:spPr>
        </p:pic>
        <p:pic>
          <p:nvPicPr>
            <p:cNvPr id="8" name="Grafik 4"/>
            <p:cNvPicPr/>
            <p:nvPr/>
          </p:nvPicPr>
          <p:blipFill>
            <a:blip r:embed="rId5"/>
            <a:srcRect l="89683" t="17293" r="325" b="20270"/>
            <a:stretch/>
          </p:blipFill>
          <p:spPr>
            <a:xfrm>
              <a:off x="4683240" y="369360"/>
              <a:ext cx="718920" cy="2995560"/>
            </a:xfrm>
            <a:prstGeom prst="rect">
              <a:avLst/>
            </a:prstGeom>
            <a:ln w="0">
              <a:noFill/>
            </a:ln>
          </p:spPr>
        </p:pic>
        <p:pic>
          <p:nvPicPr>
            <p:cNvPr id="9" name="Grafik 5"/>
            <p:cNvPicPr/>
            <p:nvPr/>
          </p:nvPicPr>
          <p:blipFill>
            <a:blip r:embed="rId6"/>
            <a:srcRect l="-360" t="49714" r="60625" b="289"/>
            <a:stretch/>
          </p:blipFill>
          <p:spPr>
            <a:xfrm>
              <a:off x="558000" y="3809880"/>
              <a:ext cx="4844160" cy="3047760"/>
            </a:xfrm>
            <a:prstGeom prst="rect">
              <a:avLst/>
            </a:prstGeom>
            <a:ln w="0">
              <a:noFill/>
            </a:ln>
          </p:spPr>
        </p:pic>
        <p:pic>
          <p:nvPicPr>
            <p:cNvPr id="10"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6982868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err="1" smtClean="0"/>
              <a:t>Transiently</a:t>
            </a:r>
            <a:r>
              <a:rPr lang="de-DE" dirty="0" smtClean="0"/>
              <a:t> </a:t>
            </a:r>
            <a:r>
              <a:rPr lang="de-DE" dirty="0" err="1" smtClean="0"/>
              <a:t>regulated</a:t>
            </a:r>
            <a:r>
              <a:rPr lang="de-DE" dirty="0" smtClean="0"/>
              <a:t> genes – Lineage1</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8" name="Textfeld 7"/>
          <p:cNvSpPr txBox="1"/>
          <p:nvPr/>
        </p:nvSpPr>
        <p:spPr>
          <a:xfrm>
            <a:off x="0" y="6535468"/>
            <a:ext cx="11045140" cy="307777"/>
          </a:xfrm>
          <a:prstGeom prst="rect">
            <a:avLst/>
          </a:prstGeom>
          <a:noFill/>
        </p:spPr>
        <p:txBody>
          <a:bodyPr wrap="none" rtlCol="0">
            <a:spAutoFit/>
          </a:bodyPr>
          <a:lstStyle/>
          <a:p>
            <a:r>
              <a:rPr lang="de-DE" sz="1400" dirty="0" smtClean="0"/>
              <a:t>Genes </a:t>
            </a:r>
            <a:r>
              <a:rPr lang="de-DE" sz="1400" dirty="0" err="1" smtClean="0"/>
              <a:t>with</a:t>
            </a:r>
            <a:r>
              <a:rPr lang="de-DE" sz="1400" dirty="0" smtClean="0"/>
              <a:t> differential </a:t>
            </a:r>
            <a:r>
              <a:rPr lang="de-DE" sz="1400" dirty="0" err="1" smtClean="0"/>
              <a:t>expression</a:t>
            </a:r>
            <a:r>
              <a:rPr lang="de-DE" sz="1400" dirty="0" smtClean="0"/>
              <a:t> </a:t>
            </a:r>
            <a:r>
              <a:rPr lang="de-DE" sz="1400" dirty="0" err="1" smtClean="0"/>
              <a:t>patterns</a:t>
            </a:r>
            <a:r>
              <a:rPr lang="de-DE" sz="1400" dirty="0" smtClean="0"/>
              <a:t> (</a:t>
            </a:r>
            <a:r>
              <a:rPr lang="de-DE" sz="1400" dirty="0" err="1" smtClean="0"/>
              <a:t>patternTest</a:t>
            </a:r>
            <a:r>
              <a:rPr lang="de-DE" sz="1400" dirty="0" smtClean="0"/>
              <a:t>) but </a:t>
            </a:r>
            <a:r>
              <a:rPr lang="de-DE" sz="1400" dirty="0" err="1" smtClean="0"/>
              <a:t>without</a:t>
            </a:r>
            <a:r>
              <a:rPr lang="de-DE" sz="1400" dirty="0" smtClean="0"/>
              <a:t> differential </a:t>
            </a:r>
            <a:r>
              <a:rPr lang="de-DE" sz="1400" dirty="0" err="1" smtClean="0"/>
              <a:t>differences</a:t>
            </a:r>
            <a:r>
              <a:rPr lang="de-DE" sz="1400" dirty="0" smtClean="0"/>
              <a:t> </a:t>
            </a:r>
            <a:r>
              <a:rPr lang="de-DE" sz="1400" dirty="0" err="1" smtClean="0"/>
              <a:t>between</a:t>
            </a:r>
            <a:r>
              <a:rPr lang="de-DE" sz="1400" dirty="0" smtClean="0"/>
              <a:t> </a:t>
            </a:r>
            <a:r>
              <a:rPr lang="de-DE" sz="1400" dirty="0" err="1" smtClean="0"/>
              <a:t>start</a:t>
            </a:r>
            <a:r>
              <a:rPr lang="de-DE" sz="1400" dirty="0" smtClean="0"/>
              <a:t> </a:t>
            </a:r>
            <a:r>
              <a:rPr lang="de-DE" sz="1400" dirty="0" err="1" smtClean="0"/>
              <a:t>and</a:t>
            </a:r>
            <a:r>
              <a:rPr lang="de-DE" sz="1400" dirty="0" smtClean="0"/>
              <a:t> end </a:t>
            </a:r>
            <a:r>
              <a:rPr lang="de-DE" sz="1400" dirty="0" err="1" smtClean="0"/>
              <a:t>states</a:t>
            </a:r>
            <a:r>
              <a:rPr lang="de-DE" sz="1400" dirty="0" smtClean="0"/>
              <a:t> (</a:t>
            </a:r>
            <a:r>
              <a:rPr lang="de-DE" sz="1400" dirty="0" err="1" smtClean="0"/>
              <a:t>startVsEndTest</a:t>
            </a:r>
            <a:r>
              <a:rPr lang="de-DE" sz="1400" dirty="0" smtClean="0"/>
              <a:t>)</a:t>
            </a:r>
            <a:endParaRPr lang="en-GB" sz="1400" dirty="0"/>
          </a:p>
        </p:txBody>
      </p:sp>
      <p:pic>
        <p:nvPicPr>
          <p:cNvPr id="21" name="Grafik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025" y="1230923"/>
            <a:ext cx="5304545" cy="5304545"/>
          </a:xfrm>
          <a:prstGeom prst="rect">
            <a:avLst/>
          </a:prstGeom>
        </p:spPr>
      </p:pic>
      <p:sp>
        <p:nvSpPr>
          <p:cNvPr id="22" name="Textfeld 21"/>
          <p:cNvSpPr txBox="1"/>
          <p:nvPr/>
        </p:nvSpPr>
        <p:spPr>
          <a:xfrm>
            <a:off x="10388647" y="1919585"/>
            <a:ext cx="1739153" cy="2031325"/>
          </a:xfrm>
          <a:prstGeom prst="rect">
            <a:avLst/>
          </a:prstGeom>
          <a:noFill/>
        </p:spPr>
        <p:txBody>
          <a:bodyPr wrap="square" rtlCol="0">
            <a:spAutoFit/>
          </a:bodyPr>
          <a:lstStyle/>
          <a:p>
            <a:r>
              <a:rPr lang="de-DE" sz="1050" dirty="0" smtClean="0">
                <a:solidFill>
                  <a:srgbClr val="FF0000"/>
                </a:solidFill>
              </a:rPr>
              <a:t>ITGA1 </a:t>
            </a:r>
            <a:r>
              <a:rPr lang="de-DE" sz="1050" dirty="0" err="1" smtClean="0">
                <a:solidFill>
                  <a:srgbClr val="FF0000"/>
                </a:solidFill>
              </a:rPr>
              <a:t>and</a:t>
            </a:r>
            <a:r>
              <a:rPr lang="de-DE" sz="1050" dirty="0" smtClean="0">
                <a:solidFill>
                  <a:srgbClr val="FF0000"/>
                </a:solidFill>
              </a:rPr>
              <a:t> MATN2 </a:t>
            </a:r>
            <a:r>
              <a:rPr lang="de-DE" sz="1050" dirty="0" err="1" smtClean="0">
                <a:solidFill>
                  <a:srgbClr val="FF0000"/>
                </a:solidFill>
              </a:rPr>
              <a:t>are</a:t>
            </a:r>
            <a:r>
              <a:rPr lang="de-DE" sz="1050" dirty="0" smtClean="0">
                <a:solidFill>
                  <a:srgbClr val="FF0000"/>
                </a:solidFill>
              </a:rPr>
              <a:t> just </a:t>
            </a:r>
            <a:r>
              <a:rPr lang="de-DE" sz="1050" dirty="0" err="1" smtClean="0">
                <a:solidFill>
                  <a:srgbClr val="FF0000"/>
                </a:solidFill>
              </a:rPr>
              <a:t>transiently</a:t>
            </a:r>
            <a:r>
              <a:rPr lang="de-DE" sz="1050" dirty="0" smtClean="0">
                <a:solidFill>
                  <a:srgbClr val="FF0000"/>
                </a:solidFill>
              </a:rPr>
              <a:t> </a:t>
            </a:r>
            <a:r>
              <a:rPr lang="de-DE" sz="1050" dirty="0" err="1" smtClean="0">
                <a:solidFill>
                  <a:srgbClr val="FF0000"/>
                </a:solidFill>
              </a:rPr>
              <a:t>expressed</a:t>
            </a:r>
            <a:r>
              <a:rPr lang="de-DE" sz="1050" dirty="0" smtClean="0">
                <a:solidFill>
                  <a:srgbClr val="FF0000"/>
                </a:solidFill>
              </a:rPr>
              <a:t> </a:t>
            </a:r>
            <a:r>
              <a:rPr lang="de-DE" sz="1050" dirty="0" err="1" smtClean="0">
                <a:solidFill>
                  <a:srgbClr val="FF0000"/>
                </a:solidFill>
              </a:rPr>
              <a:t>here</a:t>
            </a:r>
            <a:r>
              <a:rPr lang="de-DE" sz="1050" dirty="0" smtClean="0">
                <a:solidFill>
                  <a:srgbClr val="FF0000"/>
                </a:solidFill>
              </a:rPr>
              <a:t>. In </a:t>
            </a:r>
            <a:r>
              <a:rPr lang="de-DE" sz="1050" dirty="0" err="1" smtClean="0">
                <a:solidFill>
                  <a:srgbClr val="FF0000"/>
                </a:solidFill>
              </a:rPr>
              <a:t>Lineage</a:t>
            </a:r>
            <a:r>
              <a:rPr lang="de-DE" sz="1050" dirty="0" smtClean="0">
                <a:solidFill>
                  <a:srgbClr val="FF0000"/>
                </a:solidFill>
              </a:rPr>
              <a:t> 3 (Cluster4) </a:t>
            </a:r>
            <a:r>
              <a:rPr lang="de-DE" sz="1050" dirty="0" err="1" smtClean="0">
                <a:solidFill>
                  <a:srgbClr val="FF0000"/>
                </a:solidFill>
              </a:rPr>
              <a:t>CellRank</a:t>
            </a:r>
            <a:r>
              <a:rPr lang="de-DE" sz="1050" dirty="0" smtClean="0">
                <a:solidFill>
                  <a:srgbClr val="FF0000"/>
                </a:solidFill>
              </a:rPr>
              <a:t> </a:t>
            </a:r>
            <a:r>
              <a:rPr lang="de-DE" sz="1050" dirty="0" err="1" smtClean="0">
                <a:solidFill>
                  <a:srgbClr val="FF0000"/>
                </a:solidFill>
              </a:rPr>
              <a:t>identified</a:t>
            </a:r>
            <a:r>
              <a:rPr lang="de-DE" sz="1050" dirty="0" smtClean="0">
                <a:solidFill>
                  <a:srgbClr val="FF0000"/>
                </a:solidFill>
              </a:rPr>
              <a:t> </a:t>
            </a:r>
            <a:r>
              <a:rPr lang="de-DE" sz="1050" dirty="0" err="1" smtClean="0">
                <a:solidFill>
                  <a:srgbClr val="FF0000"/>
                </a:solidFill>
              </a:rPr>
              <a:t>them</a:t>
            </a:r>
            <a:r>
              <a:rPr lang="de-DE" sz="1050" dirty="0" smtClean="0">
                <a:solidFill>
                  <a:srgbClr val="FF0000"/>
                </a:solidFill>
              </a:rPr>
              <a:t> </a:t>
            </a:r>
            <a:r>
              <a:rPr lang="de-DE" sz="1050" dirty="0" err="1" smtClean="0">
                <a:solidFill>
                  <a:srgbClr val="FF0000"/>
                </a:solidFill>
              </a:rPr>
              <a:t>as</a:t>
            </a:r>
            <a:r>
              <a:rPr lang="de-DE" sz="1050" dirty="0" smtClean="0">
                <a:solidFill>
                  <a:srgbClr val="FF0000"/>
                </a:solidFill>
              </a:rPr>
              <a:t> </a:t>
            </a:r>
            <a:r>
              <a:rPr lang="de-DE" sz="1050" dirty="0" err="1" smtClean="0">
                <a:solidFill>
                  <a:srgbClr val="FF0000"/>
                </a:solidFill>
              </a:rPr>
              <a:t>expressed</a:t>
            </a:r>
            <a:r>
              <a:rPr lang="de-DE" sz="1050" dirty="0" smtClean="0">
                <a:solidFill>
                  <a:srgbClr val="FF0000"/>
                </a:solidFill>
              </a:rPr>
              <a:t> </a:t>
            </a:r>
            <a:r>
              <a:rPr lang="de-DE" sz="1050" dirty="0" err="1" smtClean="0">
                <a:solidFill>
                  <a:srgbClr val="FF0000"/>
                </a:solidFill>
              </a:rPr>
              <a:t>late</a:t>
            </a:r>
            <a:r>
              <a:rPr lang="de-DE" sz="1050" dirty="0" smtClean="0">
                <a:solidFill>
                  <a:srgbClr val="FF0000"/>
                </a:solidFill>
              </a:rPr>
              <a:t> </a:t>
            </a:r>
            <a:r>
              <a:rPr lang="de-DE" sz="1050" dirty="0" err="1" smtClean="0">
                <a:solidFill>
                  <a:srgbClr val="FF0000"/>
                </a:solidFill>
              </a:rPr>
              <a:t>and</a:t>
            </a:r>
            <a:r>
              <a:rPr lang="de-DE" sz="1050" dirty="0" smtClean="0">
                <a:solidFill>
                  <a:srgbClr val="FF0000"/>
                </a:solidFill>
              </a:rPr>
              <a:t> </a:t>
            </a:r>
            <a:r>
              <a:rPr lang="de-DE" sz="1050" dirty="0" err="1" smtClean="0">
                <a:solidFill>
                  <a:srgbClr val="FF0000"/>
                </a:solidFill>
              </a:rPr>
              <a:t>cell</a:t>
            </a:r>
            <a:r>
              <a:rPr lang="de-DE" sz="1050" dirty="0" smtClean="0">
                <a:solidFill>
                  <a:srgbClr val="FF0000"/>
                </a:solidFill>
              </a:rPr>
              <a:t> </a:t>
            </a:r>
            <a:r>
              <a:rPr lang="de-DE" sz="1050" dirty="0" err="1" smtClean="0">
                <a:solidFill>
                  <a:srgbClr val="FF0000"/>
                </a:solidFill>
              </a:rPr>
              <a:t>fate</a:t>
            </a:r>
            <a:r>
              <a:rPr lang="de-DE" sz="1050" dirty="0" smtClean="0">
                <a:solidFill>
                  <a:srgbClr val="FF0000"/>
                </a:solidFill>
              </a:rPr>
              <a:t> </a:t>
            </a:r>
            <a:r>
              <a:rPr lang="de-DE" sz="1050" dirty="0" err="1" smtClean="0">
                <a:solidFill>
                  <a:srgbClr val="FF0000"/>
                </a:solidFill>
              </a:rPr>
              <a:t>committing</a:t>
            </a:r>
            <a:r>
              <a:rPr lang="de-DE" sz="1050" dirty="0" smtClean="0">
                <a:solidFill>
                  <a:srgbClr val="FF0000"/>
                </a:solidFill>
              </a:rPr>
              <a:t>. </a:t>
            </a:r>
            <a:r>
              <a:rPr lang="de-DE" sz="1050" dirty="0" err="1" smtClean="0">
                <a:solidFill>
                  <a:srgbClr val="FF0000"/>
                </a:solidFill>
              </a:rPr>
              <a:t>Factors</a:t>
            </a:r>
            <a:r>
              <a:rPr lang="de-DE" sz="1050" dirty="0" smtClean="0">
                <a:solidFill>
                  <a:srgbClr val="FF0000"/>
                </a:solidFill>
              </a:rPr>
              <a:t> </a:t>
            </a:r>
            <a:r>
              <a:rPr lang="de-DE" sz="1050" dirty="0" err="1" smtClean="0">
                <a:solidFill>
                  <a:srgbClr val="FF0000"/>
                </a:solidFill>
              </a:rPr>
              <a:t>downregulating</a:t>
            </a:r>
            <a:r>
              <a:rPr lang="de-DE" sz="1050" dirty="0" smtClean="0">
                <a:solidFill>
                  <a:srgbClr val="FF0000"/>
                </a:solidFill>
              </a:rPr>
              <a:t> </a:t>
            </a:r>
            <a:r>
              <a:rPr lang="de-DE" sz="1050" dirty="0" err="1" smtClean="0">
                <a:solidFill>
                  <a:srgbClr val="FF0000"/>
                </a:solidFill>
              </a:rPr>
              <a:t>these</a:t>
            </a:r>
            <a:r>
              <a:rPr lang="de-DE" sz="1050" dirty="0" smtClean="0">
                <a:solidFill>
                  <a:srgbClr val="FF0000"/>
                </a:solidFill>
              </a:rPr>
              <a:t> </a:t>
            </a:r>
            <a:r>
              <a:rPr lang="de-DE" sz="1050" dirty="0" err="1" smtClean="0">
                <a:solidFill>
                  <a:srgbClr val="FF0000"/>
                </a:solidFill>
              </a:rPr>
              <a:t>two</a:t>
            </a:r>
            <a:r>
              <a:rPr lang="de-DE" sz="1050" dirty="0" smtClean="0">
                <a:solidFill>
                  <a:srgbClr val="FF0000"/>
                </a:solidFill>
              </a:rPr>
              <a:t> genes </a:t>
            </a:r>
            <a:r>
              <a:rPr lang="de-DE" sz="1050" dirty="0" err="1" smtClean="0">
                <a:solidFill>
                  <a:srgbClr val="FF0000"/>
                </a:solidFill>
              </a:rPr>
              <a:t>might</a:t>
            </a:r>
            <a:r>
              <a:rPr lang="de-DE" sz="1050" dirty="0" smtClean="0">
                <a:solidFill>
                  <a:srgbClr val="FF0000"/>
                </a:solidFill>
              </a:rPr>
              <a:t> </a:t>
            </a:r>
            <a:r>
              <a:rPr lang="de-DE" sz="1050" dirty="0" err="1" smtClean="0">
                <a:solidFill>
                  <a:srgbClr val="FF0000"/>
                </a:solidFill>
              </a:rPr>
              <a:t>be</a:t>
            </a:r>
            <a:r>
              <a:rPr lang="de-DE" sz="1050" dirty="0" smtClean="0">
                <a:solidFill>
                  <a:srgbClr val="FF0000"/>
                </a:solidFill>
              </a:rPr>
              <a:t> </a:t>
            </a:r>
            <a:r>
              <a:rPr lang="de-DE" sz="1050" dirty="0" err="1" smtClean="0">
                <a:solidFill>
                  <a:srgbClr val="FF0000"/>
                </a:solidFill>
              </a:rPr>
              <a:t>important</a:t>
            </a:r>
            <a:r>
              <a:rPr lang="de-DE" sz="1050" dirty="0" smtClean="0">
                <a:solidFill>
                  <a:srgbClr val="FF0000"/>
                </a:solidFill>
              </a:rPr>
              <a:t> </a:t>
            </a:r>
            <a:r>
              <a:rPr lang="de-DE" sz="1050" dirty="0" err="1" smtClean="0">
                <a:solidFill>
                  <a:srgbClr val="FF0000"/>
                </a:solidFill>
              </a:rPr>
              <a:t>for</a:t>
            </a:r>
            <a:r>
              <a:rPr lang="de-DE" sz="1050" dirty="0" smtClean="0">
                <a:solidFill>
                  <a:srgbClr val="FF0000"/>
                </a:solidFill>
              </a:rPr>
              <a:t> </a:t>
            </a:r>
            <a:r>
              <a:rPr lang="de-DE" sz="1050" dirty="0" err="1" smtClean="0">
                <a:solidFill>
                  <a:srgbClr val="FF0000"/>
                </a:solidFill>
              </a:rPr>
              <a:t>decision</a:t>
            </a:r>
            <a:r>
              <a:rPr lang="de-DE" sz="1050" dirty="0" smtClean="0">
                <a:solidFill>
                  <a:srgbClr val="FF0000"/>
                </a:solidFill>
              </a:rPr>
              <a:t> </a:t>
            </a:r>
            <a:r>
              <a:rPr lang="de-DE" sz="1050" dirty="0" err="1" smtClean="0">
                <a:solidFill>
                  <a:srgbClr val="FF0000"/>
                </a:solidFill>
              </a:rPr>
              <a:t>between</a:t>
            </a:r>
            <a:r>
              <a:rPr lang="de-DE" sz="1050" dirty="0" smtClean="0">
                <a:solidFill>
                  <a:srgbClr val="FF0000"/>
                </a:solidFill>
              </a:rPr>
              <a:t> </a:t>
            </a:r>
            <a:r>
              <a:rPr lang="de-DE" sz="1050" dirty="0" err="1" smtClean="0">
                <a:solidFill>
                  <a:srgbClr val="FF0000"/>
                </a:solidFill>
              </a:rPr>
              <a:t>melanocytes</a:t>
            </a:r>
            <a:r>
              <a:rPr lang="de-DE" sz="1050" dirty="0" smtClean="0">
                <a:solidFill>
                  <a:srgbClr val="FF0000"/>
                </a:solidFill>
              </a:rPr>
              <a:t> </a:t>
            </a:r>
            <a:r>
              <a:rPr lang="de-DE" sz="1050" dirty="0" err="1" smtClean="0">
                <a:solidFill>
                  <a:srgbClr val="FF0000"/>
                </a:solidFill>
              </a:rPr>
              <a:t>and</a:t>
            </a:r>
            <a:r>
              <a:rPr lang="de-DE" sz="1050" dirty="0" smtClean="0">
                <a:solidFill>
                  <a:srgbClr val="FF0000"/>
                </a:solidFill>
              </a:rPr>
              <a:t> Cluster4 </a:t>
            </a:r>
            <a:r>
              <a:rPr lang="de-DE" sz="1050" dirty="0" err="1" smtClean="0">
                <a:solidFill>
                  <a:srgbClr val="FF0000"/>
                </a:solidFill>
              </a:rPr>
              <a:t>cells</a:t>
            </a:r>
            <a:endParaRPr lang="en-GB" sz="1050" dirty="0">
              <a:solidFill>
                <a:srgbClr val="FF0000"/>
              </a:solidFill>
            </a:endParaRPr>
          </a:p>
        </p:txBody>
      </p:sp>
      <p:sp>
        <p:nvSpPr>
          <p:cNvPr id="24" name="Rechteck 23"/>
          <p:cNvSpPr/>
          <p:nvPr/>
        </p:nvSpPr>
        <p:spPr>
          <a:xfrm>
            <a:off x="4428565" y="6311425"/>
            <a:ext cx="546847" cy="986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eck 24"/>
          <p:cNvSpPr/>
          <p:nvPr/>
        </p:nvSpPr>
        <p:spPr>
          <a:xfrm>
            <a:off x="4428564" y="5832703"/>
            <a:ext cx="546847" cy="986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hteck 31"/>
          <p:cNvSpPr/>
          <p:nvPr/>
        </p:nvSpPr>
        <p:spPr>
          <a:xfrm>
            <a:off x="10388647" y="4105657"/>
            <a:ext cx="1803353" cy="2516073"/>
          </a:xfrm>
          <a:prstGeom prst="rect">
            <a:avLst/>
          </a:prstGeom>
        </p:spPr>
        <p:txBody>
          <a:bodyPr wrap="square">
            <a:spAutoFit/>
          </a:bodyPr>
          <a:lstStyle/>
          <a:p>
            <a:r>
              <a:rPr lang="en-GB" sz="1050" dirty="0">
                <a:solidFill>
                  <a:srgbClr val="FF0000"/>
                </a:solidFill>
              </a:rPr>
              <a:t>Genes like</a:t>
            </a:r>
          </a:p>
          <a:p>
            <a:r>
              <a:rPr lang="en-GB" sz="1050" dirty="0" err="1">
                <a:solidFill>
                  <a:srgbClr val="FF0000"/>
                </a:solidFill>
              </a:rPr>
              <a:t>MyoD</a:t>
            </a:r>
            <a:r>
              <a:rPr lang="en-GB" sz="1050" dirty="0">
                <a:solidFill>
                  <a:srgbClr val="FF0000"/>
                </a:solidFill>
              </a:rPr>
              <a:t>, </a:t>
            </a:r>
            <a:r>
              <a:rPr lang="en-GB" sz="1050" dirty="0" err="1">
                <a:solidFill>
                  <a:srgbClr val="FF0000"/>
                </a:solidFill>
              </a:rPr>
              <a:t>myogenin</a:t>
            </a:r>
            <a:r>
              <a:rPr lang="en-GB" sz="1050" dirty="0">
                <a:solidFill>
                  <a:srgbClr val="FF0000"/>
                </a:solidFill>
              </a:rPr>
              <a:t>, and p21 may be involved in the negative feedback loop that leads to MATN2 downregulation, as shown in a study on myogenic differentiation where increased levels of these transcription factors in late-stage differentiation result in the repression of MATN2 expression. </a:t>
            </a:r>
            <a:r>
              <a:rPr lang="en-GB" sz="1050" dirty="0">
                <a:solidFill>
                  <a:srgbClr val="FF0000"/>
                </a:solidFill>
                <a:hlinkClick r:id="rId3"/>
              </a:rPr>
              <a:t>https://pmc.ncbi.nlm.nih.gov/articles/PMC4498336</a:t>
            </a:r>
            <a:r>
              <a:rPr lang="en-GB" sz="1050" dirty="0" smtClean="0">
                <a:solidFill>
                  <a:srgbClr val="FF0000"/>
                </a:solidFill>
                <a:hlinkClick r:id="rId3"/>
              </a:rPr>
              <a:t>/</a:t>
            </a:r>
            <a:r>
              <a:rPr lang="en-GB" sz="1050" dirty="0" smtClean="0">
                <a:solidFill>
                  <a:srgbClr val="FF0000"/>
                </a:solidFill>
              </a:rPr>
              <a:t> </a:t>
            </a:r>
            <a:endParaRPr lang="en-GB" sz="1050" dirty="0">
              <a:solidFill>
                <a:srgbClr val="FF0000"/>
              </a:solidFill>
            </a:endParaRPr>
          </a:p>
        </p:txBody>
      </p:sp>
      <p:pic>
        <p:nvPicPr>
          <p:cNvPr id="34" name="Grafik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672" y="1268931"/>
            <a:ext cx="4320000" cy="2160000"/>
          </a:xfrm>
          <a:prstGeom prst="rect">
            <a:avLst/>
          </a:prstGeom>
        </p:spPr>
      </p:pic>
      <p:pic>
        <p:nvPicPr>
          <p:cNvPr id="35" name="Grafik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2672" y="3393763"/>
            <a:ext cx="4320000" cy="3240000"/>
          </a:xfrm>
          <a:prstGeom prst="rect">
            <a:avLst/>
          </a:prstGeom>
        </p:spPr>
      </p:pic>
      <p:grpSp>
        <p:nvGrpSpPr>
          <p:cNvPr id="36" name="Gruppieren 35"/>
          <p:cNvGrpSpPr>
            <a:grpSpLocks noChangeAspect="1"/>
          </p:cNvGrpSpPr>
          <p:nvPr/>
        </p:nvGrpSpPr>
        <p:grpSpPr>
          <a:xfrm>
            <a:off x="10687214" y="0"/>
            <a:ext cx="1480321" cy="1941763"/>
            <a:chOff x="455760" y="369360"/>
            <a:chExt cx="4946400" cy="6488280"/>
          </a:xfrm>
        </p:grpSpPr>
        <p:pic>
          <p:nvPicPr>
            <p:cNvPr id="37" name="Grafik 3"/>
            <p:cNvPicPr/>
            <p:nvPr/>
          </p:nvPicPr>
          <p:blipFill>
            <a:blip r:embed="rId6"/>
            <a:srcRect l="24099" t="18200" r="19883" b="19363"/>
            <a:stretch/>
          </p:blipFill>
          <p:spPr>
            <a:xfrm>
              <a:off x="597240" y="457560"/>
              <a:ext cx="4031640" cy="2995560"/>
            </a:xfrm>
            <a:prstGeom prst="rect">
              <a:avLst/>
            </a:prstGeom>
            <a:ln w="0">
              <a:noFill/>
            </a:ln>
          </p:spPr>
        </p:pic>
        <p:pic>
          <p:nvPicPr>
            <p:cNvPr id="38" name="Grafik 4"/>
            <p:cNvPicPr/>
            <p:nvPr/>
          </p:nvPicPr>
          <p:blipFill>
            <a:blip r:embed="rId6"/>
            <a:srcRect l="89683" t="17293" r="325" b="20270"/>
            <a:stretch/>
          </p:blipFill>
          <p:spPr>
            <a:xfrm>
              <a:off x="4683240" y="369360"/>
              <a:ext cx="718920" cy="2995560"/>
            </a:xfrm>
            <a:prstGeom prst="rect">
              <a:avLst/>
            </a:prstGeom>
            <a:ln w="0">
              <a:noFill/>
            </a:ln>
          </p:spPr>
        </p:pic>
        <p:pic>
          <p:nvPicPr>
            <p:cNvPr id="39" name="Grafik 5"/>
            <p:cNvPicPr/>
            <p:nvPr/>
          </p:nvPicPr>
          <p:blipFill>
            <a:blip r:embed="rId7"/>
            <a:srcRect l="-360" t="49714" r="60625" b="289"/>
            <a:stretch/>
          </p:blipFill>
          <p:spPr>
            <a:xfrm>
              <a:off x="558000" y="3809880"/>
              <a:ext cx="4844160" cy="3047760"/>
            </a:xfrm>
            <a:prstGeom prst="rect">
              <a:avLst/>
            </a:prstGeom>
            <a:ln w="0">
              <a:noFill/>
            </a:ln>
          </p:spPr>
        </p:pic>
        <p:pic>
          <p:nvPicPr>
            <p:cNvPr id="40" name="Grafik 85"/>
            <p:cNvPicPr/>
            <p:nvPr/>
          </p:nvPicPr>
          <p:blipFill>
            <a:blip r:embed="rId8"/>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0878819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2</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Cycling</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melanocytes</a:t>
            </a:r>
            <a:endParaRPr lang="de-DE" sz="2400" b="0" strike="noStrike" spc="-1" dirty="0" smtClean="0">
              <a:solidFill>
                <a:srgbClr val="8B8B8B"/>
              </a:solidFill>
              <a:latin typeface="Calibri"/>
              <a:ea typeface="DejaVu Sans"/>
            </a:endParaRPr>
          </a:p>
          <a:p>
            <a:pPr>
              <a:spcBef>
                <a:spcPts val="1001"/>
              </a:spcBef>
              <a:buNone/>
              <a:tabLst>
                <a:tab pos="0" algn="l"/>
              </a:tabLst>
            </a:pPr>
            <a:r>
              <a:rPr lang="de-DE" sz="1800" dirty="0">
                <a:solidFill>
                  <a:srgbClr val="FF0000"/>
                </a:solidFill>
              </a:rPr>
              <a:t>NOTE: </a:t>
            </a:r>
            <a:r>
              <a:rPr lang="de-DE" sz="1800" dirty="0" err="1">
                <a:solidFill>
                  <a:srgbClr val="FF0000"/>
                </a:solidFill>
              </a:rPr>
              <a:t>this</a:t>
            </a:r>
            <a:r>
              <a:rPr lang="de-DE" sz="1800" dirty="0">
                <a:solidFill>
                  <a:srgbClr val="FF0000"/>
                </a:solidFill>
              </a:rPr>
              <a:t> </a:t>
            </a:r>
            <a:r>
              <a:rPr lang="de-DE" sz="1800" dirty="0" err="1">
                <a:solidFill>
                  <a:srgbClr val="FF0000"/>
                </a:solidFill>
              </a:rPr>
              <a:t>is</a:t>
            </a:r>
            <a:r>
              <a:rPr lang="de-DE" sz="1800" dirty="0">
                <a:solidFill>
                  <a:srgbClr val="FF0000"/>
                </a:solidFill>
              </a:rPr>
              <a:t> not </a:t>
            </a:r>
            <a:r>
              <a:rPr lang="de-DE" sz="1800" dirty="0" err="1">
                <a:solidFill>
                  <a:srgbClr val="FF0000"/>
                </a:solidFill>
              </a:rPr>
              <a:t>really</a:t>
            </a:r>
            <a:r>
              <a:rPr lang="de-DE" sz="1800" dirty="0">
                <a:solidFill>
                  <a:srgbClr val="FF0000"/>
                </a:solidFill>
              </a:rPr>
              <a:t> a </a:t>
            </a:r>
            <a:r>
              <a:rPr lang="de-DE" sz="1800" dirty="0" err="1">
                <a:solidFill>
                  <a:srgbClr val="FF0000"/>
                </a:solidFill>
              </a:rPr>
              <a:t>lineage</a:t>
            </a:r>
            <a:r>
              <a:rPr lang="de-DE" sz="1800" dirty="0">
                <a:solidFill>
                  <a:srgbClr val="FF0000"/>
                </a:solidFill>
              </a:rPr>
              <a:t> </a:t>
            </a:r>
            <a:r>
              <a:rPr lang="de-DE" sz="1800" dirty="0" err="1">
                <a:solidFill>
                  <a:srgbClr val="FF0000"/>
                </a:solidFill>
              </a:rPr>
              <a:t>as</a:t>
            </a:r>
            <a:r>
              <a:rPr lang="de-DE" sz="1800" dirty="0">
                <a:solidFill>
                  <a:srgbClr val="FF0000"/>
                </a:solidFill>
              </a:rPr>
              <a:t> </a:t>
            </a:r>
            <a:r>
              <a:rPr lang="de-DE" sz="1800" dirty="0" err="1">
                <a:solidFill>
                  <a:srgbClr val="FF0000"/>
                </a:solidFill>
              </a:rPr>
              <a:t>these</a:t>
            </a:r>
            <a:r>
              <a:rPr lang="de-DE" sz="1800" dirty="0">
                <a:solidFill>
                  <a:srgbClr val="FF0000"/>
                </a:solidFill>
              </a:rPr>
              <a:t> </a:t>
            </a:r>
            <a:r>
              <a:rPr lang="de-DE" sz="1800" dirty="0" err="1">
                <a:solidFill>
                  <a:srgbClr val="FF0000"/>
                </a:solidFill>
              </a:rPr>
              <a:t>melanocytes</a:t>
            </a:r>
            <a:r>
              <a:rPr lang="de-DE" sz="1800" dirty="0">
                <a:solidFill>
                  <a:srgbClr val="FF0000"/>
                </a:solidFill>
              </a:rPr>
              <a:t> </a:t>
            </a:r>
            <a:r>
              <a:rPr lang="de-DE" sz="1800" dirty="0" err="1">
                <a:solidFill>
                  <a:srgbClr val="FF0000"/>
                </a:solidFill>
              </a:rPr>
              <a:t>were</a:t>
            </a:r>
            <a:r>
              <a:rPr lang="de-DE" sz="1800" dirty="0">
                <a:solidFill>
                  <a:srgbClr val="FF0000"/>
                </a:solidFill>
              </a:rPr>
              <a:t> just different </a:t>
            </a:r>
            <a:r>
              <a:rPr lang="de-DE" sz="1800" dirty="0" err="1">
                <a:solidFill>
                  <a:srgbClr val="FF0000"/>
                </a:solidFill>
              </a:rPr>
              <a:t>based</a:t>
            </a:r>
            <a:r>
              <a:rPr lang="de-DE" sz="1800" dirty="0">
                <a:solidFill>
                  <a:srgbClr val="FF0000"/>
                </a:solidFill>
              </a:rPr>
              <a:t> on </a:t>
            </a:r>
            <a:r>
              <a:rPr lang="de-DE" sz="1800" dirty="0" err="1">
                <a:solidFill>
                  <a:srgbClr val="FF0000"/>
                </a:solidFill>
              </a:rPr>
              <a:t>cell</a:t>
            </a:r>
            <a:r>
              <a:rPr lang="de-DE" sz="1800" dirty="0">
                <a:solidFill>
                  <a:srgbClr val="FF0000"/>
                </a:solidFill>
              </a:rPr>
              <a:t> </a:t>
            </a:r>
            <a:r>
              <a:rPr lang="de-DE" sz="1800" dirty="0" err="1">
                <a:solidFill>
                  <a:srgbClr val="FF0000"/>
                </a:solidFill>
              </a:rPr>
              <a:t>cycle</a:t>
            </a:r>
            <a:r>
              <a:rPr lang="de-DE" sz="1800" dirty="0">
                <a:solidFill>
                  <a:srgbClr val="FF0000"/>
                </a:solidFill>
              </a:rPr>
              <a:t> </a:t>
            </a:r>
            <a:r>
              <a:rPr lang="de-DE" sz="1800" dirty="0" err="1">
                <a:solidFill>
                  <a:srgbClr val="FF0000"/>
                </a:solidFill>
              </a:rPr>
              <a:t>which</a:t>
            </a:r>
            <a:r>
              <a:rPr lang="de-DE" sz="1800" dirty="0">
                <a:solidFill>
                  <a:srgbClr val="FF0000"/>
                </a:solidFill>
              </a:rPr>
              <a:t> </a:t>
            </a:r>
            <a:r>
              <a:rPr lang="de-DE" sz="1800" dirty="0" err="1">
                <a:solidFill>
                  <a:srgbClr val="FF0000"/>
                </a:solidFill>
              </a:rPr>
              <a:t>does</a:t>
            </a:r>
            <a:r>
              <a:rPr lang="de-DE" sz="1800" dirty="0">
                <a:solidFill>
                  <a:srgbClr val="FF0000"/>
                </a:solidFill>
              </a:rPr>
              <a:t> not </a:t>
            </a:r>
            <a:r>
              <a:rPr lang="de-DE" sz="1800" dirty="0" err="1">
                <a:solidFill>
                  <a:srgbClr val="FF0000"/>
                </a:solidFill>
              </a:rPr>
              <a:t>constitute</a:t>
            </a:r>
            <a:r>
              <a:rPr lang="de-DE" sz="1800" dirty="0">
                <a:solidFill>
                  <a:srgbClr val="FF0000"/>
                </a:solidFill>
              </a:rPr>
              <a:t> an </a:t>
            </a:r>
            <a:r>
              <a:rPr lang="de-DE" sz="1800" dirty="0" err="1">
                <a:solidFill>
                  <a:srgbClr val="FF0000"/>
                </a:solidFill>
              </a:rPr>
              <a:t>own</a:t>
            </a:r>
            <a:r>
              <a:rPr lang="de-DE" sz="1800" dirty="0">
                <a:solidFill>
                  <a:srgbClr val="FF0000"/>
                </a:solidFill>
              </a:rPr>
              <a:t> </a:t>
            </a:r>
            <a:r>
              <a:rPr lang="de-DE" sz="1800" dirty="0" err="1">
                <a:solidFill>
                  <a:srgbClr val="FF0000"/>
                </a:solidFill>
              </a:rPr>
              <a:t>lineage</a:t>
            </a:r>
            <a:r>
              <a:rPr lang="de-DE" sz="1800" dirty="0">
                <a:solidFill>
                  <a:srgbClr val="FF0000"/>
                </a:solidFill>
              </a:rPr>
              <a:t> but a </a:t>
            </a:r>
            <a:r>
              <a:rPr lang="de-DE" sz="1800" dirty="0" err="1">
                <a:solidFill>
                  <a:srgbClr val="FF0000"/>
                </a:solidFill>
              </a:rPr>
              <a:t>cyclical</a:t>
            </a:r>
            <a:r>
              <a:rPr lang="de-DE" sz="1800" dirty="0">
                <a:solidFill>
                  <a:srgbClr val="FF0000"/>
                </a:solidFill>
              </a:rPr>
              <a:t> </a:t>
            </a:r>
            <a:r>
              <a:rPr lang="de-DE" sz="1800" dirty="0" err="1">
                <a:solidFill>
                  <a:srgbClr val="FF0000"/>
                </a:solidFill>
              </a:rPr>
              <a:t>change</a:t>
            </a:r>
            <a:r>
              <a:rPr lang="de-DE" sz="1800" dirty="0">
                <a:solidFill>
                  <a:srgbClr val="FF0000"/>
                </a:solidFill>
              </a:rPr>
              <a:t> in </a:t>
            </a:r>
            <a:r>
              <a:rPr lang="de-DE" sz="1800" dirty="0" err="1">
                <a:solidFill>
                  <a:srgbClr val="FF0000"/>
                </a:solidFill>
              </a:rPr>
              <a:t>gene</a:t>
            </a:r>
            <a:r>
              <a:rPr lang="de-DE" sz="1800" dirty="0">
                <a:solidFill>
                  <a:srgbClr val="FF0000"/>
                </a:solidFill>
              </a:rPr>
              <a:t> </a:t>
            </a:r>
            <a:r>
              <a:rPr lang="de-DE" sz="1800" dirty="0" err="1">
                <a:solidFill>
                  <a:srgbClr val="FF0000"/>
                </a:solidFill>
              </a:rPr>
              <a:t>expression</a:t>
            </a:r>
            <a:r>
              <a:rPr lang="de-DE" sz="1800" dirty="0">
                <a:solidFill>
                  <a:srgbClr val="FF0000"/>
                </a:solidFill>
              </a:rPr>
              <a:t> </a:t>
            </a:r>
            <a:r>
              <a:rPr lang="de-DE" sz="1800" dirty="0" err="1">
                <a:solidFill>
                  <a:srgbClr val="FF0000"/>
                </a:solidFill>
              </a:rPr>
              <a:t>patterns</a:t>
            </a:r>
            <a:r>
              <a:rPr lang="de-DE" sz="1800" dirty="0">
                <a:solidFill>
                  <a:srgbClr val="FF0000"/>
                </a:solidFill>
              </a:rPr>
              <a:t>. In </a:t>
            </a:r>
            <a:r>
              <a:rPr lang="de-DE" sz="1800" dirty="0" err="1">
                <a:solidFill>
                  <a:srgbClr val="FF0000"/>
                </a:solidFill>
              </a:rPr>
              <a:t>order</a:t>
            </a:r>
            <a:r>
              <a:rPr lang="de-DE" sz="1800" dirty="0">
                <a:solidFill>
                  <a:srgbClr val="FF0000"/>
                </a:solidFill>
              </a:rPr>
              <a:t> </a:t>
            </a:r>
            <a:r>
              <a:rPr lang="de-DE" sz="1800" dirty="0" err="1">
                <a:solidFill>
                  <a:srgbClr val="FF0000"/>
                </a:solidFill>
              </a:rPr>
              <a:t>to</a:t>
            </a:r>
            <a:r>
              <a:rPr lang="de-DE" sz="1800" dirty="0">
                <a:solidFill>
                  <a:srgbClr val="FF0000"/>
                </a:solidFill>
              </a:rPr>
              <a:t> not </a:t>
            </a:r>
            <a:r>
              <a:rPr lang="de-DE" sz="1800" dirty="0" err="1">
                <a:solidFill>
                  <a:srgbClr val="FF0000"/>
                </a:solidFill>
              </a:rPr>
              <a:t>dilute</a:t>
            </a:r>
            <a:r>
              <a:rPr lang="de-DE" sz="1800" dirty="0">
                <a:solidFill>
                  <a:srgbClr val="FF0000"/>
                </a:solidFill>
              </a:rPr>
              <a:t> </a:t>
            </a:r>
            <a:r>
              <a:rPr lang="de-DE" sz="1800" dirty="0" err="1">
                <a:solidFill>
                  <a:srgbClr val="FF0000"/>
                </a:solidFill>
              </a:rPr>
              <a:t>the</a:t>
            </a:r>
            <a:r>
              <a:rPr lang="de-DE" sz="1800" dirty="0">
                <a:solidFill>
                  <a:srgbClr val="FF0000"/>
                </a:solidFill>
              </a:rPr>
              <a:t> real </a:t>
            </a:r>
            <a:r>
              <a:rPr lang="de-DE" sz="1800" dirty="0" err="1">
                <a:solidFill>
                  <a:srgbClr val="FF0000"/>
                </a:solidFill>
              </a:rPr>
              <a:t>melanocyte</a:t>
            </a:r>
            <a:r>
              <a:rPr lang="de-DE" sz="1800" dirty="0">
                <a:solidFill>
                  <a:srgbClr val="FF0000"/>
                </a:solidFill>
              </a:rPr>
              <a:t> </a:t>
            </a:r>
            <a:r>
              <a:rPr lang="de-DE" sz="1800" dirty="0" err="1">
                <a:solidFill>
                  <a:srgbClr val="FF0000"/>
                </a:solidFill>
              </a:rPr>
              <a:t>lineage</a:t>
            </a:r>
            <a:r>
              <a:rPr lang="de-DE" sz="1800" dirty="0">
                <a:solidFill>
                  <a:srgbClr val="FF0000"/>
                </a:solidFill>
              </a:rPr>
              <a:t> </a:t>
            </a:r>
            <a:r>
              <a:rPr lang="de-DE" sz="1800" dirty="0" err="1">
                <a:solidFill>
                  <a:srgbClr val="FF0000"/>
                </a:solidFill>
              </a:rPr>
              <a:t>information</a:t>
            </a:r>
            <a:r>
              <a:rPr lang="de-DE" sz="1800" dirty="0">
                <a:solidFill>
                  <a:srgbClr val="FF0000"/>
                </a:solidFill>
              </a:rPr>
              <a:t> </a:t>
            </a:r>
            <a:r>
              <a:rPr lang="de-DE" sz="1800" dirty="0" err="1">
                <a:solidFill>
                  <a:srgbClr val="FF0000"/>
                </a:solidFill>
              </a:rPr>
              <a:t>we</a:t>
            </a:r>
            <a:r>
              <a:rPr lang="de-DE" sz="1800" dirty="0">
                <a:solidFill>
                  <a:srgbClr val="FF0000"/>
                </a:solidFill>
              </a:rPr>
              <a:t> </a:t>
            </a:r>
            <a:r>
              <a:rPr lang="de-DE" sz="1800" dirty="0" err="1">
                <a:solidFill>
                  <a:srgbClr val="FF0000"/>
                </a:solidFill>
              </a:rPr>
              <a:t>did</a:t>
            </a:r>
            <a:r>
              <a:rPr lang="de-DE" sz="1800" dirty="0">
                <a:solidFill>
                  <a:srgbClr val="FF0000"/>
                </a:solidFill>
              </a:rPr>
              <a:t> not </a:t>
            </a:r>
            <a:r>
              <a:rPr lang="de-DE" sz="1800" dirty="0" err="1">
                <a:solidFill>
                  <a:srgbClr val="FF0000"/>
                </a:solidFill>
              </a:rPr>
              <a:t>merge</a:t>
            </a:r>
            <a:r>
              <a:rPr lang="de-DE" sz="1800" dirty="0">
                <a:solidFill>
                  <a:srgbClr val="FF0000"/>
                </a:solidFill>
              </a:rPr>
              <a:t> lin1 </a:t>
            </a:r>
            <a:r>
              <a:rPr lang="de-DE" sz="1800" dirty="0" err="1">
                <a:solidFill>
                  <a:srgbClr val="FF0000"/>
                </a:solidFill>
              </a:rPr>
              <a:t>and</a:t>
            </a:r>
            <a:r>
              <a:rPr lang="de-DE" sz="1800" dirty="0">
                <a:solidFill>
                  <a:srgbClr val="FF0000"/>
                </a:solidFill>
              </a:rPr>
              <a:t> lin2.</a:t>
            </a:r>
            <a:endParaRPr lang="en-GB" sz="1800" dirty="0">
              <a:solidFill>
                <a:srgbClr val="FF0000"/>
              </a:solidFill>
            </a:endParaRPr>
          </a:p>
          <a:p>
            <a:pPr marL="228600" indent="-228600">
              <a:lnSpc>
                <a:spcPct val="90000"/>
              </a:lnSpc>
              <a:spcBef>
                <a:spcPts val="1001"/>
              </a:spcBef>
              <a:buNone/>
              <a:tabLst>
                <a:tab pos="0" algn="l"/>
              </a:tabLst>
            </a:pPr>
            <a:endParaRPr lang="en-US" sz="1800" b="0" strike="noStrike" spc="-1" dirty="0">
              <a:solidFill>
                <a:srgbClr val="000000"/>
              </a:solidFill>
              <a:latin typeface="Arial"/>
            </a:endParaRPr>
          </a:p>
        </p:txBody>
      </p:sp>
    </p:spTree>
    <p:extLst>
      <p:ext uri="{BB962C8B-B14F-4D97-AF65-F5344CB8AC3E}">
        <p14:creationId xmlns:p14="http://schemas.microsoft.com/office/powerpoint/2010/main" val="356949511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Differences</a:t>
            </a:r>
            <a:r>
              <a:rPr lang="de-DE" dirty="0" smtClean="0"/>
              <a:t> in </a:t>
            </a:r>
            <a:r>
              <a:rPr lang="de-DE" dirty="0" err="1" smtClean="0"/>
              <a:t>start</a:t>
            </a:r>
            <a:r>
              <a:rPr lang="de-DE" dirty="0" smtClean="0"/>
              <a:t> </a:t>
            </a:r>
            <a:r>
              <a:rPr lang="de-DE" dirty="0" err="1" smtClean="0"/>
              <a:t>and</a:t>
            </a:r>
            <a:r>
              <a:rPr lang="de-DE" dirty="0" smtClean="0"/>
              <a:t> end </a:t>
            </a:r>
            <a:r>
              <a:rPr lang="de-DE" dirty="0" err="1" smtClean="0"/>
              <a:t>point</a:t>
            </a:r>
            <a:r>
              <a:rPr lang="de-DE" dirty="0" smtClean="0"/>
              <a:t> – Lineage2</a:t>
            </a:r>
            <a:endParaRPr lang="en-GB" dirty="0"/>
          </a:p>
        </p:txBody>
      </p:sp>
      <p:pic>
        <p:nvPicPr>
          <p:cNvPr id="13" name="Grafik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275" y="1714499"/>
            <a:ext cx="5076825" cy="5076825"/>
          </a:xfrm>
          <a:prstGeom prst="rect">
            <a:avLst/>
          </a:prstGeom>
        </p:spPr>
      </p:pic>
      <p:pic>
        <p:nvPicPr>
          <p:cNvPr id="16" name="Grafik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1642" y="1123946"/>
            <a:ext cx="5760000" cy="2880000"/>
          </a:xfrm>
          <a:prstGeom prst="rect">
            <a:avLst/>
          </a:prstGeom>
        </p:spPr>
      </p:pic>
      <p:pic>
        <p:nvPicPr>
          <p:cNvPr id="17" name="Grafik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1642" y="3911324"/>
            <a:ext cx="5760000" cy="2880000"/>
          </a:xfrm>
          <a:prstGeom prst="rect">
            <a:avLst/>
          </a:prstGeom>
        </p:spPr>
      </p:pic>
      <p:grpSp>
        <p:nvGrpSpPr>
          <p:cNvPr id="9" name="Gruppieren 8"/>
          <p:cNvGrpSpPr>
            <a:grpSpLocks noChangeAspect="1"/>
          </p:cNvGrpSpPr>
          <p:nvPr/>
        </p:nvGrpSpPr>
        <p:grpSpPr>
          <a:xfrm>
            <a:off x="10687214" y="0"/>
            <a:ext cx="1480321" cy="1941763"/>
            <a:chOff x="455760" y="369360"/>
            <a:chExt cx="4946400" cy="6488280"/>
          </a:xfrm>
        </p:grpSpPr>
        <p:pic>
          <p:nvPicPr>
            <p:cNvPr id="10" name="Grafik 3"/>
            <p:cNvPicPr/>
            <p:nvPr/>
          </p:nvPicPr>
          <p:blipFill>
            <a:blip r:embed="rId5"/>
            <a:srcRect l="24099" t="18200" r="19883" b="19363"/>
            <a:stretch/>
          </p:blipFill>
          <p:spPr>
            <a:xfrm>
              <a:off x="597240" y="457560"/>
              <a:ext cx="4031640" cy="2995560"/>
            </a:xfrm>
            <a:prstGeom prst="rect">
              <a:avLst/>
            </a:prstGeom>
            <a:ln w="0">
              <a:noFill/>
            </a:ln>
          </p:spPr>
        </p:pic>
        <p:pic>
          <p:nvPicPr>
            <p:cNvPr id="11" name="Grafik 4"/>
            <p:cNvPicPr/>
            <p:nvPr/>
          </p:nvPicPr>
          <p:blipFill>
            <a:blip r:embed="rId5"/>
            <a:srcRect l="89683" t="17293" r="325" b="20270"/>
            <a:stretch/>
          </p:blipFill>
          <p:spPr>
            <a:xfrm>
              <a:off x="4683240" y="369360"/>
              <a:ext cx="718920" cy="2995560"/>
            </a:xfrm>
            <a:prstGeom prst="rect">
              <a:avLst/>
            </a:prstGeom>
            <a:ln w="0">
              <a:noFill/>
            </a:ln>
          </p:spPr>
        </p:pic>
        <p:pic>
          <p:nvPicPr>
            <p:cNvPr id="12" name="Grafik 5"/>
            <p:cNvPicPr/>
            <p:nvPr/>
          </p:nvPicPr>
          <p:blipFill>
            <a:blip r:embed="rId6"/>
            <a:srcRect l="-360" t="49714" r="60625" b="289"/>
            <a:stretch/>
          </p:blipFill>
          <p:spPr>
            <a:xfrm>
              <a:off x="558000" y="3809880"/>
              <a:ext cx="4844160" cy="3047760"/>
            </a:xfrm>
            <a:prstGeom prst="rect">
              <a:avLst/>
            </a:prstGeom>
            <a:ln w="0">
              <a:noFill/>
            </a:ln>
          </p:spPr>
        </p:pic>
        <p:pic>
          <p:nvPicPr>
            <p:cNvPr id="14"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588060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Grafik 5"/>
          <p:cNvPicPr/>
          <p:nvPr/>
        </p:nvPicPr>
        <p:blipFill>
          <a:blip r:embed="rId2"/>
          <a:stretch/>
        </p:blipFill>
        <p:spPr>
          <a:xfrm>
            <a:off x="199800" y="0"/>
            <a:ext cx="4799880" cy="6856920"/>
          </a:xfrm>
          <a:prstGeom prst="rect">
            <a:avLst/>
          </a:prstGeom>
          <a:ln w="0">
            <a:noFill/>
          </a:ln>
        </p:spPr>
      </p:pic>
      <p:pic>
        <p:nvPicPr>
          <p:cNvPr id="275" name="Grafik 9"/>
          <p:cNvPicPr/>
          <p:nvPr/>
        </p:nvPicPr>
        <p:blipFill>
          <a:blip r:embed="rId3"/>
          <a:stretch/>
        </p:blipFill>
        <p:spPr>
          <a:xfrm>
            <a:off x="5220000" y="0"/>
            <a:ext cx="6856920" cy="6856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err="1" smtClean="0"/>
              <a:t>Transiently</a:t>
            </a:r>
            <a:r>
              <a:rPr lang="de-DE" dirty="0" smtClean="0"/>
              <a:t> </a:t>
            </a:r>
            <a:r>
              <a:rPr lang="de-DE" dirty="0" err="1" smtClean="0"/>
              <a:t>regulated</a:t>
            </a:r>
            <a:r>
              <a:rPr lang="de-DE" dirty="0" smtClean="0"/>
              <a:t> genes – Lineage2</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8" name="Textfeld 7"/>
          <p:cNvSpPr txBox="1"/>
          <p:nvPr/>
        </p:nvSpPr>
        <p:spPr>
          <a:xfrm>
            <a:off x="0" y="6535468"/>
            <a:ext cx="11045140" cy="307777"/>
          </a:xfrm>
          <a:prstGeom prst="rect">
            <a:avLst/>
          </a:prstGeom>
          <a:noFill/>
        </p:spPr>
        <p:txBody>
          <a:bodyPr wrap="none" rtlCol="0">
            <a:spAutoFit/>
          </a:bodyPr>
          <a:lstStyle/>
          <a:p>
            <a:r>
              <a:rPr lang="de-DE" sz="1400" dirty="0" smtClean="0"/>
              <a:t>Genes </a:t>
            </a:r>
            <a:r>
              <a:rPr lang="de-DE" sz="1400" dirty="0" err="1" smtClean="0"/>
              <a:t>with</a:t>
            </a:r>
            <a:r>
              <a:rPr lang="de-DE" sz="1400" dirty="0" smtClean="0"/>
              <a:t> differential </a:t>
            </a:r>
            <a:r>
              <a:rPr lang="de-DE" sz="1400" dirty="0" err="1" smtClean="0"/>
              <a:t>expression</a:t>
            </a:r>
            <a:r>
              <a:rPr lang="de-DE" sz="1400" dirty="0" smtClean="0"/>
              <a:t> </a:t>
            </a:r>
            <a:r>
              <a:rPr lang="de-DE" sz="1400" dirty="0" err="1" smtClean="0"/>
              <a:t>patterns</a:t>
            </a:r>
            <a:r>
              <a:rPr lang="de-DE" sz="1400" dirty="0" smtClean="0"/>
              <a:t> (</a:t>
            </a:r>
            <a:r>
              <a:rPr lang="de-DE" sz="1400" dirty="0" err="1" smtClean="0"/>
              <a:t>patternTest</a:t>
            </a:r>
            <a:r>
              <a:rPr lang="de-DE" sz="1400" dirty="0" smtClean="0"/>
              <a:t>) but </a:t>
            </a:r>
            <a:r>
              <a:rPr lang="de-DE" sz="1400" dirty="0" err="1" smtClean="0"/>
              <a:t>without</a:t>
            </a:r>
            <a:r>
              <a:rPr lang="de-DE" sz="1400" dirty="0" smtClean="0"/>
              <a:t> differential </a:t>
            </a:r>
            <a:r>
              <a:rPr lang="de-DE" sz="1400" dirty="0" err="1" smtClean="0"/>
              <a:t>differences</a:t>
            </a:r>
            <a:r>
              <a:rPr lang="de-DE" sz="1400" dirty="0" smtClean="0"/>
              <a:t> </a:t>
            </a:r>
            <a:r>
              <a:rPr lang="de-DE" sz="1400" dirty="0" err="1" smtClean="0"/>
              <a:t>between</a:t>
            </a:r>
            <a:r>
              <a:rPr lang="de-DE" sz="1400" dirty="0" smtClean="0"/>
              <a:t> </a:t>
            </a:r>
            <a:r>
              <a:rPr lang="de-DE" sz="1400" dirty="0" err="1" smtClean="0"/>
              <a:t>start</a:t>
            </a:r>
            <a:r>
              <a:rPr lang="de-DE" sz="1400" dirty="0" smtClean="0"/>
              <a:t> </a:t>
            </a:r>
            <a:r>
              <a:rPr lang="de-DE" sz="1400" dirty="0" err="1" smtClean="0"/>
              <a:t>and</a:t>
            </a:r>
            <a:r>
              <a:rPr lang="de-DE" sz="1400" dirty="0" smtClean="0"/>
              <a:t> end </a:t>
            </a:r>
            <a:r>
              <a:rPr lang="de-DE" sz="1400" dirty="0" err="1" smtClean="0"/>
              <a:t>states</a:t>
            </a:r>
            <a:r>
              <a:rPr lang="de-DE" sz="1400" dirty="0" smtClean="0"/>
              <a:t> (</a:t>
            </a:r>
            <a:r>
              <a:rPr lang="de-DE" sz="1400" dirty="0" err="1" smtClean="0"/>
              <a:t>startVsEndTest</a:t>
            </a:r>
            <a:r>
              <a:rPr lang="de-DE" sz="1400" dirty="0" smtClean="0"/>
              <a:t>)</a:t>
            </a:r>
            <a:endParaRPr lang="en-GB" sz="1400"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288" y="1354014"/>
            <a:ext cx="5181453" cy="5181453"/>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2029" y="1222373"/>
            <a:ext cx="3600000" cy="2700000"/>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2029" y="3922373"/>
            <a:ext cx="3600000" cy="2700000"/>
          </a:xfrm>
          <a:prstGeom prst="rect">
            <a:avLst/>
          </a:prstGeom>
        </p:spPr>
      </p:pic>
      <p:grpSp>
        <p:nvGrpSpPr>
          <p:cNvPr id="10" name="Gruppieren 9"/>
          <p:cNvGrpSpPr>
            <a:grpSpLocks noChangeAspect="1"/>
          </p:cNvGrpSpPr>
          <p:nvPr/>
        </p:nvGrpSpPr>
        <p:grpSpPr>
          <a:xfrm>
            <a:off x="10687214" y="0"/>
            <a:ext cx="1480321" cy="1941763"/>
            <a:chOff x="455760" y="369360"/>
            <a:chExt cx="4946400" cy="6488280"/>
          </a:xfrm>
        </p:grpSpPr>
        <p:pic>
          <p:nvPicPr>
            <p:cNvPr id="11" name="Grafik 3"/>
            <p:cNvPicPr/>
            <p:nvPr/>
          </p:nvPicPr>
          <p:blipFill>
            <a:blip r:embed="rId5"/>
            <a:srcRect l="24099" t="18200" r="19883" b="19363"/>
            <a:stretch/>
          </p:blipFill>
          <p:spPr>
            <a:xfrm>
              <a:off x="597240" y="457560"/>
              <a:ext cx="4031640" cy="2995560"/>
            </a:xfrm>
            <a:prstGeom prst="rect">
              <a:avLst/>
            </a:prstGeom>
            <a:ln w="0">
              <a:noFill/>
            </a:ln>
          </p:spPr>
        </p:pic>
        <p:pic>
          <p:nvPicPr>
            <p:cNvPr id="12" name="Grafik 4"/>
            <p:cNvPicPr/>
            <p:nvPr/>
          </p:nvPicPr>
          <p:blipFill>
            <a:blip r:embed="rId5"/>
            <a:srcRect l="89683" t="17293" r="325" b="20270"/>
            <a:stretch/>
          </p:blipFill>
          <p:spPr>
            <a:xfrm>
              <a:off x="4683240" y="369360"/>
              <a:ext cx="718920" cy="2995560"/>
            </a:xfrm>
            <a:prstGeom prst="rect">
              <a:avLst/>
            </a:prstGeom>
            <a:ln w="0">
              <a:noFill/>
            </a:ln>
          </p:spPr>
        </p:pic>
        <p:pic>
          <p:nvPicPr>
            <p:cNvPr id="13" name="Grafik 5"/>
            <p:cNvPicPr/>
            <p:nvPr/>
          </p:nvPicPr>
          <p:blipFill>
            <a:blip r:embed="rId6"/>
            <a:srcRect l="-360" t="49714" r="60625" b="289"/>
            <a:stretch/>
          </p:blipFill>
          <p:spPr>
            <a:xfrm>
              <a:off x="558000" y="3809880"/>
              <a:ext cx="4844160" cy="3047760"/>
            </a:xfrm>
            <a:prstGeom prst="rect">
              <a:avLst/>
            </a:prstGeom>
            <a:ln w="0">
              <a:noFill/>
            </a:ln>
          </p:spPr>
        </p:pic>
        <p:pic>
          <p:nvPicPr>
            <p:cNvPr id="14"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2721758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3</a:t>
            </a:r>
            <a:endParaRPr lang="en-US" sz="6000" b="0" strike="noStrike" spc="-1" dirty="0">
              <a:solidFill>
                <a:srgbClr val="000000"/>
              </a:solidFill>
              <a:latin typeface="Arial"/>
            </a:endParaRPr>
          </a:p>
        </p:txBody>
      </p:sp>
      <p:sp>
        <p:nvSpPr>
          <p:cNvPr id="4" name="PlaceHolder 2"/>
          <p:cNvSpPr txBox="1">
            <a:spLocks noGrp="1"/>
          </p:cNvSpPr>
          <p:nvPr>
            <p:ph idx="4294967295"/>
          </p:nvPr>
        </p:nvSpPr>
        <p:spPr>
          <a:xfrm>
            <a:off x="831850" y="4589463"/>
            <a:ext cx="10514013" cy="1498600"/>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Font typeface="Arial" panose="020B0604020202020204" pitchFamily="34" charset="0"/>
              <a:buNone/>
              <a:tabLst>
                <a:tab pos="0" algn="l"/>
              </a:tabLst>
            </a:pPr>
            <a:endParaRPr lang="en-US" sz="2400" spc="-1" dirty="0">
              <a:solidFill>
                <a:srgbClr val="000000"/>
              </a:solidFill>
              <a:latin typeface="Arial"/>
            </a:endParaRPr>
          </a:p>
        </p:txBody>
      </p:sp>
    </p:spTree>
    <p:extLst>
      <p:ext uri="{BB962C8B-B14F-4D97-AF65-F5344CB8AC3E}">
        <p14:creationId xmlns:p14="http://schemas.microsoft.com/office/powerpoint/2010/main" val="205236973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Differences</a:t>
            </a:r>
            <a:r>
              <a:rPr lang="de-DE" dirty="0" smtClean="0"/>
              <a:t> in </a:t>
            </a:r>
            <a:r>
              <a:rPr lang="de-DE" dirty="0" err="1" smtClean="0"/>
              <a:t>start</a:t>
            </a:r>
            <a:r>
              <a:rPr lang="de-DE" dirty="0" smtClean="0"/>
              <a:t> </a:t>
            </a:r>
            <a:r>
              <a:rPr lang="de-DE" dirty="0" err="1" smtClean="0"/>
              <a:t>and</a:t>
            </a:r>
            <a:r>
              <a:rPr lang="de-DE" dirty="0" smtClean="0"/>
              <a:t> end </a:t>
            </a:r>
            <a:r>
              <a:rPr lang="de-DE" dirty="0" err="1" smtClean="0"/>
              <a:t>point</a:t>
            </a:r>
            <a:r>
              <a:rPr lang="de-DE" dirty="0" smtClean="0"/>
              <a:t> – Lineage3</a:t>
            </a:r>
            <a:endParaRPr lang="en-GB" dirty="0"/>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1628774"/>
            <a:ext cx="5229225" cy="5229225"/>
          </a:xfrm>
          <a:prstGeom prst="rect">
            <a:avLst/>
          </a:prstGeom>
        </p:spPr>
      </p:pic>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492" y="1107937"/>
            <a:ext cx="5760000" cy="2880000"/>
          </a:xfrm>
          <a:prstGeom prst="rect">
            <a:avLst/>
          </a:prstGeom>
        </p:spPr>
      </p:pic>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5492" y="3895724"/>
            <a:ext cx="5760000" cy="2880000"/>
          </a:xfrm>
          <a:prstGeom prst="rect">
            <a:avLst/>
          </a:prstGeom>
        </p:spPr>
      </p:pic>
      <p:grpSp>
        <p:nvGrpSpPr>
          <p:cNvPr id="6" name="Gruppieren 5"/>
          <p:cNvGrpSpPr>
            <a:grpSpLocks noChangeAspect="1"/>
          </p:cNvGrpSpPr>
          <p:nvPr/>
        </p:nvGrpSpPr>
        <p:grpSpPr>
          <a:xfrm>
            <a:off x="10687214" y="0"/>
            <a:ext cx="1480321" cy="1941763"/>
            <a:chOff x="455760" y="369360"/>
            <a:chExt cx="4946400" cy="6488280"/>
          </a:xfrm>
        </p:grpSpPr>
        <p:pic>
          <p:nvPicPr>
            <p:cNvPr id="7" name="Grafik 3"/>
            <p:cNvPicPr/>
            <p:nvPr/>
          </p:nvPicPr>
          <p:blipFill>
            <a:blip r:embed="rId5"/>
            <a:srcRect l="24099" t="18200" r="19883" b="19363"/>
            <a:stretch/>
          </p:blipFill>
          <p:spPr>
            <a:xfrm>
              <a:off x="597240" y="457560"/>
              <a:ext cx="4031640" cy="2995560"/>
            </a:xfrm>
            <a:prstGeom prst="rect">
              <a:avLst/>
            </a:prstGeom>
            <a:ln w="0">
              <a:noFill/>
            </a:ln>
          </p:spPr>
        </p:pic>
        <p:pic>
          <p:nvPicPr>
            <p:cNvPr id="8" name="Grafik 4"/>
            <p:cNvPicPr/>
            <p:nvPr/>
          </p:nvPicPr>
          <p:blipFill>
            <a:blip r:embed="rId5"/>
            <a:srcRect l="89683" t="17293" r="325" b="20270"/>
            <a:stretch/>
          </p:blipFill>
          <p:spPr>
            <a:xfrm>
              <a:off x="4683240" y="369360"/>
              <a:ext cx="718920" cy="2995560"/>
            </a:xfrm>
            <a:prstGeom prst="rect">
              <a:avLst/>
            </a:prstGeom>
            <a:ln w="0">
              <a:noFill/>
            </a:ln>
          </p:spPr>
        </p:pic>
        <p:pic>
          <p:nvPicPr>
            <p:cNvPr id="9" name="Grafik 5"/>
            <p:cNvPicPr/>
            <p:nvPr/>
          </p:nvPicPr>
          <p:blipFill>
            <a:blip r:embed="rId6"/>
            <a:srcRect l="-360" t="49714" r="60625" b="289"/>
            <a:stretch/>
          </p:blipFill>
          <p:spPr>
            <a:xfrm>
              <a:off x="558000" y="3809880"/>
              <a:ext cx="4844160" cy="3047760"/>
            </a:xfrm>
            <a:prstGeom prst="rect">
              <a:avLst/>
            </a:prstGeom>
            <a:ln w="0">
              <a:noFill/>
            </a:ln>
          </p:spPr>
        </p:pic>
        <p:pic>
          <p:nvPicPr>
            <p:cNvPr id="10"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2044175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err="1" smtClean="0"/>
              <a:t>Transiently</a:t>
            </a:r>
            <a:r>
              <a:rPr lang="de-DE" dirty="0" smtClean="0"/>
              <a:t> </a:t>
            </a:r>
            <a:r>
              <a:rPr lang="de-DE" dirty="0" err="1" smtClean="0"/>
              <a:t>regulated</a:t>
            </a:r>
            <a:r>
              <a:rPr lang="de-DE" dirty="0" smtClean="0"/>
              <a:t> genes – Lineage3</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8" name="Textfeld 7"/>
          <p:cNvSpPr txBox="1"/>
          <p:nvPr/>
        </p:nvSpPr>
        <p:spPr>
          <a:xfrm>
            <a:off x="0" y="6535468"/>
            <a:ext cx="11045140" cy="307777"/>
          </a:xfrm>
          <a:prstGeom prst="rect">
            <a:avLst/>
          </a:prstGeom>
          <a:noFill/>
        </p:spPr>
        <p:txBody>
          <a:bodyPr wrap="none" rtlCol="0">
            <a:spAutoFit/>
          </a:bodyPr>
          <a:lstStyle/>
          <a:p>
            <a:r>
              <a:rPr lang="de-DE" sz="1400" dirty="0" smtClean="0"/>
              <a:t>Genes </a:t>
            </a:r>
            <a:r>
              <a:rPr lang="de-DE" sz="1400" dirty="0" err="1" smtClean="0"/>
              <a:t>with</a:t>
            </a:r>
            <a:r>
              <a:rPr lang="de-DE" sz="1400" dirty="0" smtClean="0"/>
              <a:t> differential </a:t>
            </a:r>
            <a:r>
              <a:rPr lang="de-DE" sz="1400" dirty="0" err="1" smtClean="0"/>
              <a:t>expression</a:t>
            </a:r>
            <a:r>
              <a:rPr lang="de-DE" sz="1400" dirty="0" smtClean="0"/>
              <a:t> </a:t>
            </a:r>
            <a:r>
              <a:rPr lang="de-DE" sz="1400" dirty="0" err="1" smtClean="0"/>
              <a:t>patterns</a:t>
            </a:r>
            <a:r>
              <a:rPr lang="de-DE" sz="1400" dirty="0" smtClean="0"/>
              <a:t> (</a:t>
            </a:r>
            <a:r>
              <a:rPr lang="de-DE" sz="1400" dirty="0" err="1" smtClean="0"/>
              <a:t>patternTest</a:t>
            </a:r>
            <a:r>
              <a:rPr lang="de-DE" sz="1400" dirty="0" smtClean="0"/>
              <a:t>) but </a:t>
            </a:r>
            <a:r>
              <a:rPr lang="de-DE" sz="1400" dirty="0" err="1" smtClean="0"/>
              <a:t>without</a:t>
            </a:r>
            <a:r>
              <a:rPr lang="de-DE" sz="1400" dirty="0" smtClean="0"/>
              <a:t> differential </a:t>
            </a:r>
            <a:r>
              <a:rPr lang="de-DE" sz="1400" dirty="0" err="1" smtClean="0"/>
              <a:t>differences</a:t>
            </a:r>
            <a:r>
              <a:rPr lang="de-DE" sz="1400" dirty="0" smtClean="0"/>
              <a:t> </a:t>
            </a:r>
            <a:r>
              <a:rPr lang="de-DE" sz="1400" dirty="0" err="1" smtClean="0"/>
              <a:t>between</a:t>
            </a:r>
            <a:r>
              <a:rPr lang="de-DE" sz="1400" dirty="0" smtClean="0"/>
              <a:t> </a:t>
            </a:r>
            <a:r>
              <a:rPr lang="de-DE" sz="1400" dirty="0" err="1" smtClean="0"/>
              <a:t>start</a:t>
            </a:r>
            <a:r>
              <a:rPr lang="de-DE" sz="1400" dirty="0" smtClean="0"/>
              <a:t> </a:t>
            </a:r>
            <a:r>
              <a:rPr lang="de-DE" sz="1400" dirty="0" err="1" smtClean="0"/>
              <a:t>and</a:t>
            </a:r>
            <a:r>
              <a:rPr lang="de-DE" sz="1400" dirty="0" smtClean="0"/>
              <a:t> end </a:t>
            </a:r>
            <a:r>
              <a:rPr lang="de-DE" sz="1400" dirty="0" err="1" smtClean="0"/>
              <a:t>states</a:t>
            </a:r>
            <a:r>
              <a:rPr lang="de-DE" sz="1400" dirty="0" smtClean="0"/>
              <a:t> (</a:t>
            </a:r>
            <a:r>
              <a:rPr lang="de-DE" sz="1400" dirty="0" err="1" smtClean="0"/>
              <a:t>startVsEndTest</a:t>
            </a:r>
            <a:r>
              <a:rPr lang="de-DE" sz="1400" dirty="0" smtClean="0"/>
              <a:t>)</a:t>
            </a:r>
            <a:endParaRPr lang="en-GB" sz="1400"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21630"/>
            <a:ext cx="5213838" cy="5213838"/>
          </a:xfrm>
          <a:prstGeom prst="rect">
            <a:avLst/>
          </a:prstGeom>
        </p:spPr>
      </p:pic>
      <p:sp>
        <p:nvSpPr>
          <p:cNvPr id="9" name="Textfeld 8"/>
          <p:cNvSpPr txBox="1"/>
          <p:nvPr/>
        </p:nvSpPr>
        <p:spPr>
          <a:xfrm>
            <a:off x="10452847" y="4640357"/>
            <a:ext cx="1739153" cy="769441"/>
          </a:xfrm>
          <a:prstGeom prst="rect">
            <a:avLst/>
          </a:prstGeom>
          <a:noFill/>
        </p:spPr>
        <p:txBody>
          <a:bodyPr wrap="square" rtlCol="0">
            <a:spAutoFit/>
          </a:bodyPr>
          <a:lstStyle/>
          <a:p>
            <a:r>
              <a:rPr lang="de-DE" sz="1100" dirty="0" err="1" smtClean="0">
                <a:solidFill>
                  <a:srgbClr val="FF0000"/>
                </a:solidFill>
              </a:rPr>
              <a:t>Here</a:t>
            </a:r>
            <a:r>
              <a:rPr lang="de-DE" sz="1100" dirty="0" smtClean="0">
                <a:solidFill>
                  <a:srgbClr val="FF0000"/>
                </a:solidFill>
              </a:rPr>
              <a:t> </a:t>
            </a:r>
            <a:r>
              <a:rPr lang="de-DE" sz="1100" dirty="0" err="1" smtClean="0">
                <a:solidFill>
                  <a:srgbClr val="FF0000"/>
                </a:solidFill>
              </a:rPr>
              <a:t>we</a:t>
            </a:r>
            <a:r>
              <a:rPr lang="de-DE" sz="1100" dirty="0" smtClean="0">
                <a:solidFill>
                  <a:srgbClr val="FF0000"/>
                </a:solidFill>
              </a:rPr>
              <a:t> </a:t>
            </a:r>
            <a:r>
              <a:rPr lang="de-DE" sz="1100" dirty="0" err="1" smtClean="0">
                <a:solidFill>
                  <a:srgbClr val="FF0000"/>
                </a:solidFill>
              </a:rPr>
              <a:t>see</a:t>
            </a:r>
            <a:r>
              <a:rPr lang="de-DE" sz="1100" dirty="0" smtClean="0">
                <a:solidFill>
                  <a:srgbClr val="FF0000"/>
                </a:solidFill>
              </a:rPr>
              <a:t> </a:t>
            </a:r>
            <a:r>
              <a:rPr lang="de-DE" sz="1100" dirty="0" err="1" smtClean="0">
                <a:solidFill>
                  <a:srgbClr val="FF0000"/>
                </a:solidFill>
              </a:rPr>
              <a:t>the</a:t>
            </a:r>
            <a:r>
              <a:rPr lang="de-DE" sz="1100" dirty="0" smtClean="0">
                <a:solidFill>
                  <a:srgbClr val="FF0000"/>
                </a:solidFill>
              </a:rPr>
              <a:t> </a:t>
            </a:r>
            <a:r>
              <a:rPr lang="de-DE" sz="1100" dirty="0" err="1" smtClean="0">
                <a:solidFill>
                  <a:srgbClr val="FF0000"/>
                </a:solidFill>
              </a:rPr>
              <a:t>late</a:t>
            </a:r>
            <a:r>
              <a:rPr lang="de-DE" sz="1100" dirty="0" smtClean="0">
                <a:solidFill>
                  <a:srgbClr val="FF0000"/>
                </a:solidFill>
              </a:rPr>
              <a:t> </a:t>
            </a:r>
            <a:r>
              <a:rPr lang="de-DE" sz="1100" dirty="0" err="1" smtClean="0">
                <a:solidFill>
                  <a:srgbClr val="FF0000"/>
                </a:solidFill>
              </a:rPr>
              <a:t>expression</a:t>
            </a:r>
            <a:r>
              <a:rPr lang="de-DE" sz="1100" dirty="0" smtClean="0">
                <a:solidFill>
                  <a:srgbClr val="FF0000"/>
                </a:solidFill>
              </a:rPr>
              <a:t> </a:t>
            </a:r>
            <a:r>
              <a:rPr lang="de-DE" sz="1100" dirty="0" err="1" smtClean="0">
                <a:solidFill>
                  <a:srgbClr val="FF0000"/>
                </a:solidFill>
              </a:rPr>
              <a:t>of</a:t>
            </a:r>
            <a:r>
              <a:rPr lang="de-DE" sz="1100" dirty="0" smtClean="0">
                <a:solidFill>
                  <a:srgbClr val="FF0000"/>
                </a:solidFill>
              </a:rPr>
              <a:t> ITGA1 </a:t>
            </a:r>
            <a:r>
              <a:rPr lang="de-DE" sz="1100" dirty="0" err="1" smtClean="0">
                <a:solidFill>
                  <a:srgbClr val="FF0000"/>
                </a:solidFill>
              </a:rPr>
              <a:t>and</a:t>
            </a:r>
            <a:r>
              <a:rPr lang="de-DE" sz="1100" dirty="0" smtClean="0">
                <a:solidFill>
                  <a:srgbClr val="FF0000"/>
                </a:solidFill>
              </a:rPr>
              <a:t> MATN2 (</a:t>
            </a:r>
            <a:r>
              <a:rPr lang="de-DE" sz="1100" dirty="0" err="1" smtClean="0">
                <a:solidFill>
                  <a:srgbClr val="FF0000"/>
                </a:solidFill>
              </a:rPr>
              <a:t>complementing</a:t>
            </a:r>
            <a:r>
              <a:rPr lang="de-DE" sz="1100" dirty="0" smtClean="0">
                <a:solidFill>
                  <a:srgbClr val="FF0000"/>
                </a:solidFill>
              </a:rPr>
              <a:t> </a:t>
            </a:r>
            <a:r>
              <a:rPr lang="de-DE" sz="1100" dirty="0" err="1" smtClean="0">
                <a:solidFill>
                  <a:srgbClr val="FF0000"/>
                </a:solidFill>
              </a:rPr>
              <a:t>the</a:t>
            </a:r>
            <a:r>
              <a:rPr lang="de-DE" sz="1100" dirty="0" smtClean="0">
                <a:solidFill>
                  <a:srgbClr val="FF0000"/>
                </a:solidFill>
              </a:rPr>
              <a:t> </a:t>
            </a:r>
            <a:r>
              <a:rPr lang="de-DE" sz="1100" dirty="0" err="1" smtClean="0">
                <a:solidFill>
                  <a:srgbClr val="FF0000"/>
                </a:solidFill>
              </a:rPr>
              <a:t>CellRank</a:t>
            </a:r>
            <a:r>
              <a:rPr lang="de-DE" sz="1100" dirty="0" smtClean="0">
                <a:solidFill>
                  <a:srgbClr val="FF0000"/>
                </a:solidFill>
              </a:rPr>
              <a:t> </a:t>
            </a:r>
            <a:r>
              <a:rPr lang="de-DE" sz="1100" dirty="0" err="1" smtClean="0">
                <a:solidFill>
                  <a:srgbClr val="FF0000"/>
                </a:solidFill>
              </a:rPr>
              <a:t>results</a:t>
            </a:r>
            <a:r>
              <a:rPr lang="de-DE" sz="1100" dirty="0">
                <a:solidFill>
                  <a:srgbClr val="FF0000"/>
                </a:solidFill>
              </a:rPr>
              <a:t>)</a:t>
            </a:r>
            <a:endParaRPr lang="en-GB" sz="1100" dirty="0">
              <a:solidFill>
                <a:srgbClr val="FF0000"/>
              </a:solidFill>
            </a:endParaRPr>
          </a:p>
        </p:txBody>
      </p:sp>
      <p:sp>
        <p:nvSpPr>
          <p:cNvPr id="11" name="Rechteck 10"/>
          <p:cNvSpPr/>
          <p:nvPr/>
        </p:nvSpPr>
        <p:spPr>
          <a:xfrm>
            <a:off x="4230007" y="2215662"/>
            <a:ext cx="546847" cy="1987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p:cNvSpPr/>
          <p:nvPr/>
        </p:nvSpPr>
        <p:spPr>
          <a:xfrm>
            <a:off x="4142084" y="6326840"/>
            <a:ext cx="546847" cy="1355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feld 12"/>
          <p:cNvSpPr txBox="1"/>
          <p:nvPr/>
        </p:nvSpPr>
        <p:spPr>
          <a:xfrm>
            <a:off x="10452846" y="2366512"/>
            <a:ext cx="1739153" cy="2123658"/>
          </a:xfrm>
          <a:prstGeom prst="rect">
            <a:avLst/>
          </a:prstGeom>
          <a:noFill/>
        </p:spPr>
        <p:txBody>
          <a:bodyPr wrap="square" rtlCol="0">
            <a:spAutoFit/>
          </a:bodyPr>
          <a:lstStyle/>
          <a:p>
            <a:r>
              <a:rPr lang="de-DE" sz="1100" dirty="0" smtClean="0">
                <a:solidFill>
                  <a:srgbClr val="FF0000"/>
                </a:solidFill>
              </a:rPr>
              <a:t>Trio was </a:t>
            </a:r>
            <a:r>
              <a:rPr lang="de-DE" sz="1100" dirty="0" err="1" smtClean="0">
                <a:solidFill>
                  <a:srgbClr val="FF0000"/>
                </a:solidFill>
              </a:rPr>
              <a:t>expressed</a:t>
            </a:r>
            <a:r>
              <a:rPr lang="de-DE" sz="1100" dirty="0" smtClean="0">
                <a:solidFill>
                  <a:srgbClr val="FF0000"/>
                </a:solidFill>
              </a:rPr>
              <a:t> at a </a:t>
            </a:r>
            <a:r>
              <a:rPr lang="de-DE" sz="1100" dirty="0" err="1" smtClean="0">
                <a:solidFill>
                  <a:srgbClr val="FF0000"/>
                </a:solidFill>
              </a:rPr>
              <a:t>late</a:t>
            </a:r>
            <a:r>
              <a:rPr lang="de-DE" sz="1100" dirty="0" smtClean="0">
                <a:solidFill>
                  <a:srgbClr val="FF0000"/>
                </a:solidFill>
              </a:rPr>
              <a:t> </a:t>
            </a:r>
            <a:r>
              <a:rPr lang="de-DE" sz="1100" dirty="0" err="1" smtClean="0">
                <a:solidFill>
                  <a:srgbClr val="FF0000"/>
                </a:solidFill>
              </a:rPr>
              <a:t>stage</a:t>
            </a:r>
            <a:r>
              <a:rPr lang="de-DE" sz="1100" dirty="0" smtClean="0">
                <a:solidFill>
                  <a:srgbClr val="FF0000"/>
                </a:solidFill>
              </a:rPr>
              <a:t> in </a:t>
            </a:r>
            <a:r>
              <a:rPr lang="de-DE" sz="1100" dirty="0" err="1" smtClean="0">
                <a:solidFill>
                  <a:srgbClr val="FF0000"/>
                </a:solidFill>
              </a:rPr>
              <a:t>Lineage</a:t>
            </a:r>
            <a:r>
              <a:rPr lang="de-DE" sz="1100" dirty="0" smtClean="0">
                <a:solidFill>
                  <a:srgbClr val="FF0000"/>
                </a:solidFill>
              </a:rPr>
              <a:t> 1 </a:t>
            </a:r>
            <a:r>
              <a:rPr lang="de-DE" sz="1100" dirty="0" err="1" smtClean="0">
                <a:solidFill>
                  <a:srgbClr val="FF0000"/>
                </a:solidFill>
              </a:rPr>
              <a:t>and</a:t>
            </a:r>
            <a:r>
              <a:rPr lang="de-DE" sz="1100" dirty="0" smtClean="0">
                <a:solidFill>
                  <a:srgbClr val="FF0000"/>
                </a:solidFill>
              </a:rPr>
              <a:t> 2. </a:t>
            </a:r>
            <a:r>
              <a:rPr lang="de-DE" sz="1100" dirty="0" err="1" smtClean="0">
                <a:solidFill>
                  <a:srgbClr val="FF0000"/>
                </a:solidFill>
              </a:rPr>
              <a:t>Here</a:t>
            </a:r>
            <a:r>
              <a:rPr lang="de-DE" sz="1100" dirty="0" smtClean="0">
                <a:solidFill>
                  <a:srgbClr val="FF0000"/>
                </a:solidFill>
              </a:rPr>
              <a:t> </a:t>
            </a:r>
            <a:r>
              <a:rPr lang="de-DE" sz="1100" dirty="0" err="1" smtClean="0">
                <a:solidFill>
                  <a:srgbClr val="FF0000"/>
                </a:solidFill>
              </a:rPr>
              <a:t>it</a:t>
            </a:r>
            <a:r>
              <a:rPr lang="de-DE" sz="1100" dirty="0" smtClean="0">
                <a:solidFill>
                  <a:srgbClr val="FF0000"/>
                </a:solidFill>
              </a:rPr>
              <a:t> </a:t>
            </a:r>
            <a:r>
              <a:rPr lang="de-DE" sz="1100" dirty="0" err="1" smtClean="0">
                <a:solidFill>
                  <a:srgbClr val="FF0000"/>
                </a:solidFill>
              </a:rPr>
              <a:t>decreases</a:t>
            </a:r>
            <a:r>
              <a:rPr lang="de-DE" sz="1100" dirty="0" smtClean="0">
                <a:solidFill>
                  <a:srgbClr val="FF0000"/>
                </a:solidFill>
              </a:rPr>
              <a:t> in </a:t>
            </a:r>
            <a:r>
              <a:rPr lang="de-DE" sz="1100" dirty="0" err="1" smtClean="0">
                <a:solidFill>
                  <a:srgbClr val="FF0000"/>
                </a:solidFill>
              </a:rPr>
              <a:t>lineage</a:t>
            </a:r>
            <a:r>
              <a:rPr lang="de-DE" sz="1100" dirty="0" smtClean="0">
                <a:solidFill>
                  <a:srgbClr val="FF0000"/>
                </a:solidFill>
              </a:rPr>
              <a:t> </a:t>
            </a:r>
            <a:r>
              <a:rPr lang="de-DE" sz="1100" dirty="0" err="1" smtClean="0">
                <a:solidFill>
                  <a:srgbClr val="FF0000"/>
                </a:solidFill>
              </a:rPr>
              <a:t>commitment</a:t>
            </a:r>
            <a:r>
              <a:rPr lang="de-DE" sz="1100" dirty="0" smtClean="0">
                <a:solidFill>
                  <a:srgbClr val="FF0000"/>
                </a:solidFill>
              </a:rPr>
              <a:t>. TRIO </a:t>
            </a:r>
            <a:r>
              <a:rPr lang="de-DE" sz="1100" dirty="0" err="1" smtClean="0">
                <a:solidFill>
                  <a:srgbClr val="FF0000"/>
                </a:solidFill>
              </a:rPr>
              <a:t>maybe</a:t>
            </a:r>
            <a:r>
              <a:rPr lang="de-DE" sz="1100" dirty="0" smtClean="0">
                <a:solidFill>
                  <a:srgbClr val="FF0000"/>
                </a:solidFill>
              </a:rPr>
              <a:t> </a:t>
            </a:r>
            <a:r>
              <a:rPr lang="de-DE" sz="1100" dirty="0" err="1" smtClean="0">
                <a:solidFill>
                  <a:srgbClr val="FF0000"/>
                </a:solidFill>
              </a:rPr>
              <a:t>important</a:t>
            </a:r>
            <a:r>
              <a:rPr lang="de-DE" sz="1100" dirty="0" smtClean="0">
                <a:solidFill>
                  <a:srgbClr val="FF0000"/>
                </a:solidFill>
              </a:rPr>
              <a:t> </a:t>
            </a:r>
            <a:r>
              <a:rPr lang="de-DE" sz="1100" dirty="0" err="1" smtClean="0">
                <a:solidFill>
                  <a:srgbClr val="FF0000"/>
                </a:solidFill>
              </a:rPr>
              <a:t>for</a:t>
            </a:r>
            <a:r>
              <a:rPr lang="de-DE" sz="1100" dirty="0" smtClean="0">
                <a:solidFill>
                  <a:srgbClr val="FF0000"/>
                </a:solidFill>
              </a:rPr>
              <a:t> </a:t>
            </a:r>
            <a:r>
              <a:rPr lang="de-DE" sz="1100" dirty="0" err="1" smtClean="0">
                <a:solidFill>
                  <a:srgbClr val="FF0000"/>
                </a:solidFill>
              </a:rPr>
              <a:t>melanocyte</a:t>
            </a:r>
            <a:r>
              <a:rPr lang="de-DE" sz="1100" dirty="0" smtClean="0">
                <a:solidFill>
                  <a:srgbClr val="FF0000"/>
                </a:solidFill>
              </a:rPr>
              <a:t> </a:t>
            </a:r>
            <a:r>
              <a:rPr lang="de-DE" sz="1100" dirty="0" err="1" smtClean="0">
                <a:solidFill>
                  <a:srgbClr val="FF0000"/>
                </a:solidFill>
              </a:rPr>
              <a:t>commitment</a:t>
            </a:r>
            <a:r>
              <a:rPr lang="de-DE" sz="1100" dirty="0" smtClean="0">
                <a:solidFill>
                  <a:srgbClr val="FF0000"/>
                </a:solidFill>
              </a:rPr>
              <a:t>? </a:t>
            </a:r>
            <a:r>
              <a:rPr lang="de-DE" sz="1100" dirty="0" err="1" smtClean="0">
                <a:solidFill>
                  <a:srgbClr val="FF0000"/>
                </a:solidFill>
              </a:rPr>
              <a:t>Important</a:t>
            </a:r>
            <a:r>
              <a:rPr lang="de-DE" sz="1100" dirty="0" smtClean="0">
                <a:solidFill>
                  <a:srgbClr val="FF0000"/>
                </a:solidFill>
              </a:rPr>
              <a:t> </a:t>
            </a:r>
            <a:r>
              <a:rPr lang="de-DE" sz="1100" dirty="0" err="1" smtClean="0">
                <a:solidFill>
                  <a:srgbClr val="FF0000"/>
                </a:solidFill>
              </a:rPr>
              <a:t>for</a:t>
            </a:r>
            <a:r>
              <a:rPr lang="de-DE" sz="1100" dirty="0" smtClean="0">
                <a:solidFill>
                  <a:srgbClr val="FF0000"/>
                </a:solidFill>
              </a:rPr>
              <a:t> neuro-</a:t>
            </a:r>
            <a:r>
              <a:rPr lang="de-DE" sz="1100" dirty="0" err="1" smtClean="0">
                <a:solidFill>
                  <a:srgbClr val="FF0000"/>
                </a:solidFill>
              </a:rPr>
              <a:t>cranial</a:t>
            </a:r>
            <a:r>
              <a:rPr lang="de-DE" sz="1100" dirty="0" smtClean="0">
                <a:solidFill>
                  <a:srgbClr val="FF0000"/>
                </a:solidFill>
              </a:rPr>
              <a:t> </a:t>
            </a:r>
            <a:r>
              <a:rPr lang="de-DE" sz="1100" dirty="0" err="1" smtClean="0">
                <a:solidFill>
                  <a:srgbClr val="FF0000"/>
                </a:solidFill>
              </a:rPr>
              <a:t>development</a:t>
            </a:r>
            <a:r>
              <a:rPr lang="de-DE" sz="1100" dirty="0">
                <a:solidFill>
                  <a:srgbClr val="FF0000"/>
                </a:solidFill>
              </a:rPr>
              <a:t>: </a:t>
            </a:r>
            <a:r>
              <a:rPr lang="de-DE" sz="1100" dirty="0">
                <a:solidFill>
                  <a:srgbClr val="FF0000"/>
                </a:solidFill>
                <a:hlinkClick r:id="rId3"/>
              </a:rPr>
              <a:t>https://pmc.ncbi.nlm.nih.gov/articles/PMC7977452</a:t>
            </a:r>
            <a:r>
              <a:rPr lang="de-DE" sz="1100" dirty="0" smtClean="0">
                <a:solidFill>
                  <a:srgbClr val="FF0000"/>
                </a:solidFill>
                <a:hlinkClick r:id="rId3"/>
              </a:rPr>
              <a:t>/</a:t>
            </a:r>
            <a:r>
              <a:rPr lang="de-DE" sz="1100" dirty="0" smtClean="0">
                <a:solidFill>
                  <a:srgbClr val="FF0000"/>
                </a:solidFill>
              </a:rPr>
              <a:t>  </a:t>
            </a:r>
            <a:endParaRPr lang="en-GB" sz="1100" dirty="0">
              <a:solidFill>
                <a:srgbClr val="FF0000"/>
              </a:solidFill>
            </a:endParaRPr>
          </a:p>
        </p:txBody>
      </p:sp>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2577" y="1228549"/>
            <a:ext cx="3600000" cy="2700000"/>
          </a:xfrm>
          <a:prstGeom prst="rect">
            <a:avLst/>
          </a:prstGeom>
        </p:spPr>
      </p:pic>
      <p:pic>
        <p:nvPicPr>
          <p:cNvPr id="14" name="Grafik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2577" y="3806307"/>
            <a:ext cx="3600000" cy="2700000"/>
          </a:xfrm>
          <a:prstGeom prst="rect">
            <a:avLst/>
          </a:prstGeom>
        </p:spPr>
      </p:pic>
      <p:grpSp>
        <p:nvGrpSpPr>
          <p:cNvPr id="15" name="Gruppieren 14"/>
          <p:cNvGrpSpPr>
            <a:grpSpLocks noChangeAspect="1"/>
          </p:cNvGrpSpPr>
          <p:nvPr/>
        </p:nvGrpSpPr>
        <p:grpSpPr>
          <a:xfrm>
            <a:off x="10687214" y="0"/>
            <a:ext cx="1480321" cy="1941763"/>
            <a:chOff x="455760" y="369360"/>
            <a:chExt cx="4946400" cy="6488280"/>
          </a:xfrm>
        </p:grpSpPr>
        <p:pic>
          <p:nvPicPr>
            <p:cNvPr id="16" name="Grafik 3"/>
            <p:cNvPicPr/>
            <p:nvPr/>
          </p:nvPicPr>
          <p:blipFill>
            <a:blip r:embed="rId6"/>
            <a:srcRect l="24099" t="18200" r="19883" b="19363"/>
            <a:stretch/>
          </p:blipFill>
          <p:spPr>
            <a:xfrm>
              <a:off x="597240" y="457560"/>
              <a:ext cx="4031640" cy="2995560"/>
            </a:xfrm>
            <a:prstGeom prst="rect">
              <a:avLst/>
            </a:prstGeom>
            <a:ln w="0">
              <a:noFill/>
            </a:ln>
          </p:spPr>
        </p:pic>
        <p:pic>
          <p:nvPicPr>
            <p:cNvPr id="17" name="Grafik 4"/>
            <p:cNvPicPr/>
            <p:nvPr/>
          </p:nvPicPr>
          <p:blipFill>
            <a:blip r:embed="rId6"/>
            <a:srcRect l="89683" t="17293" r="325" b="20270"/>
            <a:stretch/>
          </p:blipFill>
          <p:spPr>
            <a:xfrm>
              <a:off x="4683240" y="369360"/>
              <a:ext cx="718920" cy="2995560"/>
            </a:xfrm>
            <a:prstGeom prst="rect">
              <a:avLst/>
            </a:prstGeom>
            <a:ln w="0">
              <a:noFill/>
            </a:ln>
          </p:spPr>
        </p:pic>
        <p:pic>
          <p:nvPicPr>
            <p:cNvPr id="18" name="Grafik 5"/>
            <p:cNvPicPr/>
            <p:nvPr/>
          </p:nvPicPr>
          <p:blipFill>
            <a:blip r:embed="rId7"/>
            <a:srcRect l="-360" t="49714" r="60625" b="289"/>
            <a:stretch/>
          </p:blipFill>
          <p:spPr>
            <a:xfrm>
              <a:off x="558000" y="3809880"/>
              <a:ext cx="4844160" cy="3047760"/>
            </a:xfrm>
            <a:prstGeom prst="rect">
              <a:avLst/>
            </a:prstGeom>
            <a:ln w="0">
              <a:noFill/>
            </a:ln>
          </p:spPr>
        </p:pic>
        <p:pic>
          <p:nvPicPr>
            <p:cNvPr id="19" name="Grafik 85"/>
            <p:cNvPicPr/>
            <p:nvPr/>
          </p:nvPicPr>
          <p:blipFill>
            <a:blip r:embed="rId8"/>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3846955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4</a:t>
            </a:r>
            <a:endParaRPr lang="en-US" sz="6000" b="0" strike="noStrike" spc="-1" dirty="0">
              <a:solidFill>
                <a:srgbClr val="000000"/>
              </a:solidFill>
              <a:latin typeface="Arial"/>
            </a:endParaRPr>
          </a:p>
        </p:txBody>
      </p:sp>
      <p:sp>
        <p:nvSpPr>
          <p:cNvPr id="4" name="PlaceHolder 2"/>
          <p:cNvSpPr txBox="1">
            <a:spLocks/>
          </p:cNvSpPr>
          <p:nvPr/>
        </p:nvSpPr>
        <p:spPr>
          <a:xfrm>
            <a:off x="831960" y="4589640"/>
            <a:ext cx="10514520" cy="1499040"/>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Font typeface="Arial" panose="020B0604020202020204" pitchFamily="34" charset="0"/>
              <a:buNone/>
              <a:tabLst>
                <a:tab pos="0" algn="l"/>
              </a:tabLst>
            </a:pPr>
            <a:r>
              <a:rPr lang="de-DE" sz="2400" spc="-1" dirty="0" err="1" smtClean="0">
                <a:solidFill>
                  <a:srgbClr val="8B8B8B"/>
                </a:solidFill>
                <a:latin typeface="Calibri"/>
                <a:ea typeface="DejaVu Sans"/>
              </a:rPr>
              <a:t>Melanocyte</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progenitors</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Extrafollicular</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melanocyte</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stem</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cells</a:t>
            </a:r>
            <a:r>
              <a:rPr lang="de-DE" sz="2400" spc="-1" dirty="0" smtClean="0">
                <a:solidFill>
                  <a:srgbClr val="8B8B8B"/>
                </a:solidFill>
                <a:latin typeface="Calibri"/>
                <a:ea typeface="DejaVu Sans"/>
              </a:rPr>
              <a:t> / Dermal </a:t>
            </a:r>
            <a:r>
              <a:rPr lang="de-DE" sz="2400" spc="-1" dirty="0" err="1" smtClean="0">
                <a:solidFill>
                  <a:srgbClr val="8B8B8B"/>
                </a:solidFill>
                <a:latin typeface="Calibri"/>
                <a:ea typeface="DejaVu Sans"/>
              </a:rPr>
              <a:t>melanocyte</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stem</a:t>
            </a:r>
            <a:r>
              <a:rPr lang="de-DE" sz="2400" spc="-1" dirty="0" smtClean="0">
                <a:solidFill>
                  <a:srgbClr val="8B8B8B"/>
                </a:solidFill>
                <a:latin typeface="Calibri"/>
                <a:ea typeface="DejaVu Sans"/>
              </a:rPr>
              <a:t> </a:t>
            </a:r>
            <a:r>
              <a:rPr lang="de-DE" sz="2400" spc="-1" dirty="0" err="1" smtClean="0">
                <a:solidFill>
                  <a:srgbClr val="8B8B8B"/>
                </a:solidFill>
                <a:latin typeface="Calibri"/>
                <a:ea typeface="DejaVu Sans"/>
              </a:rPr>
              <a:t>cells</a:t>
            </a:r>
            <a:r>
              <a:rPr lang="de-DE" sz="2400" spc="-1" dirty="0" smtClean="0">
                <a:solidFill>
                  <a:srgbClr val="8B8B8B"/>
                </a:solidFill>
                <a:latin typeface="Calibri"/>
                <a:ea typeface="DejaVu Sans"/>
              </a:rPr>
              <a:t> … </a:t>
            </a:r>
            <a:endParaRPr lang="en-US" sz="2400" spc="-1" dirty="0">
              <a:solidFill>
                <a:srgbClr val="000000"/>
              </a:solidFill>
              <a:latin typeface="Arial"/>
            </a:endParaRPr>
          </a:p>
        </p:txBody>
      </p:sp>
    </p:spTree>
    <p:extLst>
      <p:ext uri="{BB962C8B-B14F-4D97-AF65-F5344CB8AC3E}">
        <p14:creationId xmlns:p14="http://schemas.microsoft.com/office/powerpoint/2010/main" val="191710975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Differences</a:t>
            </a:r>
            <a:r>
              <a:rPr lang="de-DE" dirty="0" smtClean="0"/>
              <a:t> in </a:t>
            </a:r>
            <a:r>
              <a:rPr lang="de-DE" dirty="0" err="1" smtClean="0"/>
              <a:t>start</a:t>
            </a:r>
            <a:r>
              <a:rPr lang="de-DE" dirty="0" smtClean="0"/>
              <a:t> </a:t>
            </a:r>
            <a:r>
              <a:rPr lang="de-DE" dirty="0" err="1" smtClean="0"/>
              <a:t>and</a:t>
            </a:r>
            <a:r>
              <a:rPr lang="de-DE" dirty="0" smtClean="0"/>
              <a:t> end </a:t>
            </a:r>
            <a:r>
              <a:rPr lang="de-DE" dirty="0" err="1" smtClean="0"/>
              <a:t>point</a:t>
            </a:r>
            <a:r>
              <a:rPr lang="de-DE" dirty="0" smtClean="0"/>
              <a:t> – Lineage4</a:t>
            </a:r>
            <a:endParaRPr lang="en-GB" dirty="0"/>
          </a:p>
        </p:txBody>
      </p:sp>
      <p:pic>
        <p:nvPicPr>
          <p:cNvPr id="13" name="Grafik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524000"/>
            <a:ext cx="5162550" cy="5162550"/>
          </a:xfrm>
          <a:prstGeom prst="rect">
            <a:avLst/>
          </a:prstGeom>
        </p:spPr>
      </p:pic>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517" y="962021"/>
            <a:ext cx="5760000" cy="2880000"/>
          </a:xfrm>
          <a:prstGeom prst="rect">
            <a:avLst/>
          </a:prstGeom>
        </p:spPr>
      </p:pic>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4517" y="3842021"/>
            <a:ext cx="5760000" cy="2880000"/>
          </a:xfrm>
          <a:prstGeom prst="rect">
            <a:avLst/>
          </a:prstGeom>
        </p:spPr>
      </p:pic>
      <p:grpSp>
        <p:nvGrpSpPr>
          <p:cNvPr id="8" name="Gruppieren 7"/>
          <p:cNvGrpSpPr>
            <a:grpSpLocks noChangeAspect="1"/>
          </p:cNvGrpSpPr>
          <p:nvPr/>
        </p:nvGrpSpPr>
        <p:grpSpPr>
          <a:xfrm>
            <a:off x="10687214" y="0"/>
            <a:ext cx="1480321" cy="1941763"/>
            <a:chOff x="455760" y="369360"/>
            <a:chExt cx="4946400" cy="6488280"/>
          </a:xfrm>
        </p:grpSpPr>
        <p:pic>
          <p:nvPicPr>
            <p:cNvPr id="9" name="Grafik 3"/>
            <p:cNvPicPr/>
            <p:nvPr/>
          </p:nvPicPr>
          <p:blipFill>
            <a:blip r:embed="rId5"/>
            <a:srcRect l="24099" t="18200" r="19883" b="19363"/>
            <a:stretch/>
          </p:blipFill>
          <p:spPr>
            <a:xfrm>
              <a:off x="597240" y="457560"/>
              <a:ext cx="4031640" cy="2995560"/>
            </a:xfrm>
            <a:prstGeom prst="rect">
              <a:avLst/>
            </a:prstGeom>
            <a:ln w="0">
              <a:noFill/>
            </a:ln>
          </p:spPr>
        </p:pic>
        <p:pic>
          <p:nvPicPr>
            <p:cNvPr id="10" name="Grafik 4"/>
            <p:cNvPicPr/>
            <p:nvPr/>
          </p:nvPicPr>
          <p:blipFill>
            <a:blip r:embed="rId5"/>
            <a:srcRect l="89683" t="17293" r="325" b="20270"/>
            <a:stretch/>
          </p:blipFill>
          <p:spPr>
            <a:xfrm>
              <a:off x="4683240" y="369360"/>
              <a:ext cx="718920" cy="2995560"/>
            </a:xfrm>
            <a:prstGeom prst="rect">
              <a:avLst/>
            </a:prstGeom>
            <a:ln w="0">
              <a:noFill/>
            </a:ln>
          </p:spPr>
        </p:pic>
        <p:pic>
          <p:nvPicPr>
            <p:cNvPr id="11" name="Grafik 5"/>
            <p:cNvPicPr/>
            <p:nvPr/>
          </p:nvPicPr>
          <p:blipFill>
            <a:blip r:embed="rId6"/>
            <a:srcRect l="-360" t="49714" r="60625" b="289"/>
            <a:stretch/>
          </p:blipFill>
          <p:spPr>
            <a:xfrm>
              <a:off x="558000" y="3809880"/>
              <a:ext cx="4844160" cy="3047760"/>
            </a:xfrm>
            <a:prstGeom prst="rect">
              <a:avLst/>
            </a:prstGeom>
            <a:ln w="0">
              <a:noFill/>
            </a:ln>
          </p:spPr>
        </p:pic>
        <p:pic>
          <p:nvPicPr>
            <p:cNvPr id="12"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30508333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err="1" smtClean="0"/>
              <a:t>Transiently</a:t>
            </a:r>
            <a:r>
              <a:rPr lang="de-DE" dirty="0" smtClean="0"/>
              <a:t> </a:t>
            </a:r>
            <a:r>
              <a:rPr lang="de-DE" dirty="0" err="1" smtClean="0"/>
              <a:t>regulated</a:t>
            </a:r>
            <a:r>
              <a:rPr lang="de-DE" dirty="0" smtClean="0"/>
              <a:t> genes – Lineage4</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8" name="Textfeld 7"/>
          <p:cNvSpPr txBox="1"/>
          <p:nvPr/>
        </p:nvSpPr>
        <p:spPr>
          <a:xfrm>
            <a:off x="0" y="6535468"/>
            <a:ext cx="11045140" cy="307777"/>
          </a:xfrm>
          <a:prstGeom prst="rect">
            <a:avLst/>
          </a:prstGeom>
          <a:noFill/>
        </p:spPr>
        <p:txBody>
          <a:bodyPr wrap="none" rtlCol="0">
            <a:spAutoFit/>
          </a:bodyPr>
          <a:lstStyle/>
          <a:p>
            <a:r>
              <a:rPr lang="de-DE" sz="1400" dirty="0" smtClean="0"/>
              <a:t>Genes </a:t>
            </a:r>
            <a:r>
              <a:rPr lang="de-DE" sz="1400" dirty="0" err="1" smtClean="0"/>
              <a:t>with</a:t>
            </a:r>
            <a:r>
              <a:rPr lang="de-DE" sz="1400" dirty="0" smtClean="0"/>
              <a:t> differential </a:t>
            </a:r>
            <a:r>
              <a:rPr lang="de-DE" sz="1400" dirty="0" err="1" smtClean="0"/>
              <a:t>expression</a:t>
            </a:r>
            <a:r>
              <a:rPr lang="de-DE" sz="1400" dirty="0" smtClean="0"/>
              <a:t> </a:t>
            </a:r>
            <a:r>
              <a:rPr lang="de-DE" sz="1400" dirty="0" err="1" smtClean="0"/>
              <a:t>patterns</a:t>
            </a:r>
            <a:r>
              <a:rPr lang="de-DE" sz="1400" dirty="0" smtClean="0"/>
              <a:t> (</a:t>
            </a:r>
            <a:r>
              <a:rPr lang="de-DE" sz="1400" dirty="0" err="1" smtClean="0"/>
              <a:t>patternTest</a:t>
            </a:r>
            <a:r>
              <a:rPr lang="de-DE" sz="1400" dirty="0" smtClean="0"/>
              <a:t>) but </a:t>
            </a:r>
            <a:r>
              <a:rPr lang="de-DE" sz="1400" dirty="0" err="1" smtClean="0"/>
              <a:t>without</a:t>
            </a:r>
            <a:r>
              <a:rPr lang="de-DE" sz="1400" dirty="0" smtClean="0"/>
              <a:t> differential </a:t>
            </a:r>
            <a:r>
              <a:rPr lang="de-DE" sz="1400" dirty="0" err="1" smtClean="0"/>
              <a:t>differences</a:t>
            </a:r>
            <a:r>
              <a:rPr lang="de-DE" sz="1400" dirty="0" smtClean="0"/>
              <a:t> </a:t>
            </a:r>
            <a:r>
              <a:rPr lang="de-DE" sz="1400" dirty="0" err="1" smtClean="0"/>
              <a:t>between</a:t>
            </a:r>
            <a:r>
              <a:rPr lang="de-DE" sz="1400" dirty="0" smtClean="0"/>
              <a:t> </a:t>
            </a:r>
            <a:r>
              <a:rPr lang="de-DE" sz="1400" dirty="0" err="1" smtClean="0"/>
              <a:t>start</a:t>
            </a:r>
            <a:r>
              <a:rPr lang="de-DE" sz="1400" dirty="0" smtClean="0"/>
              <a:t> </a:t>
            </a:r>
            <a:r>
              <a:rPr lang="de-DE" sz="1400" dirty="0" err="1" smtClean="0"/>
              <a:t>and</a:t>
            </a:r>
            <a:r>
              <a:rPr lang="de-DE" sz="1400" dirty="0" smtClean="0"/>
              <a:t> end </a:t>
            </a:r>
            <a:r>
              <a:rPr lang="de-DE" sz="1400" dirty="0" err="1" smtClean="0"/>
              <a:t>states</a:t>
            </a:r>
            <a:r>
              <a:rPr lang="de-DE" sz="1400" dirty="0" smtClean="0"/>
              <a:t> (</a:t>
            </a:r>
            <a:r>
              <a:rPr lang="de-DE" sz="1400" dirty="0" err="1" smtClean="0"/>
              <a:t>startVsEndTest</a:t>
            </a:r>
            <a:r>
              <a:rPr lang="de-DE" sz="1400" dirty="0" smtClean="0"/>
              <a:t>)</a:t>
            </a:r>
            <a:endParaRPr lang="en-GB" sz="1400"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288" y="1235365"/>
            <a:ext cx="5183020" cy="5183020"/>
          </a:xfrm>
          <a:prstGeom prst="rect">
            <a:avLst/>
          </a:prstGeom>
        </p:spPr>
      </p:pic>
      <p:sp>
        <p:nvSpPr>
          <p:cNvPr id="9" name="Textfeld 8"/>
          <p:cNvSpPr txBox="1"/>
          <p:nvPr/>
        </p:nvSpPr>
        <p:spPr>
          <a:xfrm>
            <a:off x="10452847" y="3680725"/>
            <a:ext cx="1739153" cy="1277273"/>
          </a:xfrm>
          <a:prstGeom prst="rect">
            <a:avLst/>
          </a:prstGeom>
          <a:noFill/>
        </p:spPr>
        <p:txBody>
          <a:bodyPr wrap="square" rtlCol="0">
            <a:spAutoFit/>
          </a:bodyPr>
          <a:lstStyle/>
          <a:p>
            <a:r>
              <a:rPr lang="de-DE" sz="1100" dirty="0" smtClean="0">
                <a:solidFill>
                  <a:srgbClr val="FF0000"/>
                </a:solidFill>
              </a:rPr>
              <a:t>Trio was </a:t>
            </a:r>
            <a:r>
              <a:rPr lang="de-DE" sz="1100" dirty="0" err="1" smtClean="0">
                <a:solidFill>
                  <a:srgbClr val="FF0000"/>
                </a:solidFill>
              </a:rPr>
              <a:t>expressed</a:t>
            </a:r>
            <a:r>
              <a:rPr lang="de-DE" sz="1100" dirty="0" smtClean="0">
                <a:solidFill>
                  <a:srgbClr val="FF0000"/>
                </a:solidFill>
              </a:rPr>
              <a:t> at a </a:t>
            </a:r>
            <a:r>
              <a:rPr lang="de-DE" sz="1100" dirty="0" err="1" smtClean="0">
                <a:solidFill>
                  <a:srgbClr val="FF0000"/>
                </a:solidFill>
              </a:rPr>
              <a:t>late</a:t>
            </a:r>
            <a:r>
              <a:rPr lang="de-DE" sz="1100" dirty="0" smtClean="0">
                <a:solidFill>
                  <a:srgbClr val="FF0000"/>
                </a:solidFill>
              </a:rPr>
              <a:t> </a:t>
            </a:r>
            <a:r>
              <a:rPr lang="de-DE" sz="1100" dirty="0" err="1" smtClean="0">
                <a:solidFill>
                  <a:srgbClr val="FF0000"/>
                </a:solidFill>
              </a:rPr>
              <a:t>stage</a:t>
            </a:r>
            <a:r>
              <a:rPr lang="de-DE" sz="1100" dirty="0" smtClean="0">
                <a:solidFill>
                  <a:srgbClr val="FF0000"/>
                </a:solidFill>
              </a:rPr>
              <a:t> in </a:t>
            </a:r>
            <a:r>
              <a:rPr lang="de-DE" sz="1100" dirty="0" err="1" smtClean="0">
                <a:solidFill>
                  <a:srgbClr val="FF0000"/>
                </a:solidFill>
              </a:rPr>
              <a:t>Lineage</a:t>
            </a:r>
            <a:r>
              <a:rPr lang="de-DE" sz="1100" dirty="0" smtClean="0">
                <a:solidFill>
                  <a:srgbClr val="FF0000"/>
                </a:solidFill>
              </a:rPr>
              <a:t> 1 </a:t>
            </a:r>
            <a:r>
              <a:rPr lang="de-DE" sz="1100" dirty="0" err="1" smtClean="0">
                <a:solidFill>
                  <a:srgbClr val="FF0000"/>
                </a:solidFill>
              </a:rPr>
              <a:t>and</a:t>
            </a:r>
            <a:r>
              <a:rPr lang="de-DE" sz="1100" dirty="0" smtClean="0">
                <a:solidFill>
                  <a:srgbClr val="FF0000"/>
                </a:solidFill>
              </a:rPr>
              <a:t> 2. </a:t>
            </a:r>
            <a:r>
              <a:rPr lang="de-DE" sz="1100" dirty="0" err="1" smtClean="0">
                <a:solidFill>
                  <a:srgbClr val="FF0000"/>
                </a:solidFill>
              </a:rPr>
              <a:t>Here</a:t>
            </a:r>
            <a:r>
              <a:rPr lang="de-DE" sz="1100" dirty="0" smtClean="0">
                <a:solidFill>
                  <a:srgbClr val="FF0000"/>
                </a:solidFill>
              </a:rPr>
              <a:t> </a:t>
            </a:r>
            <a:r>
              <a:rPr lang="de-DE" sz="1100" dirty="0" err="1" smtClean="0">
                <a:solidFill>
                  <a:srgbClr val="FF0000"/>
                </a:solidFill>
              </a:rPr>
              <a:t>it</a:t>
            </a:r>
            <a:r>
              <a:rPr lang="de-DE" sz="1100" dirty="0" smtClean="0">
                <a:solidFill>
                  <a:srgbClr val="FF0000"/>
                </a:solidFill>
              </a:rPr>
              <a:t> </a:t>
            </a:r>
            <a:r>
              <a:rPr lang="de-DE" sz="1100" dirty="0" err="1" smtClean="0">
                <a:solidFill>
                  <a:srgbClr val="FF0000"/>
                </a:solidFill>
              </a:rPr>
              <a:t>decreases</a:t>
            </a:r>
            <a:r>
              <a:rPr lang="de-DE" sz="1100" dirty="0" smtClean="0">
                <a:solidFill>
                  <a:srgbClr val="FF0000"/>
                </a:solidFill>
              </a:rPr>
              <a:t> in </a:t>
            </a:r>
            <a:r>
              <a:rPr lang="de-DE" sz="1100" dirty="0" err="1" smtClean="0">
                <a:solidFill>
                  <a:srgbClr val="FF0000"/>
                </a:solidFill>
              </a:rPr>
              <a:t>lineage</a:t>
            </a:r>
            <a:r>
              <a:rPr lang="de-DE" sz="1100" dirty="0" smtClean="0">
                <a:solidFill>
                  <a:srgbClr val="FF0000"/>
                </a:solidFill>
              </a:rPr>
              <a:t> </a:t>
            </a:r>
            <a:r>
              <a:rPr lang="de-DE" sz="1100" dirty="0" err="1" smtClean="0">
                <a:solidFill>
                  <a:srgbClr val="FF0000"/>
                </a:solidFill>
              </a:rPr>
              <a:t>commitment</a:t>
            </a:r>
            <a:r>
              <a:rPr lang="de-DE" sz="1100" dirty="0" smtClean="0">
                <a:solidFill>
                  <a:srgbClr val="FF0000"/>
                </a:solidFill>
              </a:rPr>
              <a:t>. TRIO </a:t>
            </a:r>
            <a:r>
              <a:rPr lang="de-DE" sz="1100" dirty="0" err="1" smtClean="0">
                <a:solidFill>
                  <a:srgbClr val="FF0000"/>
                </a:solidFill>
              </a:rPr>
              <a:t>maybe</a:t>
            </a:r>
            <a:r>
              <a:rPr lang="de-DE" sz="1100" dirty="0" smtClean="0">
                <a:solidFill>
                  <a:srgbClr val="FF0000"/>
                </a:solidFill>
              </a:rPr>
              <a:t> </a:t>
            </a:r>
            <a:r>
              <a:rPr lang="de-DE" sz="1100" dirty="0" err="1" smtClean="0">
                <a:solidFill>
                  <a:srgbClr val="FF0000"/>
                </a:solidFill>
              </a:rPr>
              <a:t>important</a:t>
            </a:r>
            <a:r>
              <a:rPr lang="de-DE" sz="1100" dirty="0" smtClean="0">
                <a:solidFill>
                  <a:srgbClr val="FF0000"/>
                </a:solidFill>
              </a:rPr>
              <a:t> </a:t>
            </a:r>
            <a:r>
              <a:rPr lang="de-DE" sz="1100" dirty="0" err="1" smtClean="0">
                <a:solidFill>
                  <a:srgbClr val="FF0000"/>
                </a:solidFill>
              </a:rPr>
              <a:t>for</a:t>
            </a:r>
            <a:r>
              <a:rPr lang="de-DE" sz="1100" dirty="0" smtClean="0">
                <a:solidFill>
                  <a:srgbClr val="FF0000"/>
                </a:solidFill>
              </a:rPr>
              <a:t> </a:t>
            </a:r>
            <a:r>
              <a:rPr lang="de-DE" sz="1100" dirty="0" err="1" smtClean="0">
                <a:solidFill>
                  <a:srgbClr val="FF0000"/>
                </a:solidFill>
              </a:rPr>
              <a:t>melanocyte</a:t>
            </a:r>
            <a:r>
              <a:rPr lang="de-DE" sz="1100" dirty="0" smtClean="0">
                <a:solidFill>
                  <a:srgbClr val="FF0000"/>
                </a:solidFill>
              </a:rPr>
              <a:t> </a:t>
            </a:r>
            <a:r>
              <a:rPr lang="de-DE" sz="1100" dirty="0" err="1" smtClean="0">
                <a:solidFill>
                  <a:srgbClr val="FF0000"/>
                </a:solidFill>
              </a:rPr>
              <a:t>commitment</a:t>
            </a:r>
            <a:r>
              <a:rPr lang="de-DE" sz="1100" dirty="0" smtClean="0">
                <a:solidFill>
                  <a:srgbClr val="FF0000"/>
                </a:solidFill>
              </a:rPr>
              <a:t>? </a:t>
            </a:r>
            <a:endParaRPr lang="en-GB" sz="1100" dirty="0">
              <a:solidFill>
                <a:srgbClr val="FF0000"/>
              </a:solidFill>
            </a:endParaRPr>
          </a:p>
        </p:txBody>
      </p:sp>
      <p:sp>
        <p:nvSpPr>
          <p:cNvPr id="10" name="Textfeld 9"/>
          <p:cNvSpPr txBox="1"/>
          <p:nvPr/>
        </p:nvSpPr>
        <p:spPr>
          <a:xfrm>
            <a:off x="10452846" y="4960219"/>
            <a:ext cx="1739153" cy="769441"/>
          </a:xfrm>
          <a:prstGeom prst="rect">
            <a:avLst/>
          </a:prstGeom>
          <a:noFill/>
        </p:spPr>
        <p:txBody>
          <a:bodyPr wrap="square" rtlCol="0">
            <a:spAutoFit/>
          </a:bodyPr>
          <a:lstStyle/>
          <a:p>
            <a:r>
              <a:rPr lang="de-DE" sz="1100" dirty="0" smtClean="0">
                <a:solidFill>
                  <a:srgbClr val="FF0000"/>
                </a:solidFill>
              </a:rPr>
              <a:t>ITGA1 </a:t>
            </a:r>
            <a:r>
              <a:rPr lang="de-DE" sz="1100" dirty="0" err="1" smtClean="0">
                <a:solidFill>
                  <a:srgbClr val="FF0000"/>
                </a:solidFill>
              </a:rPr>
              <a:t>and</a:t>
            </a:r>
            <a:r>
              <a:rPr lang="de-DE" sz="1100" dirty="0" smtClean="0">
                <a:solidFill>
                  <a:srgbClr val="FF0000"/>
                </a:solidFill>
              </a:rPr>
              <a:t> MATN2 </a:t>
            </a:r>
            <a:r>
              <a:rPr lang="de-DE" sz="1100" dirty="0" err="1" smtClean="0">
                <a:solidFill>
                  <a:srgbClr val="FF0000"/>
                </a:solidFill>
              </a:rPr>
              <a:t>are</a:t>
            </a:r>
            <a:r>
              <a:rPr lang="de-DE" sz="1100" dirty="0" smtClean="0">
                <a:solidFill>
                  <a:srgbClr val="FF0000"/>
                </a:solidFill>
              </a:rPr>
              <a:t> also </a:t>
            </a:r>
            <a:r>
              <a:rPr lang="de-DE" sz="1100" dirty="0" err="1" smtClean="0">
                <a:solidFill>
                  <a:srgbClr val="FF0000"/>
                </a:solidFill>
              </a:rPr>
              <a:t>detected</a:t>
            </a:r>
            <a:r>
              <a:rPr lang="de-DE" sz="1100" dirty="0" smtClean="0">
                <a:solidFill>
                  <a:srgbClr val="FF0000"/>
                </a:solidFill>
              </a:rPr>
              <a:t> in </a:t>
            </a:r>
            <a:r>
              <a:rPr lang="de-DE" sz="1100" dirty="0" err="1" smtClean="0">
                <a:solidFill>
                  <a:srgbClr val="FF0000"/>
                </a:solidFill>
              </a:rPr>
              <a:t>late</a:t>
            </a:r>
            <a:r>
              <a:rPr lang="de-DE" sz="1100" dirty="0" smtClean="0">
                <a:solidFill>
                  <a:srgbClr val="FF0000"/>
                </a:solidFill>
              </a:rPr>
              <a:t> </a:t>
            </a:r>
            <a:r>
              <a:rPr lang="de-DE" sz="1100" dirty="0" err="1" smtClean="0">
                <a:solidFill>
                  <a:srgbClr val="FF0000"/>
                </a:solidFill>
              </a:rPr>
              <a:t>pseudotimes</a:t>
            </a:r>
            <a:r>
              <a:rPr lang="de-DE" sz="1100" dirty="0" smtClean="0">
                <a:solidFill>
                  <a:srgbClr val="FF0000"/>
                </a:solidFill>
              </a:rPr>
              <a:t>. Drivers </a:t>
            </a:r>
            <a:r>
              <a:rPr lang="de-DE" sz="1100" dirty="0" err="1" smtClean="0">
                <a:solidFill>
                  <a:srgbClr val="FF0000"/>
                </a:solidFill>
              </a:rPr>
              <a:t>of</a:t>
            </a:r>
            <a:r>
              <a:rPr lang="de-DE" sz="1100" dirty="0" smtClean="0">
                <a:solidFill>
                  <a:srgbClr val="FF0000"/>
                </a:solidFill>
              </a:rPr>
              <a:t> </a:t>
            </a:r>
            <a:r>
              <a:rPr lang="de-DE" sz="1100" dirty="0" err="1" smtClean="0">
                <a:solidFill>
                  <a:srgbClr val="FF0000"/>
                </a:solidFill>
              </a:rPr>
              <a:t>stemness</a:t>
            </a:r>
            <a:r>
              <a:rPr lang="de-DE" sz="1100" dirty="0" smtClean="0">
                <a:solidFill>
                  <a:srgbClr val="FF0000"/>
                </a:solidFill>
              </a:rPr>
              <a:t>? </a:t>
            </a:r>
            <a:endParaRPr lang="en-GB" sz="1100" dirty="0">
              <a:solidFill>
                <a:srgbClr val="FF0000"/>
              </a:solidFill>
            </a:endParaRPr>
          </a:p>
        </p:txBody>
      </p:sp>
      <p:sp>
        <p:nvSpPr>
          <p:cNvPr id="11" name="Rechteck 10"/>
          <p:cNvSpPr/>
          <p:nvPr/>
        </p:nvSpPr>
        <p:spPr>
          <a:xfrm>
            <a:off x="4326722" y="5860848"/>
            <a:ext cx="546847" cy="1355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p:cNvSpPr/>
          <p:nvPr/>
        </p:nvSpPr>
        <p:spPr>
          <a:xfrm>
            <a:off x="4326721" y="6263617"/>
            <a:ext cx="546847" cy="1108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p:cNvSpPr/>
          <p:nvPr/>
        </p:nvSpPr>
        <p:spPr>
          <a:xfrm>
            <a:off x="4311766" y="3016825"/>
            <a:ext cx="546847" cy="1355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5882" y="1190018"/>
            <a:ext cx="4320000" cy="3240000"/>
          </a:xfrm>
          <a:prstGeom prst="rect">
            <a:avLst/>
          </a:prstGeom>
        </p:spPr>
      </p:pic>
      <p:pic>
        <p:nvPicPr>
          <p:cNvPr id="14" name="Grafik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5882" y="4375468"/>
            <a:ext cx="4320000" cy="2160000"/>
          </a:xfrm>
          <a:prstGeom prst="rect">
            <a:avLst/>
          </a:prstGeom>
        </p:spPr>
      </p:pic>
      <p:grpSp>
        <p:nvGrpSpPr>
          <p:cNvPr id="15" name="Gruppieren 14"/>
          <p:cNvGrpSpPr>
            <a:grpSpLocks noChangeAspect="1"/>
          </p:cNvGrpSpPr>
          <p:nvPr/>
        </p:nvGrpSpPr>
        <p:grpSpPr>
          <a:xfrm>
            <a:off x="10687214" y="0"/>
            <a:ext cx="1480321" cy="1941763"/>
            <a:chOff x="455760" y="369360"/>
            <a:chExt cx="4946400" cy="6488280"/>
          </a:xfrm>
        </p:grpSpPr>
        <p:pic>
          <p:nvPicPr>
            <p:cNvPr id="16" name="Grafik 3"/>
            <p:cNvPicPr/>
            <p:nvPr/>
          </p:nvPicPr>
          <p:blipFill>
            <a:blip r:embed="rId5"/>
            <a:srcRect l="24099" t="18200" r="19883" b="19363"/>
            <a:stretch/>
          </p:blipFill>
          <p:spPr>
            <a:xfrm>
              <a:off x="597240" y="457560"/>
              <a:ext cx="4031640" cy="2995560"/>
            </a:xfrm>
            <a:prstGeom prst="rect">
              <a:avLst/>
            </a:prstGeom>
            <a:ln w="0">
              <a:noFill/>
            </a:ln>
          </p:spPr>
        </p:pic>
        <p:pic>
          <p:nvPicPr>
            <p:cNvPr id="17" name="Grafik 4"/>
            <p:cNvPicPr/>
            <p:nvPr/>
          </p:nvPicPr>
          <p:blipFill>
            <a:blip r:embed="rId5"/>
            <a:srcRect l="89683" t="17293" r="325" b="20270"/>
            <a:stretch/>
          </p:blipFill>
          <p:spPr>
            <a:xfrm>
              <a:off x="4683240" y="369360"/>
              <a:ext cx="718920" cy="2995560"/>
            </a:xfrm>
            <a:prstGeom prst="rect">
              <a:avLst/>
            </a:prstGeom>
            <a:ln w="0">
              <a:noFill/>
            </a:ln>
          </p:spPr>
        </p:pic>
        <p:pic>
          <p:nvPicPr>
            <p:cNvPr id="18" name="Grafik 5"/>
            <p:cNvPicPr/>
            <p:nvPr/>
          </p:nvPicPr>
          <p:blipFill>
            <a:blip r:embed="rId6"/>
            <a:srcRect l="-360" t="49714" r="60625" b="289"/>
            <a:stretch/>
          </p:blipFill>
          <p:spPr>
            <a:xfrm>
              <a:off x="558000" y="3809880"/>
              <a:ext cx="4844160" cy="3047760"/>
            </a:xfrm>
            <a:prstGeom prst="rect">
              <a:avLst/>
            </a:prstGeom>
            <a:ln w="0">
              <a:noFill/>
            </a:ln>
          </p:spPr>
        </p:pic>
        <p:pic>
          <p:nvPicPr>
            <p:cNvPr id="19" name="Grafik 85"/>
            <p:cNvPicPr/>
            <p:nvPr/>
          </p:nvPicPr>
          <p:blipFill>
            <a:blip r:embed="rId7"/>
            <a:srcRect t="66878" r="82578"/>
            <a:stretch/>
          </p:blipFill>
          <p:spPr>
            <a:xfrm>
              <a:off x="455760" y="2570760"/>
              <a:ext cx="790560" cy="954360"/>
            </a:xfrm>
            <a:prstGeom prst="rect">
              <a:avLst/>
            </a:prstGeom>
            <a:ln w="0">
              <a:noFill/>
            </a:ln>
          </p:spPr>
        </p:pic>
      </p:grpSp>
    </p:spTree>
    <p:extLst>
      <p:ext uri="{BB962C8B-B14F-4D97-AF65-F5344CB8AC3E}">
        <p14:creationId xmlns:p14="http://schemas.microsoft.com/office/powerpoint/2010/main" val="15721380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a:t>
            </a:r>
            <a:r>
              <a:rPr lang="de-DE" sz="6000" b="0" strike="noStrike" spc="-1" dirty="0" err="1" smtClean="0">
                <a:solidFill>
                  <a:srgbClr val="000000"/>
                </a:solidFill>
                <a:latin typeface="Calibri Light"/>
                <a:ea typeface="DejaVu Sans"/>
              </a:rPr>
              <a:t>comparisons</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1 </a:t>
            </a:r>
            <a:r>
              <a:rPr lang="de-DE" sz="2400" b="0" strike="noStrike" spc="-1" dirty="0" err="1" smtClean="0">
                <a:solidFill>
                  <a:srgbClr val="8B8B8B"/>
                </a:solidFill>
                <a:latin typeface="Calibri"/>
                <a:ea typeface="DejaVu Sans"/>
              </a:rPr>
              <a:t>vs</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2</a:t>
            </a:r>
          </a:p>
          <a:p>
            <a:pPr marL="228600" indent="-228600">
              <a:lnSpc>
                <a:spcPct val="90000"/>
              </a:lnSpc>
              <a:spcBef>
                <a:spcPts val="1001"/>
              </a:spcBef>
              <a:buNone/>
              <a:tabLst>
                <a:tab pos="0" algn="l"/>
              </a:tabLst>
            </a:pPr>
            <a:r>
              <a:rPr lang="de-DE" sz="2400" spc="-1" dirty="0" err="1" smtClean="0">
                <a:solidFill>
                  <a:srgbClr val="8B8B8B"/>
                </a:solidFill>
                <a:latin typeface="Calibri"/>
              </a:rPr>
              <a:t>DiffEndTest</a:t>
            </a:r>
            <a:r>
              <a:rPr lang="de-DE" sz="2400" spc="-1" dirty="0" smtClean="0">
                <a:solidFill>
                  <a:srgbClr val="8B8B8B"/>
                </a:solidFill>
                <a:latin typeface="Calibri"/>
              </a:rPr>
              <a:t> </a:t>
            </a:r>
            <a:r>
              <a:rPr lang="de-DE" sz="2400" spc="-1" dirty="0" err="1" smtClean="0">
                <a:solidFill>
                  <a:srgbClr val="8B8B8B"/>
                </a:solidFill>
                <a:latin typeface="Calibri"/>
              </a:rPr>
              <a:t>from</a:t>
            </a:r>
            <a:r>
              <a:rPr lang="de-DE" sz="2400" spc="-1" dirty="0" smtClean="0">
                <a:solidFill>
                  <a:srgbClr val="8B8B8B"/>
                </a:solidFill>
                <a:latin typeface="Calibri"/>
              </a:rPr>
              <a:t> </a:t>
            </a:r>
            <a:r>
              <a:rPr lang="de-DE" sz="2400" spc="-1" dirty="0" err="1" smtClean="0">
                <a:solidFill>
                  <a:srgbClr val="8B8B8B"/>
                </a:solidFill>
                <a:latin typeface="Calibri"/>
              </a:rPr>
              <a:t>TradeSeq</a:t>
            </a:r>
            <a:r>
              <a:rPr lang="de-DE" sz="2400" spc="-1" dirty="0" smtClean="0">
                <a:solidFill>
                  <a:srgbClr val="8B8B8B"/>
                </a:solidFill>
                <a:latin typeface="Calibri"/>
              </a:rPr>
              <a:t> </a:t>
            </a:r>
            <a:r>
              <a:rPr lang="de-DE" sz="2400" spc="-1" dirty="0" err="1" smtClean="0">
                <a:solidFill>
                  <a:srgbClr val="8B8B8B"/>
                </a:solidFill>
                <a:latin typeface="Calibri"/>
              </a:rPr>
              <a:t>package</a:t>
            </a:r>
            <a:r>
              <a:rPr lang="de-DE" sz="2400" spc="-1" dirty="0" smtClean="0">
                <a:solidFill>
                  <a:srgbClr val="8B8B8B"/>
                </a:solidFill>
                <a:latin typeface="Calibri"/>
              </a:rPr>
              <a:t>. Tests </a:t>
            </a:r>
            <a:r>
              <a:rPr lang="de-DE" sz="2400" spc="-1" dirty="0" err="1" smtClean="0">
                <a:solidFill>
                  <a:srgbClr val="8B8B8B"/>
                </a:solidFill>
                <a:latin typeface="Calibri"/>
              </a:rPr>
              <a:t>statistical</a:t>
            </a:r>
            <a:r>
              <a:rPr lang="de-DE" sz="2400" spc="-1" dirty="0" smtClean="0">
                <a:solidFill>
                  <a:srgbClr val="8B8B8B"/>
                </a:solidFill>
                <a:latin typeface="Calibri"/>
              </a:rPr>
              <a:t> </a:t>
            </a:r>
            <a:r>
              <a:rPr lang="de-DE" sz="2400" spc="-1" dirty="0" err="1" smtClean="0">
                <a:solidFill>
                  <a:srgbClr val="8B8B8B"/>
                </a:solidFill>
                <a:latin typeface="Calibri"/>
              </a:rPr>
              <a:t>differences</a:t>
            </a:r>
            <a:r>
              <a:rPr lang="de-DE" sz="2400" spc="-1" dirty="0" smtClean="0">
                <a:solidFill>
                  <a:srgbClr val="8B8B8B"/>
                </a:solidFill>
                <a:latin typeface="Calibri"/>
              </a:rPr>
              <a:t> </a:t>
            </a:r>
            <a:r>
              <a:rPr lang="de-DE" sz="2400" spc="-1" dirty="0" err="1" smtClean="0">
                <a:solidFill>
                  <a:srgbClr val="8B8B8B"/>
                </a:solidFill>
                <a:latin typeface="Calibri"/>
              </a:rPr>
              <a:t>between</a:t>
            </a:r>
            <a:r>
              <a:rPr lang="de-DE" sz="2400" spc="-1" dirty="0" smtClean="0">
                <a:solidFill>
                  <a:srgbClr val="8B8B8B"/>
                </a:solidFill>
                <a:latin typeface="Calibri"/>
              </a:rPr>
              <a:t> end </a:t>
            </a:r>
            <a:r>
              <a:rPr lang="de-DE" sz="2400" spc="-1" dirty="0" err="1" smtClean="0">
                <a:solidFill>
                  <a:srgbClr val="8B8B8B"/>
                </a:solidFill>
                <a:latin typeface="Calibri"/>
              </a:rPr>
              <a:t>states</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226373596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6825" y="0"/>
            <a:ext cx="10287000" cy="6858000"/>
          </a:xfrm>
          <a:prstGeom prst="rect">
            <a:avLst/>
          </a:prstGeom>
        </p:spPr>
      </p:pic>
    </p:spTree>
    <p:extLst>
      <p:ext uri="{BB962C8B-B14F-4D97-AF65-F5344CB8AC3E}">
        <p14:creationId xmlns:p14="http://schemas.microsoft.com/office/powerpoint/2010/main" val="5334887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2225" y="0"/>
            <a:ext cx="9144000" cy="6858000"/>
          </a:xfrm>
          <a:prstGeom prst="rect">
            <a:avLst/>
          </a:prstGeom>
        </p:spPr>
      </p:pic>
      <p:sp>
        <p:nvSpPr>
          <p:cNvPr id="5" name="Textfeld 4"/>
          <p:cNvSpPr txBox="1"/>
          <p:nvPr/>
        </p:nvSpPr>
        <p:spPr>
          <a:xfrm>
            <a:off x="371475" y="143827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1 </a:t>
            </a:r>
            <a:r>
              <a:rPr lang="de-DE" dirty="0" err="1" smtClean="0"/>
              <a:t>than</a:t>
            </a:r>
            <a:r>
              <a:rPr lang="de-DE" dirty="0" smtClean="0"/>
              <a:t> </a:t>
            </a:r>
            <a:r>
              <a:rPr lang="de-DE" dirty="0" err="1" smtClean="0"/>
              <a:t>lineage</a:t>
            </a:r>
            <a:r>
              <a:rPr lang="de-DE" dirty="0" smtClean="0"/>
              <a:t> 2</a:t>
            </a:r>
            <a:endParaRPr lang="en-GB" dirty="0"/>
          </a:p>
        </p:txBody>
      </p:sp>
      <p:sp>
        <p:nvSpPr>
          <p:cNvPr id="6" name="Geschweifte Klammer links 5"/>
          <p:cNvSpPr/>
          <p:nvPr/>
        </p:nvSpPr>
        <p:spPr>
          <a:xfrm>
            <a:off x="2343150" y="2952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Geschweifte Klammer links 6"/>
          <p:cNvSpPr/>
          <p:nvPr/>
        </p:nvSpPr>
        <p:spPr>
          <a:xfrm>
            <a:off x="2327275" y="34956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p:cNvSpPr txBox="1"/>
          <p:nvPr/>
        </p:nvSpPr>
        <p:spPr>
          <a:xfrm>
            <a:off x="371475" y="450532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2 </a:t>
            </a:r>
            <a:r>
              <a:rPr lang="de-DE" dirty="0" err="1" smtClean="0"/>
              <a:t>than</a:t>
            </a:r>
            <a:r>
              <a:rPr lang="de-DE" dirty="0" smtClean="0"/>
              <a:t> </a:t>
            </a:r>
            <a:r>
              <a:rPr lang="de-DE" dirty="0" err="1" smtClean="0"/>
              <a:t>lineage</a:t>
            </a:r>
            <a:r>
              <a:rPr lang="de-DE" dirty="0" smtClean="0"/>
              <a:t> 1</a:t>
            </a:r>
            <a:endParaRPr lang="en-GB" dirty="0"/>
          </a:p>
        </p:txBody>
      </p:sp>
      <p:grpSp>
        <p:nvGrpSpPr>
          <p:cNvPr id="14" name="Gruppieren 13"/>
          <p:cNvGrpSpPr>
            <a:grpSpLocks noChangeAspect="1"/>
          </p:cNvGrpSpPr>
          <p:nvPr/>
        </p:nvGrpSpPr>
        <p:grpSpPr>
          <a:xfrm>
            <a:off x="96787" y="2783652"/>
            <a:ext cx="2232076" cy="1424045"/>
            <a:chOff x="-4623608" y="692330"/>
            <a:chExt cx="4172651" cy="2662115"/>
          </a:xfrm>
        </p:grpSpPr>
        <p:pic>
          <p:nvPicPr>
            <p:cNvPr id="10" name="Grafik 3"/>
            <p:cNvPicPr/>
            <p:nvPr/>
          </p:nvPicPr>
          <p:blipFill>
            <a:blip r:embed="rId3"/>
            <a:srcRect l="24099" t="18200" r="19883" b="19363"/>
            <a:stretch/>
          </p:blipFill>
          <p:spPr>
            <a:xfrm>
              <a:off x="-4504259" y="766733"/>
              <a:ext cx="3400984" cy="2526975"/>
            </a:xfrm>
            <a:prstGeom prst="rect">
              <a:avLst/>
            </a:prstGeom>
            <a:ln w="0">
              <a:noFill/>
            </a:ln>
          </p:spPr>
        </p:pic>
        <p:pic>
          <p:nvPicPr>
            <p:cNvPr id="11" name="Grafik 4"/>
            <p:cNvPicPr/>
            <p:nvPr/>
          </p:nvPicPr>
          <p:blipFill>
            <a:blip r:embed="rId3"/>
            <a:srcRect l="89683" t="17293" r="325" b="20270"/>
            <a:stretch/>
          </p:blipFill>
          <p:spPr>
            <a:xfrm>
              <a:off x="-1057419" y="692330"/>
              <a:ext cx="606462" cy="2526975"/>
            </a:xfrm>
            <a:prstGeom prst="rect">
              <a:avLst/>
            </a:prstGeom>
            <a:ln w="0">
              <a:noFill/>
            </a:ln>
          </p:spPr>
        </p:pic>
        <p:pic>
          <p:nvPicPr>
            <p:cNvPr id="13" name="Grafik 85"/>
            <p:cNvPicPr/>
            <p:nvPr/>
          </p:nvPicPr>
          <p:blipFill>
            <a:blip r:embed="rId4"/>
            <a:srcRect t="66878" r="82578"/>
            <a:stretch/>
          </p:blipFill>
          <p:spPr>
            <a:xfrm>
              <a:off x="-4623608" y="2549372"/>
              <a:ext cx="666895" cy="805073"/>
            </a:xfrm>
            <a:prstGeom prst="rect">
              <a:avLst/>
            </a:prstGeom>
            <a:ln w="0">
              <a:noFill/>
            </a:ln>
          </p:spPr>
        </p:pic>
      </p:grpSp>
    </p:spTree>
    <p:extLst>
      <p:ext uri="{BB962C8B-B14F-4D97-AF65-F5344CB8AC3E}">
        <p14:creationId xmlns:p14="http://schemas.microsoft.com/office/powerpoint/2010/main" val="2939174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Grafik 2"/>
          <p:cNvPicPr/>
          <p:nvPr/>
        </p:nvPicPr>
        <p:blipFill>
          <a:blip r:embed="rId2"/>
          <a:stretch/>
        </p:blipFill>
        <p:spPr>
          <a:xfrm>
            <a:off x="0" y="504720"/>
            <a:ext cx="12191040" cy="4875840"/>
          </a:xfrm>
          <a:prstGeom prst="rect">
            <a:avLst/>
          </a:prstGeom>
          <a:ln w="0">
            <a:noFill/>
          </a:ln>
        </p:spPr>
      </p:pic>
      <p:sp>
        <p:nvSpPr>
          <p:cNvPr id="277" name="Textfeld 3"/>
          <p:cNvSpPr/>
          <p:nvPr/>
        </p:nvSpPr>
        <p:spPr>
          <a:xfrm>
            <a:off x="0" y="6488640"/>
            <a:ext cx="80571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Red dotted lines depict a 500 UMI count and 250 gene count threshold</a:t>
            </a:r>
            <a:endParaRPr lang="de-DE"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a:t>
            </a:r>
            <a:r>
              <a:rPr lang="de-DE" sz="6000" b="0" strike="noStrike" spc="-1" dirty="0" err="1" smtClean="0">
                <a:solidFill>
                  <a:srgbClr val="000000"/>
                </a:solidFill>
                <a:latin typeface="Calibri Light"/>
                <a:ea typeface="DejaVu Sans"/>
              </a:rPr>
              <a:t>comparisons</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1 </a:t>
            </a:r>
            <a:r>
              <a:rPr lang="de-DE" sz="2400" b="0" strike="noStrike" spc="-1" dirty="0" err="1" smtClean="0">
                <a:solidFill>
                  <a:srgbClr val="8B8B8B"/>
                </a:solidFill>
                <a:latin typeface="Calibri"/>
                <a:ea typeface="DejaVu Sans"/>
              </a:rPr>
              <a:t>vs</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3</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248374283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3975" y="0"/>
            <a:ext cx="10287000" cy="6858000"/>
          </a:xfrm>
          <a:prstGeom prst="rect">
            <a:avLst/>
          </a:prstGeom>
        </p:spPr>
      </p:pic>
    </p:spTree>
    <p:extLst>
      <p:ext uri="{BB962C8B-B14F-4D97-AF65-F5344CB8AC3E}">
        <p14:creationId xmlns:p14="http://schemas.microsoft.com/office/powerpoint/2010/main" val="19191828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371475" y="143827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1 </a:t>
            </a:r>
            <a:r>
              <a:rPr lang="de-DE" dirty="0" err="1" smtClean="0"/>
              <a:t>than</a:t>
            </a:r>
            <a:r>
              <a:rPr lang="de-DE" dirty="0" smtClean="0"/>
              <a:t> </a:t>
            </a:r>
            <a:r>
              <a:rPr lang="de-DE" dirty="0" err="1" smtClean="0"/>
              <a:t>lineage</a:t>
            </a:r>
            <a:r>
              <a:rPr lang="de-DE" dirty="0" smtClean="0"/>
              <a:t> 3</a:t>
            </a:r>
            <a:endParaRPr lang="en-GB" dirty="0"/>
          </a:p>
        </p:txBody>
      </p:sp>
      <p:sp>
        <p:nvSpPr>
          <p:cNvPr id="6" name="Geschweifte Klammer links 5"/>
          <p:cNvSpPr/>
          <p:nvPr/>
        </p:nvSpPr>
        <p:spPr>
          <a:xfrm>
            <a:off x="2343150" y="2952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Geschweifte Klammer links 6"/>
          <p:cNvSpPr/>
          <p:nvPr/>
        </p:nvSpPr>
        <p:spPr>
          <a:xfrm>
            <a:off x="2327275" y="34956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p:cNvSpPr txBox="1"/>
          <p:nvPr/>
        </p:nvSpPr>
        <p:spPr>
          <a:xfrm>
            <a:off x="371475" y="450532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3 </a:t>
            </a:r>
            <a:r>
              <a:rPr lang="de-DE" dirty="0" err="1" smtClean="0"/>
              <a:t>than</a:t>
            </a:r>
            <a:r>
              <a:rPr lang="de-DE" dirty="0" smtClean="0"/>
              <a:t> </a:t>
            </a:r>
            <a:r>
              <a:rPr lang="de-DE" dirty="0" err="1" smtClean="0"/>
              <a:t>lineage</a:t>
            </a:r>
            <a:r>
              <a:rPr lang="de-DE" dirty="0" smtClean="0"/>
              <a:t> 1</a:t>
            </a:r>
            <a:endParaRPr lang="en-GB"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7475" y="0"/>
            <a:ext cx="9144000" cy="6858000"/>
          </a:xfrm>
          <a:prstGeom prst="rect">
            <a:avLst/>
          </a:prstGeom>
        </p:spPr>
      </p:pic>
      <p:grpSp>
        <p:nvGrpSpPr>
          <p:cNvPr id="9" name="Gruppieren 8"/>
          <p:cNvGrpSpPr>
            <a:grpSpLocks noChangeAspect="1"/>
          </p:cNvGrpSpPr>
          <p:nvPr/>
        </p:nvGrpSpPr>
        <p:grpSpPr>
          <a:xfrm>
            <a:off x="96787" y="2783652"/>
            <a:ext cx="2232076" cy="1424045"/>
            <a:chOff x="-4623608" y="692330"/>
            <a:chExt cx="4172651" cy="2662115"/>
          </a:xfrm>
        </p:grpSpPr>
        <p:pic>
          <p:nvPicPr>
            <p:cNvPr id="10" name="Grafik 3"/>
            <p:cNvPicPr/>
            <p:nvPr/>
          </p:nvPicPr>
          <p:blipFill>
            <a:blip r:embed="rId3"/>
            <a:srcRect l="24099" t="18200" r="19883" b="19363"/>
            <a:stretch/>
          </p:blipFill>
          <p:spPr>
            <a:xfrm>
              <a:off x="-4504259" y="766733"/>
              <a:ext cx="3400984" cy="2526975"/>
            </a:xfrm>
            <a:prstGeom prst="rect">
              <a:avLst/>
            </a:prstGeom>
            <a:ln w="0">
              <a:noFill/>
            </a:ln>
          </p:spPr>
        </p:pic>
        <p:pic>
          <p:nvPicPr>
            <p:cNvPr id="11" name="Grafik 4"/>
            <p:cNvPicPr/>
            <p:nvPr/>
          </p:nvPicPr>
          <p:blipFill>
            <a:blip r:embed="rId3"/>
            <a:srcRect l="89683" t="17293" r="325" b="20270"/>
            <a:stretch/>
          </p:blipFill>
          <p:spPr>
            <a:xfrm>
              <a:off x="-1057419" y="692330"/>
              <a:ext cx="606462" cy="2526975"/>
            </a:xfrm>
            <a:prstGeom prst="rect">
              <a:avLst/>
            </a:prstGeom>
            <a:ln w="0">
              <a:noFill/>
            </a:ln>
          </p:spPr>
        </p:pic>
        <p:pic>
          <p:nvPicPr>
            <p:cNvPr id="12" name="Grafik 85"/>
            <p:cNvPicPr/>
            <p:nvPr/>
          </p:nvPicPr>
          <p:blipFill>
            <a:blip r:embed="rId4"/>
            <a:srcRect t="66878" r="82578"/>
            <a:stretch/>
          </p:blipFill>
          <p:spPr>
            <a:xfrm>
              <a:off x="-4623608" y="2549372"/>
              <a:ext cx="666895" cy="805073"/>
            </a:xfrm>
            <a:prstGeom prst="rect">
              <a:avLst/>
            </a:prstGeom>
            <a:ln w="0">
              <a:noFill/>
            </a:ln>
          </p:spPr>
        </p:pic>
      </p:grpSp>
    </p:spTree>
    <p:extLst>
      <p:ext uri="{BB962C8B-B14F-4D97-AF65-F5344CB8AC3E}">
        <p14:creationId xmlns:p14="http://schemas.microsoft.com/office/powerpoint/2010/main" val="37381478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Function</a:t>
            </a:r>
            <a:r>
              <a:rPr lang="de-DE" dirty="0" smtClean="0"/>
              <a:t> </a:t>
            </a:r>
            <a:r>
              <a:rPr lang="de-DE" dirty="0" err="1" smtClean="0"/>
              <a:t>of</a:t>
            </a:r>
            <a:r>
              <a:rPr lang="de-DE" dirty="0" smtClean="0"/>
              <a:t> </a:t>
            </a:r>
            <a:r>
              <a:rPr lang="de-DE" dirty="0" err="1" smtClean="0"/>
              <a:t>detected</a:t>
            </a:r>
            <a:r>
              <a:rPr lang="de-DE" dirty="0" smtClean="0"/>
              <a:t> genes</a:t>
            </a:r>
            <a:endParaRPr lang="en-GB" dirty="0"/>
          </a:p>
        </p:txBody>
      </p:sp>
      <p:sp>
        <p:nvSpPr>
          <p:cNvPr id="4" name="PlaceHolder 2"/>
          <p:cNvSpPr txBox="1">
            <a:spLocks/>
          </p:cNvSpPr>
          <p:nvPr/>
        </p:nvSpPr>
        <p:spPr>
          <a:xfrm>
            <a:off x="838080" y="1825560"/>
            <a:ext cx="10514520" cy="4350240"/>
          </a:xfrm>
          <a:prstGeom prst="rect">
            <a:avLst/>
          </a:prstGeom>
          <a:noFill/>
          <a:ln w="0">
            <a:noFill/>
          </a:ln>
        </p:spPr>
        <p:txBody>
          <a:bodyPr lIns="90000" tIns="45000" rIns="90000" bIns="45000" anchor="t">
            <a:normAutofit fontScale="64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smtClean="0">
                <a:solidFill>
                  <a:srgbClr val="000000"/>
                </a:solidFill>
                <a:latin typeface="Calibri"/>
              </a:rPr>
              <a:t>TNC: </a:t>
            </a:r>
            <a:r>
              <a:rPr lang="en-GB" sz="1800" dirty="0">
                <a:hlinkClick r:id="rId2"/>
              </a:rPr>
              <a:t>https://pmc.ncbi.nlm.nih.gov/articles/PMC8526465</a:t>
            </a:r>
            <a:r>
              <a:rPr lang="en-GB" sz="1800" dirty="0" smtClean="0">
                <a:hlinkClick r:id="rId2"/>
              </a:rPr>
              <a:t>/</a:t>
            </a:r>
            <a:endParaRPr lang="en-GB" sz="1800" dirty="0" smtClean="0"/>
          </a:p>
          <a:p>
            <a:pPr lvl="1">
              <a:spcBef>
                <a:spcPts val="1001"/>
              </a:spcBef>
              <a:buClr>
                <a:srgbClr val="000000"/>
              </a:buClr>
              <a:buFont typeface="Arial"/>
              <a:buChar char="•"/>
            </a:pPr>
            <a:r>
              <a:rPr lang="de-DE" sz="1400" dirty="0" smtClean="0"/>
              <a:t>Expression in </a:t>
            </a:r>
            <a:r>
              <a:rPr lang="de-DE" sz="1400" dirty="0" err="1" smtClean="0"/>
              <a:t>neural</a:t>
            </a:r>
            <a:r>
              <a:rPr lang="de-DE" sz="1400" dirty="0" smtClean="0"/>
              <a:t> </a:t>
            </a:r>
            <a:r>
              <a:rPr lang="de-DE" sz="1400" dirty="0" err="1" smtClean="0"/>
              <a:t>stem</a:t>
            </a:r>
            <a:r>
              <a:rPr lang="de-DE" sz="1400" dirty="0" smtClean="0"/>
              <a:t>/</a:t>
            </a:r>
            <a:r>
              <a:rPr lang="de-DE" sz="1400" dirty="0" err="1" smtClean="0"/>
              <a:t>progenitor</a:t>
            </a:r>
            <a:r>
              <a:rPr lang="de-DE" sz="1400" dirty="0" smtClean="0"/>
              <a:t> </a:t>
            </a:r>
            <a:r>
              <a:rPr lang="de-DE" sz="1400" dirty="0" err="1" smtClean="0"/>
              <a:t>cells</a:t>
            </a:r>
            <a:r>
              <a:rPr lang="de-DE" sz="1400" dirty="0" smtClean="0"/>
              <a:t> </a:t>
            </a:r>
            <a:r>
              <a:rPr lang="de-DE" sz="1400" dirty="0" err="1" smtClean="0"/>
              <a:t>stimulated</a:t>
            </a:r>
            <a:r>
              <a:rPr lang="de-DE" sz="1400" dirty="0" smtClean="0"/>
              <a:t> </a:t>
            </a:r>
            <a:r>
              <a:rPr lang="de-DE" sz="1400" dirty="0" err="1" smtClean="0"/>
              <a:t>by</a:t>
            </a:r>
            <a:r>
              <a:rPr lang="de-DE" sz="1400" dirty="0" smtClean="0"/>
              <a:t> EGF </a:t>
            </a:r>
            <a:r>
              <a:rPr lang="de-DE" sz="1400" dirty="0" err="1" smtClean="0"/>
              <a:t>and</a:t>
            </a:r>
            <a:r>
              <a:rPr lang="de-DE" sz="1400" dirty="0" smtClean="0"/>
              <a:t> FGF2</a:t>
            </a:r>
          </a:p>
          <a:p>
            <a:pPr lvl="1">
              <a:spcBef>
                <a:spcPts val="1001"/>
              </a:spcBef>
              <a:buClr>
                <a:srgbClr val="000000"/>
              </a:buClr>
              <a:buFont typeface="Arial"/>
              <a:buChar char="•"/>
            </a:pPr>
            <a:r>
              <a:rPr lang="de-DE" sz="1400" dirty="0" smtClean="0"/>
              <a:t>ECM </a:t>
            </a:r>
            <a:r>
              <a:rPr lang="de-DE" sz="1400" dirty="0" err="1" smtClean="0"/>
              <a:t>protein</a:t>
            </a:r>
            <a:r>
              <a:rPr lang="de-DE" sz="1400" dirty="0" smtClean="0"/>
              <a:t> </a:t>
            </a:r>
            <a:r>
              <a:rPr lang="de-DE" sz="1400" dirty="0" err="1" smtClean="0"/>
              <a:t>expressed</a:t>
            </a:r>
            <a:r>
              <a:rPr lang="de-DE" sz="1400" dirty="0" smtClean="0"/>
              <a:t> in proliferative </a:t>
            </a:r>
            <a:r>
              <a:rPr lang="de-DE" sz="1400" dirty="0" err="1" smtClean="0"/>
              <a:t>zones</a:t>
            </a:r>
            <a:r>
              <a:rPr lang="de-DE" sz="1400" dirty="0" smtClean="0"/>
              <a:t> </a:t>
            </a:r>
            <a:r>
              <a:rPr lang="de-DE" sz="1400" dirty="0" err="1" smtClean="0"/>
              <a:t>of</a:t>
            </a:r>
            <a:r>
              <a:rPr lang="de-DE" sz="1400" dirty="0" smtClean="0"/>
              <a:t> </a:t>
            </a:r>
            <a:r>
              <a:rPr lang="de-DE" sz="1400" dirty="0" err="1" smtClean="0"/>
              <a:t>developing</a:t>
            </a:r>
            <a:r>
              <a:rPr lang="de-DE" sz="1400" dirty="0" smtClean="0"/>
              <a:t> </a:t>
            </a:r>
            <a:r>
              <a:rPr lang="de-DE" sz="1400" dirty="0" err="1" smtClean="0"/>
              <a:t>nervous</a:t>
            </a:r>
            <a:r>
              <a:rPr lang="de-DE" sz="1400" dirty="0" smtClean="0"/>
              <a:t> </a:t>
            </a:r>
            <a:r>
              <a:rPr lang="de-DE" sz="1400" dirty="0" err="1" smtClean="0"/>
              <a:t>system</a:t>
            </a:r>
            <a:endParaRPr lang="en-GB" sz="1400" dirty="0"/>
          </a:p>
          <a:p>
            <a:pPr>
              <a:spcBef>
                <a:spcPts val="1001"/>
              </a:spcBef>
              <a:buClr>
                <a:srgbClr val="000000"/>
              </a:buClr>
              <a:buFont typeface="Arial"/>
              <a:buChar char="•"/>
            </a:pPr>
            <a:r>
              <a:rPr lang="de-DE" sz="1800" spc="-1" dirty="0" smtClean="0">
                <a:solidFill>
                  <a:srgbClr val="000000"/>
                </a:solidFill>
                <a:latin typeface="Calibri"/>
              </a:rPr>
              <a:t> MATN2: </a:t>
            </a:r>
            <a:r>
              <a:rPr lang="en-GB" sz="1800" dirty="0">
                <a:hlinkClick r:id="rId3"/>
              </a:rPr>
              <a:t>https://pubmed.ncbi.nlm.nih.gov/25329699</a:t>
            </a:r>
            <a:r>
              <a:rPr lang="en-GB" sz="1800" dirty="0" smtClean="0">
                <a:hlinkClick r:id="rId3"/>
              </a:rPr>
              <a:t>/</a:t>
            </a:r>
            <a:r>
              <a:rPr lang="en-GB" sz="1800" dirty="0" smtClean="0"/>
              <a:t> </a:t>
            </a:r>
          </a:p>
          <a:p>
            <a:pPr lvl="1">
              <a:spcBef>
                <a:spcPts val="1001"/>
              </a:spcBef>
              <a:buClr>
                <a:srgbClr val="000000"/>
              </a:buClr>
              <a:buFont typeface="Arial"/>
              <a:buChar char="•"/>
            </a:pPr>
            <a:r>
              <a:rPr lang="en-GB" sz="1400" spc="-1" dirty="0" smtClean="0">
                <a:solidFill>
                  <a:srgbClr val="000000"/>
                </a:solidFill>
                <a:latin typeface="Calibri"/>
              </a:rPr>
              <a:t>Important for axon regeneration after injury</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smtClean="0">
                <a:solidFill>
                  <a:srgbClr val="000000"/>
                </a:solidFill>
                <a:latin typeface="Calibri"/>
              </a:rPr>
              <a:t>ECM </a:t>
            </a:r>
            <a:r>
              <a:rPr lang="de-DE" sz="1400" spc="-1" dirty="0" err="1" smtClean="0">
                <a:solidFill>
                  <a:srgbClr val="000000"/>
                </a:solidFill>
                <a:latin typeface="Calibri"/>
              </a:rPr>
              <a:t>protein</a:t>
            </a:r>
            <a:r>
              <a:rPr lang="de-DE" sz="1400" spc="-1" dirty="0" smtClean="0">
                <a:solidFill>
                  <a:srgbClr val="000000"/>
                </a:solidFill>
                <a:latin typeface="Calibri"/>
              </a:rPr>
              <a:t> </a:t>
            </a:r>
            <a:r>
              <a:rPr lang="de-DE" sz="1400" spc="-1" dirty="0" err="1" smtClean="0">
                <a:solidFill>
                  <a:srgbClr val="000000"/>
                </a:solidFill>
                <a:latin typeface="Calibri"/>
              </a:rPr>
              <a:t>involved</a:t>
            </a:r>
            <a:r>
              <a:rPr lang="de-DE" sz="1400" spc="-1" dirty="0" smtClean="0">
                <a:solidFill>
                  <a:srgbClr val="000000"/>
                </a:solidFill>
                <a:latin typeface="Calibri"/>
              </a:rPr>
              <a:t> in </a:t>
            </a:r>
            <a:r>
              <a:rPr lang="de-DE" sz="1400" spc="-1" dirty="0" err="1" smtClean="0">
                <a:solidFill>
                  <a:srgbClr val="000000"/>
                </a:solidFill>
                <a:latin typeface="Calibri"/>
              </a:rPr>
              <a:t>tissue</a:t>
            </a:r>
            <a:r>
              <a:rPr lang="de-DE" sz="1400" spc="-1" dirty="0" smtClean="0">
                <a:solidFill>
                  <a:srgbClr val="000000"/>
                </a:solidFill>
                <a:latin typeface="Calibri"/>
              </a:rPr>
              <a:t> </a:t>
            </a:r>
            <a:r>
              <a:rPr lang="de-DE" sz="1400" spc="-1" dirty="0" err="1" smtClean="0">
                <a:solidFill>
                  <a:srgbClr val="000000"/>
                </a:solidFill>
                <a:latin typeface="Calibri"/>
              </a:rPr>
              <a:t>regeneration</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differentiation</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NTM</a:t>
            </a:r>
            <a:r>
              <a:rPr lang="de-DE" sz="1800" spc="-1" dirty="0">
                <a:solidFill>
                  <a:srgbClr val="000000"/>
                </a:solidFill>
                <a:latin typeface="Calibri"/>
              </a:rPr>
              <a:t>: </a:t>
            </a:r>
            <a:r>
              <a:rPr lang="de-DE" sz="1800" spc="-1" dirty="0">
                <a:solidFill>
                  <a:srgbClr val="000000"/>
                </a:solidFill>
                <a:latin typeface="Calibri"/>
                <a:hlinkClick r:id="rId4"/>
              </a:rPr>
              <a:t>https://</a:t>
            </a:r>
            <a:r>
              <a:rPr lang="de-DE" sz="1800" spc="-1" dirty="0" smtClean="0">
                <a:solidFill>
                  <a:srgbClr val="000000"/>
                </a:solidFill>
                <a:latin typeface="Calibri"/>
                <a:hlinkClick r:id="rId4"/>
              </a:rPr>
              <a:t>www.nature.com/articles/3101842</a:t>
            </a:r>
            <a:r>
              <a:rPr lang="de-DE" sz="18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adhesion</a:t>
            </a:r>
            <a:r>
              <a:rPr lang="de-DE" sz="1400" spc="-1" dirty="0" smtClean="0">
                <a:solidFill>
                  <a:srgbClr val="000000"/>
                </a:solidFill>
                <a:latin typeface="Calibri"/>
              </a:rPr>
              <a:t> </a:t>
            </a:r>
            <a:r>
              <a:rPr lang="de-DE" sz="1400" spc="-1" dirty="0" err="1" smtClean="0">
                <a:solidFill>
                  <a:srgbClr val="000000"/>
                </a:solidFill>
                <a:latin typeface="Calibri"/>
              </a:rPr>
              <a:t>molecule</a:t>
            </a:r>
            <a:r>
              <a:rPr lang="de-DE" sz="1400" spc="-1" dirty="0" smtClean="0">
                <a:solidFill>
                  <a:srgbClr val="000000"/>
                </a:solidFill>
                <a:latin typeface="Calibri"/>
              </a:rPr>
              <a:t> </a:t>
            </a:r>
            <a:r>
              <a:rPr lang="de-DE" sz="1400" spc="-1" dirty="0" err="1" smtClean="0">
                <a:solidFill>
                  <a:srgbClr val="000000"/>
                </a:solidFill>
                <a:latin typeface="Calibri"/>
              </a:rPr>
              <a:t>involved</a:t>
            </a:r>
            <a:r>
              <a:rPr lang="de-DE" sz="1400" spc="-1" dirty="0" smtClean="0">
                <a:solidFill>
                  <a:srgbClr val="000000"/>
                </a:solidFill>
                <a:latin typeface="Calibri"/>
              </a:rPr>
              <a:t> in </a:t>
            </a:r>
            <a:r>
              <a:rPr lang="de-DE" sz="1400" spc="-1" dirty="0" err="1" smtClean="0">
                <a:solidFill>
                  <a:srgbClr val="000000"/>
                </a:solidFill>
                <a:latin typeface="Calibri"/>
              </a:rPr>
              <a:t>the</a:t>
            </a:r>
            <a:r>
              <a:rPr lang="de-DE" sz="1400" spc="-1" dirty="0" smtClean="0">
                <a:solidFill>
                  <a:srgbClr val="000000"/>
                </a:solidFill>
                <a:latin typeface="Calibri"/>
              </a:rPr>
              <a:t> </a:t>
            </a:r>
            <a:r>
              <a:rPr lang="de-DE" sz="1400" spc="-1" dirty="0" err="1" smtClean="0">
                <a:solidFill>
                  <a:srgbClr val="000000"/>
                </a:solidFill>
                <a:latin typeface="Calibri"/>
              </a:rPr>
              <a:t>nervous</a:t>
            </a:r>
            <a:r>
              <a:rPr lang="de-DE" sz="1400" spc="-1" dirty="0" smtClean="0">
                <a:solidFill>
                  <a:srgbClr val="000000"/>
                </a:solidFill>
                <a:latin typeface="Calibri"/>
              </a:rPr>
              <a:t> </a:t>
            </a:r>
            <a:r>
              <a:rPr lang="de-DE" sz="1400" spc="-1" dirty="0" err="1" smtClean="0">
                <a:solidFill>
                  <a:srgbClr val="000000"/>
                </a:solidFill>
                <a:latin typeface="Calibri"/>
              </a:rPr>
              <a:t>system</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KIRREl3</a:t>
            </a:r>
            <a:r>
              <a:rPr lang="de-DE" sz="1800" spc="-1" dirty="0">
                <a:solidFill>
                  <a:srgbClr val="000000"/>
                </a:solidFill>
                <a:latin typeface="Calibri"/>
              </a:rPr>
              <a:t>: </a:t>
            </a:r>
            <a:r>
              <a:rPr lang="de-DE" sz="1800" spc="-1" dirty="0">
                <a:solidFill>
                  <a:srgbClr val="000000"/>
                </a:solidFill>
                <a:latin typeface="Calibri"/>
                <a:hlinkClick r:id="rId5"/>
              </a:rPr>
              <a:t>https://pmc.ncbi.nlm.nih.gov/articles/PMC7343328</a:t>
            </a:r>
            <a:r>
              <a:rPr lang="de-DE" sz="1800" spc="-1" dirty="0" smtClean="0">
                <a:solidFill>
                  <a:srgbClr val="000000"/>
                </a:solidFill>
                <a:latin typeface="Calibri"/>
                <a:hlinkClick r:id="rId5"/>
              </a:rPr>
              <a:t>/</a:t>
            </a:r>
            <a:r>
              <a:rPr lang="de-DE" sz="18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adhesion</a:t>
            </a:r>
            <a:r>
              <a:rPr lang="de-DE" sz="1400" spc="-1" dirty="0" smtClean="0">
                <a:solidFill>
                  <a:srgbClr val="000000"/>
                </a:solidFill>
                <a:latin typeface="Calibri"/>
              </a:rPr>
              <a:t> </a:t>
            </a:r>
            <a:r>
              <a:rPr lang="de-DE" sz="1400" spc="-1" dirty="0" err="1" smtClean="0">
                <a:solidFill>
                  <a:srgbClr val="000000"/>
                </a:solidFill>
                <a:latin typeface="Calibri"/>
              </a:rPr>
              <a:t>molecule</a:t>
            </a:r>
            <a:r>
              <a:rPr lang="de-DE" sz="1400" spc="-1" dirty="0" smtClean="0">
                <a:solidFill>
                  <a:srgbClr val="000000"/>
                </a:solidFill>
                <a:latin typeface="Calibri"/>
              </a:rPr>
              <a:t> </a:t>
            </a:r>
            <a:r>
              <a:rPr lang="de-DE" sz="1400" spc="-1" dirty="0" err="1" smtClean="0">
                <a:solidFill>
                  <a:srgbClr val="000000"/>
                </a:solidFill>
                <a:latin typeface="Calibri"/>
              </a:rPr>
              <a:t>important</a:t>
            </a:r>
            <a:r>
              <a:rPr lang="de-DE" sz="1400" spc="-1" dirty="0" smtClean="0">
                <a:solidFill>
                  <a:srgbClr val="000000"/>
                </a:solidFill>
                <a:latin typeface="Calibri"/>
              </a:rPr>
              <a:t> </a:t>
            </a:r>
            <a:r>
              <a:rPr lang="de-DE" sz="1400" spc="-1" dirty="0" err="1" smtClean="0">
                <a:solidFill>
                  <a:srgbClr val="000000"/>
                </a:solidFill>
                <a:latin typeface="Calibri"/>
              </a:rPr>
              <a:t>for</a:t>
            </a:r>
            <a:r>
              <a:rPr lang="de-DE" sz="1400" spc="-1" dirty="0" smtClean="0">
                <a:solidFill>
                  <a:srgbClr val="000000"/>
                </a:solidFill>
                <a:latin typeface="Calibri"/>
              </a:rPr>
              <a:t> </a:t>
            </a:r>
            <a:r>
              <a:rPr lang="de-DE" sz="1400" spc="-1" dirty="0" err="1" smtClean="0">
                <a:solidFill>
                  <a:srgbClr val="000000"/>
                </a:solidFill>
                <a:latin typeface="Calibri"/>
              </a:rPr>
              <a:t>neurodevelopment</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a:solidFill>
                  <a:srgbClr val="000000"/>
                </a:solidFill>
                <a:latin typeface="Calibri"/>
              </a:rPr>
              <a:t>MEG3: </a:t>
            </a:r>
            <a:r>
              <a:rPr lang="de-DE" sz="1800" spc="-1" dirty="0">
                <a:solidFill>
                  <a:srgbClr val="000000"/>
                </a:solidFill>
                <a:latin typeface="Calibri"/>
                <a:hlinkClick r:id="rId6"/>
              </a:rPr>
              <a:t>https://pmc.ncbi.nlm.nih.gov/articles/PMC8161278</a:t>
            </a:r>
            <a:r>
              <a:rPr lang="de-DE" sz="1800" spc="-1" dirty="0" smtClean="0">
                <a:solidFill>
                  <a:srgbClr val="000000"/>
                </a:solidFill>
                <a:latin typeface="Calibri"/>
                <a:hlinkClick r:id="rId6"/>
              </a:rPr>
              <a:t>/</a:t>
            </a:r>
            <a:r>
              <a:rPr lang="de-DE" sz="1800" spc="-1" dirty="0">
                <a:solidFill>
                  <a:srgbClr val="000000"/>
                </a:solidFill>
                <a:latin typeface="Calibri"/>
              </a:rPr>
              <a:t> / </a:t>
            </a:r>
            <a:r>
              <a:rPr lang="de-DE" sz="1800" spc="-1" dirty="0">
                <a:solidFill>
                  <a:srgbClr val="000000"/>
                </a:solidFill>
                <a:latin typeface="Calibri"/>
                <a:hlinkClick r:id="rId7"/>
              </a:rPr>
              <a:t>https://pubmed.ncbi.nlm.nih.gov/38613389</a:t>
            </a:r>
            <a:r>
              <a:rPr lang="de-DE" sz="1800" spc="-1" dirty="0" smtClean="0">
                <a:solidFill>
                  <a:srgbClr val="000000"/>
                </a:solidFill>
                <a:latin typeface="Calibri"/>
                <a:hlinkClick r:id="rId7"/>
              </a:rPr>
              <a:t>/</a:t>
            </a:r>
            <a:r>
              <a:rPr lang="de-DE" sz="18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lncRNA</a:t>
            </a:r>
            <a:r>
              <a:rPr lang="de-DE" sz="1400" spc="-1" dirty="0" smtClean="0">
                <a:solidFill>
                  <a:srgbClr val="000000"/>
                </a:solidFill>
                <a:latin typeface="Calibri"/>
              </a:rPr>
              <a:t> </a:t>
            </a:r>
            <a:r>
              <a:rPr lang="de-DE" sz="1400" spc="-1" dirty="0" err="1" smtClean="0">
                <a:solidFill>
                  <a:srgbClr val="000000"/>
                </a:solidFill>
                <a:latin typeface="Calibri"/>
              </a:rPr>
              <a:t>which</a:t>
            </a:r>
            <a:r>
              <a:rPr lang="de-DE" sz="1400" spc="-1" dirty="0" smtClean="0">
                <a:solidFill>
                  <a:srgbClr val="000000"/>
                </a:solidFill>
                <a:latin typeface="Calibri"/>
              </a:rPr>
              <a:t> was also </a:t>
            </a:r>
            <a:r>
              <a:rPr lang="de-DE" sz="1400" spc="-1" dirty="0" err="1" smtClean="0">
                <a:solidFill>
                  <a:srgbClr val="000000"/>
                </a:solidFill>
                <a:latin typeface="Calibri"/>
              </a:rPr>
              <a:t>detected</a:t>
            </a:r>
            <a:r>
              <a:rPr lang="de-DE" sz="1400" spc="-1" dirty="0" smtClean="0">
                <a:solidFill>
                  <a:srgbClr val="000000"/>
                </a:solidFill>
                <a:latin typeface="Calibri"/>
              </a:rPr>
              <a:t> </a:t>
            </a:r>
            <a:r>
              <a:rPr lang="de-DE" sz="1400" spc="-1" dirty="0" err="1" smtClean="0">
                <a:solidFill>
                  <a:srgbClr val="000000"/>
                </a:solidFill>
                <a:latin typeface="Calibri"/>
              </a:rPr>
              <a:t>as</a:t>
            </a:r>
            <a:r>
              <a:rPr lang="de-DE" sz="1400" spc="-1" dirty="0" smtClean="0">
                <a:solidFill>
                  <a:srgbClr val="000000"/>
                </a:solidFill>
                <a:latin typeface="Calibri"/>
              </a:rPr>
              <a:t> </a:t>
            </a:r>
            <a:r>
              <a:rPr lang="de-DE" sz="1400" spc="-1" dirty="0" err="1" smtClean="0">
                <a:solidFill>
                  <a:srgbClr val="000000"/>
                </a:solidFill>
                <a:latin typeface="Calibri"/>
              </a:rPr>
              <a:t>one</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the</a:t>
            </a:r>
            <a:r>
              <a:rPr lang="de-DE" sz="1400" spc="-1" dirty="0" smtClean="0">
                <a:solidFill>
                  <a:srgbClr val="000000"/>
                </a:solidFill>
                <a:latin typeface="Calibri"/>
              </a:rPr>
              <a:t> </a:t>
            </a:r>
            <a:r>
              <a:rPr lang="de-DE" sz="1400" spc="-1" dirty="0" err="1" smtClean="0">
                <a:solidFill>
                  <a:srgbClr val="000000"/>
                </a:solidFill>
                <a:latin typeface="Calibri"/>
              </a:rPr>
              <a:t>most</a:t>
            </a:r>
            <a:r>
              <a:rPr lang="de-DE" sz="1400" spc="-1" dirty="0" smtClean="0">
                <a:solidFill>
                  <a:srgbClr val="000000"/>
                </a:solidFill>
                <a:latin typeface="Calibri"/>
              </a:rPr>
              <a:t> </a:t>
            </a:r>
            <a:r>
              <a:rPr lang="de-DE" sz="1400" spc="-1" dirty="0" err="1" smtClean="0">
                <a:solidFill>
                  <a:srgbClr val="000000"/>
                </a:solidFill>
                <a:latin typeface="Calibri"/>
              </a:rPr>
              <a:t>strongly</a:t>
            </a:r>
            <a:r>
              <a:rPr lang="de-DE" sz="1400" spc="-1" dirty="0" smtClean="0">
                <a:solidFill>
                  <a:srgbClr val="000000"/>
                </a:solidFill>
                <a:latin typeface="Calibri"/>
              </a:rPr>
              <a:t> </a:t>
            </a:r>
            <a:r>
              <a:rPr lang="de-DE" sz="1400" spc="-1" dirty="0" err="1" smtClean="0">
                <a:solidFill>
                  <a:srgbClr val="000000"/>
                </a:solidFill>
                <a:latin typeface="Calibri"/>
              </a:rPr>
              <a:t>expressed</a:t>
            </a:r>
            <a:r>
              <a:rPr lang="de-DE" sz="1400" spc="-1" dirty="0" smtClean="0">
                <a:solidFill>
                  <a:srgbClr val="000000"/>
                </a:solidFill>
                <a:latin typeface="Calibri"/>
              </a:rPr>
              <a:t> </a:t>
            </a:r>
            <a:r>
              <a:rPr lang="de-DE" sz="1400" spc="-1" dirty="0" err="1" smtClean="0">
                <a:solidFill>
                  <a:srgbClr val="000000"/>
                </a:solidFill>
                <a:latin typeface="Calibri"/>
              </a:rPr>
              <a:t>lncRNAs</a:t>
            </a:r>
            <a:r>
              <a:rPr lang="de-DE" sz="1400" spc="-1" dirty="0" smtClean="0">
                <a:solidFill>
                  <a:srgbClr val="000000"/>
                </a:solidFill>
                <a:latin typeface="Calibri"/>
              </a:rPr>
              <a:t> in DSCs (</a:t>
            </a:r>
            <a:r>
              <a:rPr lang="de-DE" sz="1400" spc="-1" dirty="0" err="1" smtClean="0">
                <a:solidFill>
                  <a:srgbClr val="000000"/>
                </a:solidFill>
                <a:latin typeface="Calibri"/>
              </a:rPr>
              <a:t>compared</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melanocytes</a:t>
            </a:r>
            <a:r>
              <a:rPr lang="de-DE" sz="1400" spc="-1" dirty="0" smtClean="0">
                <a:solidFill>
                  <a:srgbClr val="000000"/>
                </a:solidFill>
                <a:latin typeface="Calibri"/>
              </a:rPr>
              <a:t>)#</a:t>
            </a:r>
          </a:p>
          <a:p>
            <a:pPr lvl="1">
              <a:spcBef>
                <a:spcPts val="1001"/>
              </a:spcBef>
              <a:buClr>
                <a:srgbClr val="000000"/>
              </a:buClr>
              <a:buFont typeface="Arial"/>
              <a:buChar char="•"/>
            </a:pPr>
            <a:r>
              <a:rPr lang="de-DE" sz="1400" spc="-1" dirty="0" smtClean="0">
                <a:solidFill>
                  <a:srgbClr val="000000"/>
                </a:solidFill>
                <a:latin typeface="Calibri"/>
              </a:rPr>
              <a:t>Mediates </a:t>
            </a:r>
            <a:r>
              <a:rPr lang="de-DE" sz="1400" spc="-1" dirty="0" err="1" smtClean="0">
                <a:solidFill>
                  <a:srgbClr val="000000"/>
                </a:solidFill>
                <a:latin typeface="Calibri"/>
              </a:rPr>
              <a:t>gene</a:t>
            </a:r>
            <a:r>
              <a:rPr lang="de-DE" sz="1400" spc="-1" dirty="0" smtClean="0">
                <a:solidFill>
                  <a:srgbClr val="000000"/>
                </a:solidFill>
                <a:latin typeface="Calibri"/>
              </a:rPr>
              <a:t> </a:t>
            </a:r>
            <a:r>
              <a:rPr lang="de-DE" sz="1400" spc="-1" dirty="0" err="1" smtClean="0">
                <a:solidFill>
                  <a:srgbClr val="000000"/>
                </a:solidFill>
                <a:latin typeface="Calibri"/>
              </a:rPr>
              <a:t>expression</a:t>
            </a:r>
            <a:r>
              <a:rPr lang="de-DE" sz="1400" spc="-1" dirty="0" smtClean="0">
                <a:solidFill>
                  <a:srgbClr val="000000"/>
                </a:solidFill>
                <a:latin typeface="Calibri"/>
              </a:rPr>
              <a:t> </a:t>
            </a:r>
            <a:r>
              <a:rPr lang="de-DE" sz="1400" spc="-1" dirty="0" err="1" smtClean="0">
                <a:solidFill>
                  <a:srgbClr val="000000"/>
                </a:solidFill>
                <a:latin typeface="Calibri"/>
              </a:rPr>
              <a:t>during</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differentiation</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a:solidFill>
                  <a:srgbClr val="000000"/>
                </a:solidFill>
                <a:latin typeface="Calibri"/>
              </a:rPr>
              <a:t>MEG8: </a:t>
            </a:r>
            <a:r>
              <a:rPr lang="de-DE" sz="1800" spc="-1" dirty="0">
                <a:solidFill>
                  <a:srgbClr val="000000"/>
                </a:solidFill>
                <a:latin typeface="Calibri"/>
                <a:hlinkClick r:id="rId8"/>
              </a:rPr>
              <a:t>https://pmc.ncbi.nlm.nih.gov/articles/PMC6254362</a:t>
            </a:r>
            <a:r>
              <a:rPr lang="de-DE" sz="1800" spc="-1" dirty="0" smtClean="0">
                <a:solidFill>
                  <a:srgbClr val="000000"/>
                </a:solidFill>
                <a:latin typeface="Calibri"/>
                <a:hlinkClick r:id="rId8"/>
              </a:rPr>
              <a:t>/</a:t>
            </a:r>
            <a:r>
              <a:rPr lang="de-DE" sz="18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Important</a:t>
            </a:r>
            <a:r>
              <a:rPr lang="de-DE" sz="1400" spc="-1" dirty="0" smtClean="0">
                <a:solidFill>
                  <a:srgbClr val="000000"/>
                </a:solidFill>
                <a:latin typeface="Calibri"/>
              </a:rPr>
              <a:t> </a:t>
            </a:r>
            <a:r>
              <a:rPr lang="de-DE" sz="1400" spc="-1" dirty="0" err="1" smtClean="0">
                <a:solidFill>
                  <a:srgbClr val="000000"/>
                </a:solidFill>
                <a:latin typeface="Calibri"/>
              </a:rPr>
              <a:t>for</a:t>
            </a:r>
            <a:r>
              <a:rPr lang="de-DE" sz="1400" spc="-1" dirty="0" smtClean="0">
                <a:solidFill>
                  <a:srgbClr val="000000"/>
                </a:solidFill>
                <a:latin typeface="Calibri"/>
              </a:rPr>
              <a:t> TGF </a:t>
            </a:r>
            <a:r>
              <a:rPr lang="de-DE" sz="1400" spc="-1" dirty="0" err="1" smtClean="0">
                <a:solidFill>
                  <a:srgbClr val="000000"/>
                </a:solidFill>
                <a:latin typeface="Calibri"/>
              </a:rPr>
              <a:t>beta</a:t>
            </a:r>
            <a:r>
              <a:rPr lang="de-DE" sz="1400" spc="-1" dirty="0" smtClean="0">
                <a:solidFill>
                  <a:srgbClr val="000000"/>
                </a:solidFill>
                <a:latin typeface="Calibri"/>
              </a:rPr>
              <a:t> </a:t>
            </a:r>
            <a:r>
              <a:rPr lang="de-DE" sz="1400" spc="-1" dirty="0" err="1" smtClean="0">
                <a:solidFill>
                  <a:srgbClr val="000000"/>
                </a:solidFill>
                <a:latin typeface="Calibri"/>
              </a:rPr>
              <a:t>induced</a:t>
            </a:r>
            <a:r>
              <a:rPr lang="de-DE" sz="1400" spc="-1" dirty="0" smtClean="0">
                <a:solidFill>
                  <a:srgbClr val="000000"/>
                </a:solidFill>
                <a:latin typeface="Calibri"/>
              </a:rPr>
              <a:t> EMT </a:t>
            </a:r>
          </a:p>
          <a:p>
            <a:pPr lvl="1">
              <a:spcBef>
                <a:spcPts val="1001"/>
              </a:spcBef>
              <a:buClr>
                <a:srgbClr val="000000"/>
              </a:buClr>
              <a:buFont typeface="Arial"/>
              <a:buChar char="•"/>
            </a:pPr>
            <a:r>
              <a:rPr lang="de-DE" sz="1400" spc="-1" dirty="0" err="1" smtClean="0">
                <a:solidFill>
                  <a:srgbClr val="000000"/>
                </a:solidFill>
                <a:latin typeface="Calibri"/>
              </a:rPr>
              <a:t>Downregulates</a:t>
            </a:r>
            <a:r>
              <a:rPr lang="de-DE" sz="1400" spc="-1" dirty="0" smtClean="0">
                <a:solidFill>
                  <a:srgbClr val="000000"/>
                </a:solidFill>
                <a:latin typeface="Calibri"/>
              </a:rPr>
              <a:t> miR-34a </a:t>
            </a:r>
            <a:r>
              <a:rPr lang="de-DE" sz="1400" spc="-1" dirty="0" err="1" smtClean="0">
                <a:solidFill>
                  <a:srgbClr val="000000"/>
                </a:solidFill>
                <a:latin typeface="Calibri"/>
              </a:rPr>
              <a:t>and</a:t>
            </a:r>
            <a:r>
              <a:rPr lang="de-DE" sz="1400" spc="-1" dirty="0" smtClean="0">
                <a:solidFill>
                  <a:srgbClr val="000000"/>
                </a:solidFill>
                <a:latin typeface="Calibri"/>
              </a:rPr>
              <a:t> miR-203 </a:t>
            </a:r>
            <a:r>
              <a:rPr lang="de-DE" sz="1400" spc="-1" dirty="0" err="1" smtClean="0">
                <a:solidFill>
                  <a:srgbClr val="000000"/>
                </a:solidFill>
                <a:latin typeface="Calibri"/>
              </a:rPr>
              <a:t>leading</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increased</a:t>
            </a:r>
            <a:r>
              <a:rPr lang="de-DE" sz="1400" spc="-1" dirty="0" smtClean="0">
                <a:solidFill>
                  <a:srgbClr val="000000"/>
                </a:solidFill>
                <a:latin typeface="Calibri"/>
              </a:rPr>
              <a:t> SNAI1 </a:t>
            </a:r>
            <a:r>
              <a:rPr lang="de-DE" sz="1400" spc="-1" dirty="0" err="1" smtClean="0">
                <a:solidFill>
                  <a:srgbClr val="000000"/>
                </a:solidFill>
                <a:latin typeface="Calibri"/>
              </a:rPr>
              <a:t>and</a:t>
            </a:r>
            <a:r>
              <a:rPr lang="de-DE" sz="1400" spc="-1" dirty="0" smtClean="0">
                <a:solidFill>
                  <a:srgbClr val="000000"/>
                </a:solidFill>
                <a:latin typeface="Calibri"/>
              </a:rPr>
              <a:t> SNAI2 </a:t>
            </a:r>
            <a:r>
              <a:rPr lang="de-DE" sz="1400" spc="-1" dirty="0" err="1" smtClean="0">
                <a:solidFill>
                  <a:srgbClr val="000000"/>
                </a:solidFill>
                <a:latin typeface="Calibri"/>
              </a:rPr>
              <a:t>expression</a:t>
            </a:r>
            <a:endParaRPr lang="de-DE" sz="1400" spc="-1" dirty="0" smtClean="0">
              <a:solidFill>
                <a:srgbClr val="000000"/>
              </a:solidFill>
              <a:latin typeface="Calibri"/>
            </a:endParaRPr>
          </a:p>
          <a:p>
            <a:pPr lvl="1">
              <a:spcBef>
                <a:spcPts val="1001"/>
              </a:spcBef>
              <a:buClr>
                <a:srgbClr val="000000"/>
              </a:buClr>
              <a:buFont typeface="Arial"/>
              <a:buChar char="•"/>
            </a:pPr>
            <a:r>
              <a:rPr lang="de-DE" sz="1400" spc="-1" dirty="0" err="1" smtClean="0">
                <a:solidFill>
                  <a:srgbClr val="000000"/>
                </a:solidFill>
                <a:latin typeface="Calibri"/>
              </a:rPr>
              <a:t>It</a:t>
            </a:r>
            <a:r>
              <a:rPr lang="de-DE" sz="1400" spc="-1" dirty="0" smtClean="0">
                <a:solidFill>
                  <a:srgbClr val="000000"/>
                </a:solidFill>
                <a:latin typeface="Calibri"/>
              </a:rPr>
              <a:t> </a:t>
            </a:r>
            <a:r>
              <a:rPr lang="de-DE" sz="1400" spc="-1" dirty="0" err="1" smtClean="0">
                <a:solidFill>
                  <a:srgbClr val="000000"/>
                </a:solidFill>
                <a:latin typeface="Calibri"/>
              </a:rPr>
              <a:t>associates</a:t>
            </a:r>
            <a:r>
              <a:rPr lang="de-DE" sz="1400" spc="-1" dirty="0" smtClean="0">
                <a:solidFill>
                  <a:srgbClr val="000000"/>
                </a:solidFill>
                <a:latin typeface="Calibri"/>
              </a:rPr>
              <a:t> </a:t>
            </a:r>
            <a:r>
              <a:rPr lang="de-DE" sz="1400" spc="-1" dirty="0" err="1" smtClean="0">
                <a:solidFill>
                  <a:srgbClr val="000000"/>
                </a:solidFill>
                <a:latin typeface="Calibri"/>
              </a:rPr>
              <a:t>with</a:t>
            </a:r>
            <a:r>
              <a:rPr lang="de-DE" sz="1400" spc="-1" dirty="0" smtClean="0">
                <a:solidFill>
                  <a:srgbClr val="000000"/>
                </a:solidFill>
                <a:latin typeface="Calibri"/>
              </a:rPr>
              <a:t> EZH2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be</a:t>
            </a:r>
            <a:r>
              <a:rPr lang="de-DE" sz="1400" spc="-1" dirty="0" smtClean="0">
                <a:solidFill>
                  <a:srgbClr val="000000"/>
                </a:solidFill>
                <a:latin typeface="Calibri"/>
              </a:rPr>
              <a:t> </a:t>
            </a:r>
            <a:r>
              <a:rPr lang="de-DE" sz="1400" spc="-1" dirty="0" err="1" smtClean="0">
                <a:solidFill>
                  <a:srgbClr val="000000"/>
                </a:solidFill>
                <a:latin typeface="Calibri"/>
              </a:rPr>
              <a:t>guided</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the</a:t>
            </a:r>
            <a:r>
              <a:rPr lang="de-DE" sz="1400" spc="-1" dirty="0" smtClean="0">
                <a:solidFill>
                  <a:srgbClr val="000000"/>
                </a:solidFill>
                <a:latin typeface="Calibri"/>
              </a:rPr>
              <a:t> </a:t>
            </a:r>
            <a:r>
              <a:rPr lang="de-DE" sz="1400" spc="-1" dirty="0" err="1" smtClean="0">
                <a:solidFill>
                  <a:srgbClr val="000000"/>
                </a:solidFill>
                <a:latin typeface="Calibri"/>
              </a:rPr>
              <a:t>miRNA</a:t>
            </a:r>
            <a:r>
              <a:rPr lang="de-DE" sz="1400" spc="-1" dirty="0" smtClean="0">
                <a:solidFill>
                  <a:srgbClr val="000000"/>
                </a:solidFill>
                <a:latin typeface="Calibri"/>
              </a:rPr>
              <a:t> host genes </a:t>
            </a:r>
            <a:r>
              <a:rPr lang="de-DE" sz="1400" spc="-1" dirty="0" err="1" smtClean="0">
                <a:solidFill>
                  <a:srgbClr val="000000"/>
                </a:solidFill>
                <a:latin typeface="Calibri"/>
              </a:rPr>
              <a:t>for</a:t>
            </a:r>
            <a:r>
              <a:rPr lang="de-DE" sz="1400" spc="-1" dirty="0" smtClean="0">
                <a:solidFill>
                  <a:srgbClr val="000000"/>
                </a:solidFill>
                <a:latin typeface="Calibri"/>
              </a:rPr>
              <a:t> </a:t>
            </a:r>
            <a:r>
              <a:rPr lang="de-DE" sz="1400" spc="-1" dirty="0" err="1" smtClean="0">
                <a:solidFill>
                  <a:srgbClr val="000000"/>
                </a:solidFill>
                <a:latin typeface="Calibri"/>
              </a:rPr>
              <a:t>transcriptional</a:t>
            </a:r>
            <a:r>
              <a:rPr lang="de-DE" sz="1400" spc="-1" dirty="0" smtClean="0">
                <a:solidFill>
                  <a:srgbClr val="000000"/>
                </a:solidFill>
                <a:latin typeface="Calibri"/>
              </a:rPr>
              <a:t> </a:t>
            </a:r>
            <a:r>
              <a:rPr lang="de-DE" sz="1400" spc="-1" dirty="0" err="1" smtClean="0">
                <a:solidFill>
                  <a:srgbClr val="000000"/>
                </a:solidFill>
                <a:latin typeface="Calibri"/>
              </a:rPr>
              <a:t>repression</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smtClean="0">
                <a:solidFill>
                  <a:srgbClr val="000000"/>
                </a:solidFill>
                <a:latin typeface="Calibri"/>
              </a:rPr>
              <a:t>In </a:t>
            </a:r>
            <a:r>
              <a:rPr lang="de-DE" sz="1400" spc="-1" dirty="0" err="1" smtClean="0">
                <a:solidFill>
                  <a:srgbClr val="000000"/>
                </a:solidFill>
                <a:latin typeface="Calibri"/>
              </a:rPr>
              <a:t>conjunction</a:t>
            </a:r>
            <a:r>
              <a:rPr lang="de-DE" sz="1400" spc="-1" dirty="0" smtClean="0">
                <a:solidFill>
                  <a:srgbClr val="000000"/>
                </a:solidFill>
                <a:latin typeface="Calibri"/>
              </a:rPr>
              <a:t> </a:t>
            </a:r>
            <a:r>
              <a:rPr lang="de-DE" sz="1400" spc="-1" dirty="0" err="1" smtClean="0">
                <a:solidFill>
                  <a:srgbClr val="000000"/>
                </a:solidFill>
                <a:latin typeface="Calibri"/>
              </a:rPr>
              <a:t>with</a:t>
            </a:r>
            <a:r>
              <a:rPr lang="de-DE" sz="1400" spc="-1" dirty="0" smtClean="0">
                <a:solidFill>
                  <a:srgbClr val="000000"/>
                </a:solidFill>
                <a:latin typeface="Calibri"/>
              </a:rPr>
              <a:t> MEG3 EMT </a:t>
            </a:r>
            <a:r>
              <a:rPr lang="de-DE" sz="1400" spc="-1" dirty="0" err="1" smtClean="0">
                <a:solidFill>
                  <a:srgbClr val="000000"/>
                </a:solidFill>
                <a:latin typeface="Calibri"/>
              </a:rPr>
              <a:t>could</a:t>
            </a:r>
            <a:r>
              <a:rPr lang="de-DE" sz="1400" spc="-1" dirty="0" smtClean="0">
                <a:solidFill>
                  <a:srgbClr val="000000"/>
                </a:solidFill>
                <a:latin typeface="Calibri"/>
              </a:rPr>
              <a:t> </a:t>
            </a:r>
            <a:r>
              <a:rPr lang="de-DE" sz="1400" spc="-1" dirty="0" err="1" smtClean="0">
                <a:solidFill>
                  <a:srgbClr val="000000"/>
                </a:solidFill>
                <a:latin typeface="Calibri"/>
              </a:rPr>
              <a:t>be</a:t>
            </a:r>
            <a:r>
              <a:rPr lang="de-DE" sz="1400" spc="-1" dirty="0" smtClean="0">
                <a:solidFill>
                  <a:srgbClr val="000000"/>
                </a:solidFill>
                <a:latin typeface="Calibri"/>
              </a:rPr>
              <a:t> </a:t>
            </a:r>
            <a:r>
              <a:rPr lang="de-DE" sz="1400" spc="-1" dirty="0" err="1" smtClean="0">
                <a:solidFill>
                  <a:srgbClr val="000000"/>
                </a:solidFill>
                <a:latin typeface="Calibri"/>
              </a:rPr>
              <a:t>activated</a:t>
            </a:r>
            <a:r>
              <a:rPr lang="de-DE" sz="1400" spc="-1" dirty="0" smtClean="0">
                <a:solidFill>
                  <a:srgbClr val="000000"/>
                </a:solidFill>
                <a:latin typeface="Calibri"/>
              </a:rPr>
              <a:t> </a:t>
            </a:r>
            <a:r>
              <a:rPr lang="de-DE" sz="1400" spc="-1" dirty="0" err="1" smtClean="0">
                <a:solidFill>
                  <a:srgbClr val="000000"/>
                </a:solidFill>
                <a:latin typeface="Calibri"/>
              </a:rPr>
              <a:t>without</a:t>
            </a:r>
            <a:r>
              <a:rPr lang="de-DE" sz="1400" spc="-1" dirty="0" smtClean="0">
                <a:solidFill>
                  <a:srgbClr val="000000"/>
                </a:solidFill>
                <a:latin typeface="Calibri"/>
              </a:rPr>
              <a:t> TGF </a:t>
            </a:r>
            <a:r>
              <a:rPr lang="de-DE" sz="1400" spc="-1" dirty="0" err="1" smtClean="0">
                <a:solidFill>
                  <a:srgbClr val="000000"/>
                </a:solidFill>
                <a:latin typeface="Calibri"/>
              </a:rPr>
              <a:t>beta</a:t>
            </a:r>
            <a:r>
              <a:rPr lang="de-DE" sz="1400" spc="-1" dirty="0" smtClean="0">
                <a:solidFill>
                  <a:srgbClr val="000000"/>
                </a:solidFill>
                <a:latin typeface="Calibri"/>
              </a:rPr>
              <a:t> </a:t>
            </a:r>
            <a:r>
              <a:rPr lang="de-DE" sz="1400" spc="-1" dirty="0" err="1" smtClean="0">
                <a:solidFill>
                  <a:srgbClr val="000000"/>
                </a:solidFill>
                <a:latin typeface="Calibri"/>
              </a:rPr>
              <a:t>dependancy</a:t>
            </a:r>
            <a:r>
              <a:rPr lang="de-DE" sz="1400" spc="-1" dirty="0" smtClean="0">
                <a:solidFill>
                  <a:srgbClr val="000000"/>
                </a:solidFill>
                <a:latin typeface="Calibri"/>
              </a:rPr>
              <a:t> (MEG8 </a:t>
            </a:r>
            <a:r>
              <a:rPr lang="de-DE" sz="1400" spc="-1" dirty="0" err="1" smtClean="0">
                <a:solidFill>
                  <a:srgbClr val="000000"/>
                </a:solidFill>
                <a:latin typeface="Calibri"/>
              </a:rPr>
              <a:t>or</a:t>
            </a:r>
            <a:r>
              <a:rPr lang="de-DE" sz="1400" spc="-1" dirty="0" smtClean="0">
                <a:solidFill>
                  <a:srgbClr val="000000"/>
                </a:solidFill>
                <a:latin typeface="Calibri"/>
              </a:rPr>
              <a:t> MEG3 </a:t>
            </a:r>
            <a:r>
              <a:rPr lang="de-DE" sz="1400" spc="-1" dirty="0" err="1" smtClean="0">
                <a:solidFill>
                  <a:srgbClr val="000000"/>
                </a:solidFill>
                <a:latin typeface="Calibri"/>
              </a:rPr>
              <a:t>alone</a:t>
            </a:r>
            <a:r>
              <a:rPr lang="de-DE" sz="1400" spc="-1" dirty="0" smtClean="0">
                <a:solidFill>
                  <a:srgbClr val="000000"/>
                </a:solidFill>
                <a:latin typeface="Calibri"/>
              </a:rPr>
              <a:t> </a:t>
            </a:r>
            <a:r>
              <a:rPr lang="de-DE" sz="1400" spc="-1" dirty="0" err="1" smtClean="0">
                <a:solidFill>
                  <a:srgbClr val="000000"/>
                </a:solidFill>
                <a:latin typeface="Calibri"/>
              </a:rPr>
              <a:t>needed</a:t>
            </a:r>
            <a:r>
              <a:rPr lang="de-DE" sz="1400" spc="-1" dirty="0" smtClean="0">
                <a:solidFill>
                  <a:srgbClr val="000000"/>
                </a:solidFill>
                <a:latin typeface="Calibri"/>
              </a:rPr>
              <a:t> TGF </a:t>
            </a:r>
            <a:r>
              <a:rPr lang="de-DE" sz="1400" spc="-1" dirty="0" err="1" smtClean="0">
                <a:solidFill>
                  <a:srgbClr val="000000"/>
                </a:solidFill>
                <a:latin typeface="Calibri"/>
              </a:rPr>
              <a:t>beta</a:t>
            </a:r>
            <a:r>
              <a:rPr lang="de-DE" sz="1400" spc="-1" dirty="0" smtClean="0">
                <a:solidFill>
                  <a:srgbClr val="000000"/>
                </a:solidFill>
                <a:latin typeface="Calibri"/>
              </a:rPr>
              <a:t> </a:t>
            </a:r>
            <a:r>
              <a:rPr lang="de-DE" sz="1400" spc="-1" dirty="0" err="1" smtClean="0">
                <a:solidFill>
                  <a:srgbClr val="000000"/>
                </a:solidFill>
                <a:latin typeface="Calibri"/>
              </a:rPr>
              <a:t>signalling</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induce</a:t>
            </a:r>
            <a:r>
              <a:rPr lang="de-DE" sz="1400" spc="-1" dirty="0" smtClean="0">
                <a:solidFill>
                  <a:srgbClr val="000000"/>
                </a:solidFill>
                <a:latin typeface="Calibri"/>
              </a:rPr>
              <a:t> EMT)</a:t>
            </a:r>
            <a:endParaRPr lang="en-GB" sz="1400" spc="-1" dirty="0">
              <a:solidFill>
                <a:srgbClr val="000000"/>
              </a:solidFill>
              <a:latin typeface="Calibri"/>
            </a:endParaRPr>
          </a:p>
        </p:txBody>
      </p:sp>
    </p:spTree>
    <p:extLst>
      <p:ext uri="{BB962C8B-B14F-4D97-AF65-F5344CB8AC3E}">
        <p14:creationId xmlns:p14="http://schemas.microsoft.com/office/powerpoint/2010/main" val="36314293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a:t>
            </a:r>
            <a:r>
              <a:rPr lang="de-DE" sz="6000" b="0" strike="noStrike" spc="-1" dirty="0" err="1" smtClean="0">
                <a:solidFill>
                  <a:srgbClr val="000000"/>
                </a:solidFill>
                <a:latin typeface="Calibri Light"/>
                <a:ea typeface="DejaVu Sans"/>
              </a:rPr>
              <a:t>comparisons</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1 </a:t>
            </a:r>
            <a:r>
              <a:rPr lang="de-DE" sz="2400" b="0" strike="noStrike" spc="-1" dirty="0" err="1" smtClean="0">
                <a:solidFill>
                  <a:srgbClr val="8B8B8B"/>
                </a:solidFill>
                <a:latin typeface="Calibri"/>
                <a:ea typeface="DejaVu Sans"/>
              </a:rPr>
              <a:t>vs</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4</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2342411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100" y="0"/>
            <a:ext cx="10287000" cy="6858000"/>
          </a:xfrm>
          <a:prstGeom prst="rect">
            <a:avLst/>
          </a:prstGeom>
        </p:spPr>
      </p:pic>
    </p:spTree>
    <p:extLst>
      <p:ext uri="{BB962C8B-B14F-4D97-AF65-F5344CB8AC3E}">
        <p14:creationId xmlns:p14="http://schemas.microsoft.com/office/powerpoint/2010/main" val="9619576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371475" y="143827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1 </a:t>
            </a:r>
            <a:r>
              <a:rPr lang="de-DE" dirty="0" err="1" smtClean="0"/>
              <a:t>than</a:t>
            </a:r>
            <a:r>
              <a:rPr lang="de-DE" dirty="0" smtClean="0"/>
              <a:t> </a:t>
            </a:r>
            <a:r>
              <a:rPr lang="de-DE" dirty="0" err="1" smtClean="0"/>
              <a:t>lineage</a:t>
            </a:r>
            <a:r>
              <a:rPr lang="de-DE" dirty="0" smtClean="0"/>
              <a:t> 4</a:t>
            </a:r>
            <a:endParaRPr lang="en-GB" dirty="0"/>
          </a:p>
        </p:txBody>
      </p:sp>
      <p:sp>
        <p:nvSpPr>
          <p:cNvPr id="6" name="Geschweifte Klammer links 5"/>
          <p:cNvSpPr/>
          <p:nvPr/>
        </p:nvSpPr>
        <p:spPr>
          <a:xfrm>
            <a:off x="2343150" y="2952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Geschweifte Klammer links 6"/>
          <p:cNvSpPr/>
          <p:nvPr/>
        </p:nvSpPr>
        <p:spPr>
          <a:xfrm>
            <a:off x="2314575" y="34956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p:cNvSpPr txBox="1"/>
          <p:nvPr/>
        </p:nvSpPr>
        <p:spPr>
          <a:xfrm>
            <a:off x="371475" y="450532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4 </a:t>
            </a:r>
            <a:r>
              <a:rPr lang="de-DE" dirty="0" err="1" smtClean="0"/>
              <a:t>than</a:t>
            </a:r>
            <a:r>
              <a:rPr lang="de-DE" dirty="0" smtClean="0"/>
              <a:t> </a:t>
            </a:r>
            <a:r>
              <a:rPr lang="de-DE" dirty="0" err="1" smtClean="0"/>
              <a:t>lineage</a:t>
            </a:r>
            <a:r>
              <a:rPr lang="de-DE" dirty="0" smtClean="0"/>
              <a:t> 1</a:t>
            </a:r>
            <a:endParaRPr lang="en-GB"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0"/>
            <a:ext cx="9144000" cy="6858000"/>
          </a:xfrm>
          <a:prstGeom prst="rect">
            <a:avLst/>
          </a:prstGeom>
        </p:spPr>
      </p:pic>
      <p:grpSp>
        <p:nvGrpSpPr>
          <p:cNvPr id="9" name="Gruppieren 8"/>
          <p:cNvGrpSpPr>
            <a:grpSpLocks noChangeAspect="1"/>
          </p:cNvGrpSpPr>
          <p:nvPr/>
        </p:nvGrpSpPr>
        <p:grpSpPr>
          <a:xfrm>
            <a:off x="96787" y="2783652"/>
            <a:ext cx="2232076" cy="1424045"/>
            <a:chOff x="-4623608" y="692330"/>
            <a:chExt cx="4172651" cy="2662115"/>
          </a:xfrm>
        </p:grpSpPr>
        <p:pic>
          <p:nvPicPr>
            <p:cNvPr id="10" name="Grafik 3"/>
            <p:cNvPicPr/>
            <p:nvPr/>
          </p:nvPicPr>
          <p:blipFill>
            <a:blip r:embed="rId3"/>
            <a:srcRect l="24099" t="18200" r="19883" b="19363"/>
            <a:stretch/>
          </p:blipFill>
          <p:spPr>
            <a:xfrm>
              <a:off x="-4504259" y="766733"/>
              <a:ext cx="3400984" cy="2526975"/>
            </a:xfrm>
            <a:prstGeom prst="rect">
              <a:avLst/>
            </a:prstGeom>
            <a:ln w="0">
              <a:noFill/>
            </a:ln>
          </p:spPr>
        </p:pic>
        <p:pic>
          <p:nvPicPr>
            <p:cNvPr id="11" name="Grafik 4"/>
            <p:cNvPicPr/>
            <p:nvPr/>
          </p:nvPicPr>
          <p:blipFill>
            <a:blip r:embed="rId3"/>
            <a:srcRect l="89683" t="17293" r="325" b="20270"/>
            <a:stretch/>
          </p:blipFill>
          <p:spPr>
            <a:xfrm>
              <a:off x="-1057419" y="692330"/>
              <a:ext cx="606462" cy="2526975"/>
            </a:xfrm>
            <a:prstGeom prst="rect">
              <a:avLst/>
            </a:prstGeom>
            <a:ln w="0">
              <a:noFill/>
            </a:ln>
          </p:spPr>
        </p:pic>
        <p:pic>
          <p:nvPicPr>
            <p:cNvPr id="12" name="Grafik 85"/>
            <p:cNvPicPr/>
            <p:nvPr/>
          </p:nvPicPr>
          <p:blipFill>
            <a:blip r:embed="rId4"/>
            <a:srcRect t="66878" r="82578"/>
            <a:stretch/>
          </p:blipFill>
          <p:spPr>
            <a:xfrm>
              <a:off x="-4623608" y="2549372"/>
              <a:ext cx="666895" cy="805073"/>
            </a:xfrm>
            <a:prstGeom prst="rect">
              <a:avLst/>
            </a:prstGeom>
            <a:ln w="0">
              <a:noFill/>
            </a:ln>
          </p:spPr>
        </p:pic>
      </p:grpSp>
    </p:spTree>
    <p:extLst>
      <p:ext uri="{BB962C8B-B14F-4D97-AF65-F5344CB8AC3E}">
        <p14:creationId xmlns:p14="http://schemas.microsoft.com/office/powerpoint/2010/main" val="27743649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err="1" smtClean="0">
                <a:solidFill>
                  <a:srgbClr val="000000"/>
                </a:solidFill>
                <a:latin typeface="Calibri Light"/>
                <a:ea typeface="DejaVu Sans"/>
              </a:rPr>
              <a:t>Lineage</a:t>
            </a:r>
            <a:r>
              <a:rPr lang="de-DE" sz="6000" b="0" strike="noStrike" spc="-1" dirty="0" smtClean="0">
                <a:solidFill>
                  <a:srgbClr val="000000"/>
                </a:solidFill>
                <a:latin typeface="Calibri Light"/>
                <a:ea typeface="DejaVu Sans"/>
              </a:rPr>
              <a:t> </a:t>
            </a:r>
            <a:r>
              <a:rPr lang="de-DE" sz="6000" b="0" strike="noStrike" spc="-1" dirty="0" err="1" smtClean="0">
                <a:solidFill>
                  <a:srgbClr val="000000"/>
                </a:solidFill>
                <a:latin typeface="Calibri Light"/>
                <a:ea typeface="DejaVu Sans"/>
              </a:rPr>
              <a:t>comparisons</a:t>
            </a:r>
            <a:endParaRPr lang="en-US" sz="6000" b="0" strike="noStrike" spc="-1" dirty="0">
              <a:solidFill>
                <a:srgbClr val="000000"/>
              </a:solidFill>
              <a:latin typeface="Arial"/>
            </a:endParaRPr>
          </a:p>
        </p:txBody>
      </p:sp>
      <p:sp>
        <p:nvSpPr>
          <p:cNvPr id="439"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3 </a:t>
            </a:r>
            <a:r>
              <a:rPr lang="de-DE" sz="2400" b="0" strike="noStrike" spc="-1" dirty="0" err="1" smtClean="0">
                <a:solidFill>
                  <a:srgbClr val="8B8B8B"/>
                </a:solidFill>
                <a:latin typeface="Calibri"/>
                <a:ea typeface="DejaVu Sans"/>
              </a:rPr>
              <a:t>vs</a:t>
            </a:r>
            <a:r>
              <a:rPr lang="de-DE" sz="2400" b="0" strike="noStrike" spc="-1" dirty="0" smtClean="0">
                <a:solidFill>
                  <a:srgbClr val="8B8B8B"/>
                </a:solidFill>
                <a:latin typeface="Calibri"/>
                <a:ea typeface="DejaVu Sans"/>
              </a:rPr>
              <a:t> </a:t>
            </a:r>
            <a:r>
              <a:rPr lang="de-DE" sz="2400" b="0" strike="noStrike" spc="-1" dirty="0" err="1" smtClean="0">
                <a:solidFill>
                  <a:srgbClr val="8B8B8B"/>
                </a:solidFill>
                <a:latin typeface="Calibri"/>
                <a:ea typeface="DejaVu Sans"/>
              </a:rPr>
              <a:t>Lineage</a:t>
            </a:r>
            <a:r>
              <a:rPr lang="de-DE" sz="2400" b="0" strike="noStrike" spc="-1" dirty="0" smtClean="0">
                <a:solidFill>
                  <a:srgbClr val="8B8B8B"/>
                </a:solidFill>
                <a:latin typeface="Calibri"/>
                <a:ea typeface="DejaVu Sans"/>
              </a:rPr>
              <a:t> 4</a:t>
            </a:r>
            <a:endParaRPr lang="en-US" sz="2400" b="0" strike="noStrike" spc="-1" dirty="0">
              <a:solidFill>
                <a:srgbClr val="000000"/>
              </a:solidFill>
              <a:latin typeface="Arial"/>
            </a:endParaRPr>
          </a:p>
        </p:txBody>
      </p:sp>
    </p:spTree>
    <p:extLst>
      <p:ext uri="{BB962C8B-B14F-4D97-AF65-F5344CB8AC3E}">
        <p14:creationId xmlns:p14="http://schemas.microsoft.com/office/powerpoint/2010/main" val="224825142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950" y="0"/>
            <a:ext cx="10287000" cy="6858000"/>
          </a:xfrm>
          <a:prstGeom prst="rect">
            <a:avLst/>
          </a:prstGeom>
        </p:spPr>
      </p:pic>
    </p:spTree>
    <p:extLst>
      <p:ext uri="{BB962C8B-B14F-4D97-AF65-F5344CB8AC3E}">
        <p14:creationId xmlns:p14="http://schemas.microsoft.com/office/powerpoint/2010/main" val="3749605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371475" y="143827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3 </a:t>
            </a:r>
            <a:r>
              <a:rPr lang="de-DE" dirty="0" err="1" smtClean="0"/>
              <a:t>than</a:t>
            </a:r>
            <a:r>
              <a:rPr lang="de-DE" dirty="0" smtClean="0"/>
              <a:t> </a:t>
            </a:r>
            <a:r>
              <a:rPr lang="de-DE" dirty="0" err="1" smtClean="0"/>
              <a:t>lineage</a:t>
            </a:r>
            <a:r>
              <a:rPr lang="de-DE" dirty="0" smtClean="0"/>
              <a:t> 4</a:t>
            </a:r>
            <a:endParaRPr lang="en-GB" dirty="0"/>
          </a:p>
        </p:txBody>
      </p:sp>
      <p:sp>
        <p:nvSpPr>
          <p:cNvPr id="6" name="Geschweifte Klammer links 5"/>
          <p:cNvSpPr/>
          <p:nvPr/>
        </p:nvSpPr>
        <p:spPr>
          <a:xfrm>
            <a:off x="2343150" y="2952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Geschweifte Klammer links 6"/>
          <p:cNvSpPr/>
          <p:nvPr/>
        </p:nvSpPr>
        <p:spPr>
          <a:xfrm>
            <a:off x="2327275" y="3495675"/>
            <a:ext cx="219075" cy="31337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Textfeld 7"/>
          <p:cNvSpPr txBox="1"/>
          <p:nvPr/>
        </p:nvSpPr>
        <p:spPr>
          <a:xfrm>
            <a:off x="371475" y="4505325"/>
            <a:ext cx="1714500" cy="923330"/>
          </a:xfrm>
          <a:prstGeom prst="rect">
            <a:avLst/>
          </a:prstGeom>
          <a:noFill/>
        </p:spPr>
        <p:txBody>
          <a:bodyPr wrap="square" rtlCol="0">
            <a:spAutoFit/>
          </a:bodyPr>
          <a:lstStyle/>
          <a:p>
            <a:r>
              <a:rPr lang="de-DE" dirty="0" smtClean="0"/>
              <a:t>Top10 </a:t>
            </a:r>
            <a:r>
              <a:rPr lang="de-DE" dirty="0" err="1" smtClean="0"/>
              <a:t>higher</a:t>
            </a:r>
            <a:r>
              <a:rPr lang="de-DE" dirty="0" smtClean="0"/>
              <a:t> in </a:t>
            </a:r>
            <a:r>
              <a:rPr lang="de-DE" dirty="0" err="1" smtClean="0"/>
              <a:t>lineage</a:t>
            </a:r>
            <a:r>
              <a:rPr lang="de-DE" dirty="0" smtClean="0"/>
              <a:t> 4 </a:t>
            </a:r>
            <a:r>
              <a:rPr lang="de-DE" dirty="0" err="1" smtClean="0"/>
              <a:t>than</a:t>
            </a:r>
            <a:r>
              <a:rPr lang="de-DE" dirty="0" smtClean="0"/>
              <a:t> </a:t>
            </a:r>
            <a:r>
              <a:rPr lang="de-DE" dirty="0" err="1" smtClean="0"/>
              <a:t>lineage</a:t>
            </a:r>
            <a:r>
              <a:rPr lang="de-DE" dirty="0" smtClean="0"/>
              <a:t> 3</a:t>
            </a:r>
            <a:endParaRPr lang="en-GB" dirty="0"/>
          </a:p>
        </p:txBody>
      </p:sp>
      <p:grpSp>
        <p:nvGrpSpPr>
          <p:cNvPr id="9" name="Gruppieren 8"/>
          <p:cNvGrpSpPr>
            <a:grpSpLocks noChangeAspect="1"/>
          </p:cNvGrpSpPr>
          <p:nvPr/>
        </p:nvGrpSpPr>
        <p:grpSpPr>
          <a:xfrm>
            <a:off x="96787" y="2783652"/>
            <a:ext cx="2232076" cy="1424045"/>
            <a:chOff x="-4623608" y="692330"/>
            <a:chExt cx="4172651" cy="2662115"/>
          </a:xfrm>
        </p:grpSpPr>
        <p:pic>
          <p:nvPicPr>
            <p:cNvPr id="10" name="Grafik 3"/>
            <p:cNvPicPr/>
            <p:nvPr/>
          </p:nvPicPr>
          <p:blipFill>
            <a:blip r:embed="rId2"/>
            <a:srcRect l="24099" t="18200" r="19883" b="19363"/>
            <a:stretch/>
          </p:blipFill>
          <p:spPr>
            <a:xfrm>
              <a:off x="-4504259" y="766733"/>
              <a:ext cx="3400984" cy="2526975"/>
            </a:xfrm>
            <a:prstGeom prst="rect">
              <a:avLst/>
            </a:prstGeom>
            <a:ln w="0">
              <a:noFill/>
            </a:ln>
          </p:spPr>
        </p:pic>
        <p:pic>
          <p:nvPicPr>
            <p:cNvPr id="11" name="Grafik 4"/>
            <p:cNvPicPr/>
            <p:nvPr/>
          </p:nvPicPr>
          <p:blipFill>
            <a:blip r:embed="rId2"/>
            <a:srcRect l="89683" t="17293" r="325" b="20270"/>
            <a:stretch/>
          </p:blipFill>
          <p:spPr>
            <a:xfrm>
              <a:off x="-1057419" y="692330"/>
              <a:ext cx="606462" cy="2526975"/>
            </a:xfrm>
            <a:prstGeom prst="rect">
              <a:avLst/>
            </a:prstGeom>
            <a:ln w="0">
              <a:noFill/>
            </a:ln>
          </p:spPr>
        </p:pic>
        <p:pic>
          <p:nvPicPr>
            <p:cNvPr id="12" name="Grafik 85"/>
            <p:cNvPicPr/>
            <p:nvPr/>
          </p:nvPicPr>
          <p:blipFill>
            <a:blip r:embed="rId3"/>
            <a:srcRect t="66878" r="82578"/>
            <a:stretch/>
          </p:blipFill>
          <p:spPr>
            <a:xfrm>
              <a:off x="-4623608" y="2549372"/>
              <a:ext cx="666895" cy="805073"/>
            </a:xfrm>
            <a:prstGeom prst="rect">
              <a:avLst/>
            </a:prstGeom>
            <a:ln w="0">
              <a:noFill/>
            </a:ln>
          </p:spPr>
        </p:pic>
      </p:grpSp>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2250" y="0"/>
            <a:ext cx="9144000" cy="6858000"/>
          </a:xfrm>
          <a:prstGeom prst="rect">
            <a:avLst/>
          </a:prstGeom>
        </p:spPr>
      </p:pic>
    </p:spTree>
    <p:extLst>
      <p:ext uri="{BB962C8B-B14F-4D97-AF65-F5344CB8AC3E}">
        <p14:creationId xmlns:p14="http://schemas.microsoft.com/office/powerpoint/2010/main" val="3205039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04-Normalization</a:t>
            </a:r>
            <a:endParaRPr lang="en-US" sz="6000" b="0" strike="noStrike" spc="-1">
              <a:solidFill>
                <a:srgbClr val="000000"/>
              </a:solidFill>
              <a:latin typeface="Arial"/>
            </a:endParaRPr>
          </a:p>
        </p:txBody>
      </p:sp>
      <p:sp>
        <p:nvSpPr>
          <p:cNvPr id="279"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09-RNA velocity</a:t>
            </a:r>
            <a:endParaRPr lang="en-US" sz="6000" b="0" strike="noStrike" spc="-1">
              <a:solidFill>
                <a:srgbClr val="000000"/>
              </a:solidFill>
              <a:latin typeface="Arial"/>
            </a:endParaRPr>
          </a:p>
        </p:txBody>
      </p:sp>
      <p:sp>
        <p:nvSpPr>
          <p:cNvPr id="441"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dirty="0">
                <a:solidFill>
                  <a:srgbClr val="000000"/>
                </a:solidFill>
                <a:latin typeface="Calibri Light"/>
                <a:ea typeface="DejaVu Sans"/>
              </a:rPr>
              <a:t>RNA </a:t>
            </a:r>
            <a:r>
              <a:rPr lang="de-DE" sz="4400" b="0" strike="noStrike" spc="-1" dirty="0" err="1">
                <a:solidFill>
                  <a:srgbClr val="000000"/>
                </a:solidFill>
                <a:latin typeface="Calibri Light"/>
                <a:ea typeface="DejaVu Sans"/>
              </a:rPr>
              <a:t>velocity</a:t>
            </a:r>
            <a:endParaRPr lang="en-US" sz="4400" b="0" strike="noStrike" spc="-1" dirty="0">
              <a:solidFill>
                <a:srgbClr val="000000"/>
              </a:solidFill>
              <a:latin typeface="Arial"/>
            </a:endParaRPr>
          </a:p>
        </p:txBody>
      </p:sp>
      <p:sp>
        <p:nvSpPr>
          <p:cNvPr id="443" name="PlaceHolder 2"/>
          <p:cNvSpPr>
            <a:spLocks noGrp="1"/>
          </p:cNvSpPr>
          <p:nvPr>
            <p:ph/>
          </p:nvPr>
        </p:nvSpPr>
        <p:spPr>
          <a:xfrm>
            <a:off x="838080" y="1547280"/>
            <a:ext cx="10514520" cy="4993560"/>
          </a:xfrm>
          <a:prstGeom prst="rect">
            <a:avLst/>
          </a:prstGeom>
          <a:noFill/>
          <a:ln w="0">
            <a:noFill/>
          </a:ln>
        </p:spPr>
        <p:txBody>
          <a:bodyPr lIns="90000" tIns="45000" rIns="90000" bIns="45000" anchor="t">
            <a:normAutofit fontScale="85000" lnSpcReduction="20000"/>
          </a:bodyPr>
          <a:lstStyle/>
          <a:p>
            <a:pPr marL="228600" indent="-228600">
              <a:lnSpc>
                <a:spcPct val="90000"/>
              </a:lnSpc>
              <a:spcBef>
                <a:spcPts val="1001"/>
              </a:spcBef>
              <a:buClr>
                <a:srgbClr val="000000"/>
              </a:buClr>
              <a:buFont typeface="Arial"/>
              <a:buChar char="•"/>
            </a:pPr>
            <a:r>
              <a:rPr lang="en-GB" sz="1800" b="0" strike="noStrike" spc="-1">
                <a:solidFill>
                  <a:srgbClr val="000000"/>
                </a:solidFill>
                <a:latin typeface="Calibri"/>
                <a:ea typeface="DejaVu Sans"/>
              </a:rPr>
              <a:t>RNA velocity analysis</a:t>
            </a: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1800" b="0" strike="noStrike" spc="-1">
                <a:solidFill>
                  <a:srgbClr val="000000"/>
                </a:solidFill>
                <a:latin typeface="Calibri"/>
                <a:ea typeface="DejaVu Sans"/>
              </a:rPr>
              <a:t>RNA velocity analysis was performed to infer transcriptional dynamics and potential lineage trajectories. BAM files generated from scRNA-seq alignments were coordinate-sorted and indexed using samtools (vX.X). Spliced and unspliced transcript counts were quantified with velocyto (vX.X) using the command: </a:t>
            </a:r>
            <a:endParaRPr lang="en-US" sz="1800" b="0" strike="noStrike" spc="-1">
              <a:solidFill>
                <a:srgbClr val="000000"/>
              </a:solidFill>
              <a:latin typeface="Arial"/>
            </a:endParaRPr>
          </a:p>
          <a:p>
            <a:pPr marL="685800" lvl="1" indent="-228600">
              <a:lnSpc>
                <a:spcPct val="90000"/>
              </a:lnSpc>
              <a:spcBef>
                <a:spcPts val="1001"/>
              </a:spcBef>
              <a:buClr>
                <a:srgbClr val="000000"/>
              </a:buClr>
              <a:buFont typeface="Arial"/>
              <a:buChar char="•"/>
            </a:pPr>
            <a:r>
              <a:rPr lang="en-GB" sz="1400" b="0" strike="noStrike" spc="-1">
                <a:solidFill>
                  <a:srgbClr val="000000"/>
                </a:solidFill>
                <a:latin typeface="Calibri"/>
                <a:ea typeface="DejaVu Sans"/>
              </a:rPr>
              <a:t>velocyto run -b filtered_barcodes.tsv \</a:t>
            </a:r>
            <a:endParaRPr lang="en-US" sz="1400" b="0" strike="noStrike" spc="-1">
              <a:solidFill>
                <a:srgbClr val="000000"/>
              </a:solidFill>
              <a:latin typeface="Arial"/>
            </a:endParaRPr>
          </a:p>
          <a:p>
            <a:pPr marL="457200">
              <a:lnSpc>
                <a:spcPct val="90000"/>
              </a:lnSpc>
              <a:spcBef>
                <a:spcPts val="1001"/>
              </a:spcBef>
              <a:buNone/>
              <a:tabLst>
                <a:tab pos="0" algn="l"/>
              </a:tabLst>
            </a:pPr>
            <a:r>
              <a:rPr lang="en-GB" sz="1400" b="0" strike="noStrike" spc="-1">
                <a:solidFill>
                  <a:srgbClr val="000000"/>
                </a:solidFill>
                <a:latin typeface="Calibri"/>
                <a:ea typeface="DejaVu Sans"/>
              </a:rPr>
              <a:t>             -o output_path \</a:t>
            </a:r>
            <a:endParaRPr lang="en-US" sz="1400" b="0" strike="noStrike" spc="-1">
              <a:solidFill>
                <a:srgbClr val="000000"/>
              </a:solidFill>
              <a:latin typeface="Arial"/>
            </a:endParaRPr>
          </a:p>
          <a:p>
            <a:pPr marL="457200">
              <a:lnSpc>
                <a:spcPct val="90000"/>
              </a:lnSpc>
              <a:spcBef>
                <a:spcPts val="1001"/>
              </a:spcBef>
              <a:buNone/>
              <a:tabLst>
                <a:tab pos="0" algn="l"/>
              </a:tabLst>
            </a:pPr>
            <a:r>
              <a:rPr lang="en-GB" sz="1400" b="0" strike="noStrike" spc="-1">
                <a:solidFill>
                  <a:srgbClr val="000000"/>
                </a:solidFill>
                <a:latin typeface="Calibri"/>
                <a:ea typeface="DejaVu Sans"/>
              </a:rPr>
              <a:t>             -m repeat_msk_srt.gtf \</a:t>
            </a:r>
            <a:endParaRPr lang="en-US" sz="1400" b="0" strike="noStrike" spc="-1">
              <a:solidFill>
                <a:srgbClr val="000000"/>
              </a:solidFill>
              <a:latin typeface="Arial"/>
            </a:endParaRPr>
          </a:p>
          <a:p>
            <a:pPr marL="457200">
              <a:lnSpc>
                <a:spcPct val="90000"/>
              </a:lnSpc>
              <a:spcBef>
                <a:spcPts val="1001"/>
              </a:spcBef>
              <a:buNone/>
              <a:tabLst>
                <a:tab pos="0" algn="l"/>
              </a:tabLst>
            </a:pPr>
            <a:r>
              <a:rPr lang="en-GB" sz="1400" b="0" strike="noStrike" spc="-1">
                <a:solidFill>
                  <a:srgbClr val="000000"/>
                </a:solidFill>
                <a:latin typeface="Calibri"/>
                <a:ea typeface="DejaVu Sans"/>
              </a:rPr>
              <a:t>             sample.bam \</a:t>
            </a:r>
            <a:endParaRPr lang="en-US" sz="1400" b="0" strike="noStrike" spc="-1">
              <a:solidFill>
                <a:srgbClr val="000000"/>
              </a:solidFill>
              <a:latin typeface="Arial"/>
            </a:endParaRPr>
          </a:p>
          <a:p>
            <a:pPr marL="457200">
              <a:lnSpc>
                <a:spcPct val="90000"/>
              </a:lnSpc>
              <a:spcBef>
                <a:spcPts val="1001"/>
              </a:spcBef>
              <a:buNone/>
              <a:tabLst>
                <a:tab pos="0" algn="l"/>
              </a:tabLst>
            </a:pPr>
            <a:r>
              <a:rPr lang="en-GB" sz="1400" b="0" strike="noStrike" spc="-1">
                <a:solidFill>
                  <a:srgbClr val="000000"/>
                </a:solidFill>
                <a:latin typeface="Calibri"/>
                <a:ea typeface="DejaVu Sans"/>
              </a:rPr>
              <a:t>             annotation.gtf</a:t>
            </a:r>
            <a:endParaRPr lang="en-US" sz="14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800" b="0" strike="noStrike" spc="-1">
                <a:solidFill>
                  <a:srgbClr val="000000"/>
                </a:solidFill>
                <a:latin typeface="Calibri"/>
                <a:ea typeface="DejaVu Sans"/>
              </a:rPr>
              <a:t>where the repeat mask annotation (UCSC RepeatMasker track, hg38) was supplied to exclude repetitive elements (including rRNA, tRNA, and transposable elements) that could confound velocity estimation. This resulted in .loom files containing matrices of spliced, unspliced, and ambiguous transcript counts.</a:t>
            </a:r>
            <a:endParaRPr lang="en-US" sz="1800" b="0" strike="noStrike" spc="-1">
              <a:solidFill>
                <a:srgbClr val="000000"/>
              </a:solidFill>
              <a:latin typeface="Arial"/>
            </a:endParaRPr>
          </a:p>
          <a:p>
            <a:pPr>
              <a:lnSpc>
                <a:spcPct val="90000"/>
              </a:lnSpc>
              <a:spcBef>
                <a:spcPts val="1001"/>
              </a:spcBef>
              <a:buNone/>
              <a:tabLst>
                <a:tab pos="0" algn="l"/>
              </a:tabLst>
            </a:pP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800" b="0" strike="noStrike" spc="-1">
                <a:solidFill>
                  <a:srgbClr val="000000"/>
                </a:solidFill>
                <a:latin typeface="Calibri"/>
                <a:ea typeface="DejaVu Sans"/>
              </a:rPr>
              <a:t>To ensure consistency with the processed Seurat object, cell-level metadata (filtered cell IDs, UMAP embeddings, and clustering assignments) were exported from Seurat (vX.X). The .loom files were imported into anndata and filtered to retain only the cell barcodes present in the Seurat object. Metadata from Seurat (UMAP embeddings, cluster identities, and colors) were then re-integrated into the anndata object to allow velocity estimation in the same embedding space used for clustering and visualization.</a:t>
            </a:r>
            <a:endParaRPr lang="en-US" sz="1800" b="0" strike="noStrike" spc="-1">
              <a:solidFill>
                <a:srgbClr val="000000"/>
              </a:solidFill>
              <a:latin typeface="Arial"/>
            </a:endParaRPr>
          </a:p>
          <a:p>
            <a:pPr>
              <a:lnSpc>
                <a:spcPct val="90000"/>
              </a:lnSpc>
              <a:spcBef>
                <a:spcPts val="1001"/>
              </a:spcBef>
              <a:buNone/>
              <a:tabLst>
                <a:tab pos="0" algn="l"/>
              </a:tabLst>
            </a:pP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800" b="0" strike="noStrike" spc="-1">
                <a:solidFill>
                  <a:srgbClr val="000000"/>
                </a:solidFill>
                <a:latin typeface="Calibri"/>
                <a:ea typeface="DejaVu Sans"/>
              </a:rPr>
              <a:t>Subsequent RNA velocity analysis was performed with scVelo (vX.X). After filtering and normalization, moments were computed across the neighborhood graph, and RNA velocities were estimated using </a:t>
            </a:r>
            <a:r>
              <a:rPr lang="en-GB" sz="1800" b="0" strike="noStrike" spc="-1">
                <a:solidFill>
                  <a:srgbClr val="FF0000"/>
                </a:solidFill>
                <a:latin typeface="Calibri"/>
                <a:ea typeface="DejaVu Sans"/>
              </a:rPr>
              <a:t>both</a:t>
            </a:r>
            <a:r>
              <a:rPr lang="en-GB" sz="1800" b="0" strike="noStrike" spc="-1">
                <a:solidFill>
                  <a:srgbClr val="000000"/>
                </a:solidFill>
                <a:latin typeface="Calibri"/>
                <a:ea typeface="DejaVu Sans"/>
              </a:rPr>
              <a:t> the stochastic </a:t>
            </a:r>
            <a:r>
              <a:rPr lang="en-GB" sz="1800" b="0" strike="noStrike" spc="-1">
                <a:solidFill>
                  <a:srgbClr val="FF0000"/>
                </a:solidFill>
                <a:latin typeface="Calibri"/>
                <a:ea typeface="DejaVu Sans"/>
              </a:rPr>
              <a:t>and dynamical </a:t>
            </a:r>
            <a:r>
              <a:rPr lang="en-GB" sz="1800" b="0" strike="noStrike" spc="-1">
                <a:solidFill>
                  <a:srgbClr val="000000"/>
                </a:solidFill>
                <a:latin typeface="Calibri"/>
                <a:ea typeface="DejaVu Sans"/>
              </a:rPr>
              <a:t>models (scv.tl.velocity(mode="stochastic</a:t>
            </a:r>
            <a:r>
              <a:rPr lang="en-GB" sz="1800" b="0" strike="noStrike" spc="-1">
                <a:solidFill>
                  <a:srgbClr val="FF0000"/>
                </a:solidFill>
                <a:latin typeface="Calibri"/>
                <a:ea typeface="DejaVu Sans"/>
              </a:rPr>
              <a:t>/dynamical</a:t>
            </a:r>
            <a:r>
              <a:rPr lang="en-GB" sz="1800" b="0" strike="noStrike" spc="-1">
                <a:solidFill>
                  <a:srgbClr val="000000"/>
                </a:solidFill>
                <a:latin typeface="Calibri"/>
                <a:ea typeface="DejaVu Sans"/>
              </a:rPr>
              <a:t>")). Velocity graphs were then constructed and projected onto the precomputed Seurat UMAP embedding to visualize transcriptional dynamics and infer putative future states of individual cells.</a:t>
            </a: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RNA velocity</a:t>
            </a:r>
            <a:endParaRPr lang="en-US" sz="4400" b="0" strike="noStrike" spc="-1">
              <a:solidFill>
                <a:srgbClr val="000000"/>
              </a:solidFill>
              <a:latin typeface="Arial"/>
            </a:endParaRPr>
          </a:p>
        </p:txBody>
      </p:sp>
      <p:sp>
        <p:nvSpPr>
          <p:cNvPr id="445" name="PlaceHolder 2"/>
          <p:cNvSpPr>
            <a:spLocks noGrp="1"/>
          </p:cNvSpPr>
          <p:nvPr>
            <p:ph/>
          </p:nvPr>
        </p:nvSpPr>
        <p:spPr>
          <a:xfrm>
            <a:off x="838080" y="1547280"/>
            <a:ext cx="10514520" cy="499356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de-DE" sz="1800" b="0" strike="noStrike" spc="-1">
                <a:solidFill>
                  <a:srgbClr val="000000"/>
                </a:solidFill>
                <a:latin typeface="Calibri"/>
                <a:ea typeface="DejaVu Sans"/>
              </a:rPr>
              <a:t>RNA velocity is currently debated:</a:t>
            </a:r>
            <a:endParaRPr lang="en-US" sz="1800" b="0" strike="noStrike" spc="-1">
              <a:solidFill>
                <a:srgbClr val="000000"/>
              </a:solidFill>
              <a:latin typeface="Arial"/>
            </a:endParaRPr>
          </a:p>
          <a:p>
            <a:pPr marL="685800" lvl="1" indent="-228600">
              <a:lnSpc>
                <a:spcPct val="90000"/>
              </a:lnSpc>
              <a:spcBef>
                <a:spcPts val="1001"/>
              </a:spcBef>
              <a:buClr>
                <a:srgbClr val="000000"/>
              </a:buClr>
              <a:buFont typeface="Arial"/>
              <a:buChar char="•"/>
            </a:pPr>
            <a:r>
              <a:rPr lang="de-DE" sz="1400" b="0" strike="noStrike" spc="-1">
                <a:solidFill>
                  <a:srgbClr val="000000"/>
                </a:solidFill>
                <a:latin typeface="Calibri"/>
                <a:ea typeface="DejaVu Sans"/>
              </a:rPr>
              <a:t> </a:t>
            </a:r>
            <a:r>
              <a:rPr lang="de-DE" sz="1400" b="0" u="sng" strike="noStrike" spc="-1">
                <a:solidFill>
                  <a:srgbClr val="0563C1"/>
                </a:solidFill>
                <a:uFillTx/>
                <a:latin typeface="Calibri"/>
                <a:ea typeface="DejaVu Sans"/>
                <a:hlinkClick r:id="rId2"/>
              </a:rPr>
              <a:t>https://genomebiology.biomedcentral.com/articles/10.1186/s13059-023-03065-x</a:t>
            </a:r>
            <a:endParaRPr lang="en-US" sz="1400" b="0" strike="noStrike" spc="-1">
              <a:solidFill>
                <a:srgbClr val="000000"/>
              </a:solidFill>
              <a:latin typeface="Arial"/>
            </a:endParaRPr>
          </a:p>
          <a:p>
            <a:pPr marL="1143000" lvl="2" indent="-228600">
              <a:lnSpc>
                <a:spcPct val="90000"/>
              </a:lnSpc>
              <a:spcBef>
                <a:spcPts val="1001"/>
              </a:spcBef>
              <a:buClr>
                <a:srgbClr val="000000"/>
              </a:buClr>
              <a:buFont typeface="Arial"/>
              <a:buChar char="•"/>
            </a:pPr>
            <a:r>
              <a:rPr lang="de-DE" sz="1000" b="0" strike="noStrike" spc="-1">
                <a:solidFill>
                  <a:srgbClr val="000000"/>
                </a:solidFill>
                <a:latin typeface="Calibri"/>
                <a:ea typeface="DejaVu Sans"/>
              </a:rPr>
              <a:t>It is unstable based on knn clustering	</a:t>
            </a:r>
            <a:endParaRPr lang="en-US" sz="1000" b="0" strike="noStrike" spc="-1">
              <a:solidFill>
                <a:srgbClr val="000000"/>
              </a:solidFill>
              <a:latin typeface="Arial"/>
            </a:endParaRPr>
          </a:p>
          <a:p>
            <a:pPr marL="1143000" lvl="2" indent="-228600">
              <a:lnSpc>
                <a:spcPct val="90000"/>
              </a:lnSpc>
              <a:spcBef>
                <a:spcPts val="1001"/>
              </a:spcBef>
              <a:buClr>
                <a:srgbClr val="000000"/>
              </a:buClr>
              <a:buFont typeface="Arial"/>
              <a:buChar char="•"/>
            </a:pPr>
            <a:r>
              <a:rPr lang="de-DE" sz="1000" b="0" strike="noStrike" spc="-1">
                <a:solidFill>
                  <a:srgbClr val="000000"/>
                </a:solidFill>
                <a:latin typeface="Calibri"/>
                <a:ea typeface="DejaVu Sans"/>
              </a:rPr>
              <a:t>Especially velocity speed estimates are incorrect</a:t>
            </a:r>
            <a:endParaRPr lang="en-US" sz="1000" b="0" strike="noStrike" spc="-1">
              <a:solidFill>
                <a:srgbClr val="000000"/>
              </a:solidFill>
              <a:latin typeface="Arial"/>
            </a:endParaRPr>
          </a:p>
          <a:p>
            <a:pPr marL="685800" lvl="1" indent="-228600">
              <a:lnSpc>
                <a:spcPct val="90000"/>
              </a:lnSpc>
              <a:spcBef>
                <a:spcPts val="1001"/>
              </a:spcBef>
              <a:buClr>
                <a:srgbClr val="000000"/>
              </a:buClr>
              <a:buFont typeface="Arial"/>
              <a:buChar char="•"/>
            </a:pPr>
            <a:r>
              <a:rPr lang="en-US" sz="1400" b="0" u="sng" strike="noStrike" spc="-1">
                <a:solidFill>
                  <a:srgbClr val="0563C1"/>
                </a:solidFill>
                <a:uFillTx/>
                <a:latin typeface="Arial"/>
                <a:ea typeface="DejaVu Sans"/>
                <a:hlinkClick r:id="rId3"/>
              </a:rPr>
              <a:t>https://www.embopress.org/doi/full/10.15252/msb.202110282</a:t>
            </a:r>
            <a:r>
              <a:rPr lang="en-US" sz="1400" b="0" strike="noStrike" spc="-1">
                <a:solidFill>
                  <a:srgbClr val="000000"/>
                </a:solidFill>
                <a:latin typeface="Arial"/>
                <a:ea typeface="DejaVu Sans"/>
              </a:rPr>
              <a:t> </a:t>
            </a:r>
            <a:endParaRPr lang="en-US" sz="1400" b="0" strike="noStrike" spc="-1">
              <a:solidFill>
                <a:srgbClr val="000000"/>
              </a:solidFill>
              <a:latin typeface="Arial"/>
            </a:endParaRPr>
          </a:p>
          <a:p>
            <a:pPr marL="1143000" lvl="2" indent="-228600">
              <a:lnSpc>
                <a:spcPct val="90000"/>
              </a:lnSpc>
              <a:spcBef>
                <a:spcPts val="1001"/>
              </a:spcBef>
              <a:buClr>
                <a:srgbClr val="000000"/>
              </a:buClr>
              <a:buFont typeface="Arial"/>
              <a:buChar char="•"/>
            </a:pPr>
            <a:r>
              <a:rPr lang="en-US" sz="1000" b="0" strike="noStrike" spc="-1">
                <a:solidFill>
                  <a:srgbClr val="000000"/>
                </a:solidFill>
                <a:latin typeface="Arial"/>
                <a:ea typeface="DejaVu Sans"/>
              </a:rPr>
              <a:t>Especially if no continuous timepoints (only distinct timepoints over a long period like in our experimental setup) are supplied</a:t>
            </a:r>
            <a:endParaRPr lang="en-US" sz="1000" b="0" strike="noStrike" spc="-1">
              <a:solidFill>
                <a:srgbClr val="000000"/>
              </a:solidFill>
              <a:latin typeface="Arial"/>
            </a:endParaRPr>
          </a:p>
          <a:p>
            <a:pPr marL="914400">
              <a:lnSpc>
                <a:spcPct val="90000"/>
              </a:lnSpc>
              <a:spcBef>
                <a:spcPts val="1001"/>
              </a:spcBef>
              <a:buNone/>
              <a:tabLst>
                <a:tab pos="0" algn="l"/>
              </a:tabLst>
            </a:pPr>
            <a:r>
              <a:rPr lang="en-US" sz="1000" b="0" strike="noStrike" spc="-1">
                <a:solidFill>
                  <a:srgbClr val="000000"/>
                </a:solidFill>
                <a:latin typeface="Arial"/>
                <a:ea typeface="DejaVu Sans"/>
              </a:rPr>
              <a:t>RNA velocity becomes unreliable</a:t>
            </a:r>
            <a:endParaRPr lang="en-US" sz="1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10-CellAnnotation</a:t>
            </a:r>
            <a:endParaRPr lang="en-US" sz="6000" b="0" strike="noStrike" spc="-1">
              <a:solidFill>
                <a:srgbClr val="000000"/>
              </a:solidFill>
              <a:latin typeface="Arial"/>
            </a:endParaRPr>
          </a:p>
        </p:txBody>
      </p:sp>
      <p:sp>
        <p:nvSpPr>
          <p:cNvPr id="447"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feld 1"/>
          <p:cNvSpPr/>
          <p:nvPr/>
        </p:nvSpPr>
        <p:spPr>
          <a:xfrm>
            <a:off x="6945826" y="590925"/>
            <a:ext cx="4572097" cy="701585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0000"/>
              </a:buClr>
              <a:buFont typeface="Arial"/>
              <a:buChar char="•"/>
            </a:pPr>
            <a:r>
              <a:rPr lang="de-DE" sz="1800" b="0" strike="noStrike" spc="-1" dirty="0" err="1">
                <a:solidFill>
                  <a:srgbClr val="000000"/>
                </a:solidFill>
                <a:latin typeface="Arial"/>
                <a:ea typeface="DejaVu Sans"/>
              </a:rPr>
              <a:t>Melanocytes</a:t>
            </a:r>
            <a:r>
              <a:rPr lang="de-DE" sz="1800" b="0" strike="noStrike" spc="-1" dirty="0">
                <a:solidFill>
                  <a:srgbClr val="000000"/>
                </a:solidFill>
                <a:latin typeface="Arial"/>
                <a:ea typeface="DejaVu Sans"/>
              </a:rPr>
              <a:t>:</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Mature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form 1 </a:t>
            </a:r>
            <a:r>
              <a:rPr lang="de-DE" sz="1800" b="0" strike="noStrike" spc="-1" dirty="0" err="1">
                <a:solidFill>
                  <a:srgbClr val="000000"/>
                </a:solidFill>
                <a:latin typeface="Arial"/>
                <a:ea typeface="DejaVu Sans"/>
              </a:rPr>
              <a:t>cluster</a:t>
            </a:r>
            <a:endParaRPr lang="de-DE" sz="1800" b="0" strike="noStrike" spc="-1" dirty="0">
              <a:latin typeface="Arial"/>
            </a:endParaRPr>
          </a:p>
          <a:p>
            <a:pPr marL="285840" indent="-285840">
              <a:lnSpc>
                <a:spcPct val="100000"/>
              </a:lnSpc>
              <a:buClr>
                <a:srgbClr val="000000"/>
              </a:buClr>
              <a:buFont typeface="Arial"/>
              <a:buChar char="•"/>
            </a:pPr>
            <a:r>
              <a:rPr lang="de-DE" sz="1800" b="0" strike="noStrike" spc="-1" dirty="0">
                <a:solidFill>
                  <a:srgbClr val="000000"/>
                </a:solidFill>
                <a:latin typeface="Arial"/>
                <a:ea typeface="DejaVu Sans"/>
              </a:rPr>
              <a:t>DSC </a:t>
            </a:r>
            <a:r>
              <a:rPr lang="de-DE" sz="1800" b="0" strike="noStrike" spc="-1" dirty="0" err="1">
                <a:solidFill>
                  <a:srgbClr val="000000"/>
                </a:solidFill>
                <a:latin typeface="Arial"/>
                <a:ea typeface="DejaVu Sans"/>
              </a:rPr>
              <a:t>day</a:t>
            </a:r>
            <a:r>
              <a:rPr lang="de-DE" sz="1800" b="0" strike="noStrike" spc="-1" dirty="0">
                <a:solidFill>
                  <a:srgbClr val="000000"/>
                </a:solidFill>
                <a:latin typeface="Arial"/>
                <a:ea typeface="DejaVu Sans"/>
              </a:rPr>
              <a:t> 0:</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Comprised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of</a:t>
            </a:r>
            <a:r>
              <a:rPr lang="de-DE" sz="1800" b="0" strike="noStrike" spc="-1" dirty="0">
                <a:solidFill>
                  <a:srgbClr val="000000"/>
                </a:solidFill>
                <a:latin typeface="Arial"/>
                <a:ea typeface="DejaVu Sans"/>
              </a:rPr>
              <a:t> DSCs, </a:t>
            </a:r>
            <a:r>
              <a:rPr lang="de-DE" sz="1800" b="0" strike="noStrike" spc="-1" dirty="0" err="1">
                <a:solidFill>
                  <a:srgbClr val="000000"/>
                </a:solidFill>
                <a:latin typeface="Arial"/>
                <a:ea typeface="DejaVu Sans"/>
              </a:rPr>
              <a:t>cycling</a:t>
            </a:r>
            <a:r>
              <a:rPr lang="de-DE" sz="1800" b="0" strike="noStrike" spc="-1" dirty="0">
                <a:solidFill>
                  <a:srgbClr val="000000"/>
                </a:solidFill>
                <a:latin typeface="Arial"/>
                <a:ea typeface="DejaVu Sans"/>
              </a:rPr>
              <a:t> DSCs,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progenitor</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cells</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and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fibroblasts</a:t>
            </a:r>
            <a:endParaRPr lang="de-DE" sz="1800" b="0" strike="noStrike" spc="-1" dirty="0">
              <a:latin typeface="Arial"/>
            </a:endParaRPr>
          </a:p>
          <a:p>
            <a:pPr marL="285840" indent="-285840">
              <a:lnSpc>
                <a:spcPct val="100000"/>
              </a:lnSpc>
              <a:buClr>
                <a:srgbClr val="000000"/>
              </a:buClr>
              <a:buFont typeface="Arial"/>
              <a:buChar char="•"/>
            </a:pPr>
            <a:r>
              <a:rPr lang="de-DE" sz="1800" b="0" strike="noStrike" spc="-1" dirty="0">
                <a:solidFill>
                  <a:srgbClr val="000000"/>
                </a:solidFill>
                <a:latin typeface="Arial"/>
                <a:ea typeface="DejaVu Sans"/>
              </a:rPr>
              <a:t>Other </a:t>
            </a:r>
            <a:r>
              <a:rPr lang="de-DE" sz="1800" b="0" strike="noStrike" spc="-1" dirty="0" err="1">
                <a:solidFill>
                  <a:srgbClr val="000000"/>
                </a:solidFill>
                <a:latin typeface="Arial"/>
                <a:ea typeface="DejaVu Sans"/>
              </a:rPr>
              <a:t>clusters</a:t>
            </a:r>
            <a:r>
              <a:rPr lang="de-DE" sz="1800" b="0" strike="noStrike" spc="-1" dirty="0">
                <a:solidFill>
                  <a:srgbClr val="000000"/>
                </a:solidFill>
                <a:latin typeface="Arial"/>
                <a:ea typeface="DejaVu Sans"/>
              </a:rPr>
              <a:t>:</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Induced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adjacent</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to</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mature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There</a:t>
            </a:r>
            <a:r>
              <a:rPr lang="de-DE" sz="1800" b="0" strike="noStrike" spc="-1" dirty="0">
                <a:solidFill>
                  <a:srgbClr val="000000"/>
                </a:solidFill>
                <a:latin typeface="Arial"/>
                <a:ea typeface="DejaVu Sans"/>
              </a:rPr>
              <a:t> 2-3 </a:t>
            </a:r>
            <a:r>
              <a:rPr lang="de-DE" sz="1800" b="0" strike="noStrike" spc="-1" dirty="0" err="1">
                <a:solidFill>
                  <a:srgbClr val="000000"/>
                </a:solidFill>
                <a:latin typeface="Arial"/>
                <a:ea typeface="DejaVu Sans"/>
              </a:rPr>
              <a:t>unknown</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transition</a:t>
            </a:r>
            <a:r>
              <a:rPr lang="de-DE" sz="1800" b="0" strike="noStrike" spc="-1" dirty="0">
                <a:solidFill>
                  <a:srgbClr val="000000"/>
                </a:solidFill>
                <a:latin typeface="Arial"/>
                <a:ea typeface="DejaVu Sans"/>
              </a:rPr>
              <a:t> </a:t>
            </a:r>
            <a:r>
              <a:rPr lang="de-DE" sz="1800" b="0" strike="noStrike" spc="-1" dirty="0" err="1" smtClean="0">
                <a:solidFill>
                  <a:srgbClr val="000000"/>
                </a:solidFill>
                <a:latin typeface="Arial"/>
                <a:ea typeface="DejaVu Sans"/>
              </a:rPr>
              <a:t>populations</a:t>
            </a:r>
            <a:endParaRPr lang="de-DE" spc="-1" dirty="0">
              <a:latin typeface="Arial"/>
            </a:endParaRPr>
          </a:p>
          <a:p>
            <a:pPr marL="285840" indent="-285840">
              <a:buClr>
                <a:srgbClr val="000000"/>
              </a:buClr>
              <a:buFont typeface="Arial"/>
              <a:buChar char="•"/>
            </a:pPr>
            <a:r>
              <a:rPr lang="de-DE" b="0" strike="noStrike" spc="-1" dirty="0" err="1" smtClean="0">
                <a:latin typeface="Arial"/>
              </a:rPr>
              <a:t>Based</a:t>
            </a:r>
            <a:r>
              <a:rPr lang="de-DE" b="0" strike="noStrike" spc="-1" dirty="0" smtClean="0">
                <a:latin typeface="Arial"/>
              </a:rPr>
              <a:t> on </a:t>
            </a:r>
            <a:r>
              <a:rPr lang="de-DE" b="0" strike="noStrike" spc="-1" dirty="0" err="1" smtClean="0">
                <a:latin typeface="Arial"/>
              </a:rPr>
              <a:t>the</a:t>
            </a:r>
            <a:r>
              <a:rPr lang="de-DE" b="0" strike="noStrike" spc="-1" dirty="0" smtClean="0">
                <a:latin typeface="Arial"/>
              </a:rPr>
              <a:t> </a:t>
            </a:r>
            <a:r>
              <a:rPr lang="de-DE" b="0" strike="noStrike" spc="-1" dirty="0" err="1" smtClean="0">
                <a:latin typeface="Arial"/>
              </a:rPr>
              <a:t>previous</a:t>
            </a:r>
            <a:r>
              <a:rPr lang="de-DE" b="0" strike="noStrike" spc="-1" dirty="0" smtClean="0">
                <a:latin typeface="Arial"/>
              </a:rPr>
              <a:t> </a:t>
            </a:r>
            <a:r>
              <a:rPr lang="de-DE" b="0" strike="noStrike" spc="-1" dirty="0" err="1" smtClean="0">
                <a:latin typeface="Arial"/>
              </a:rPr>
              <a:t>analyses</a:t>
            </a:r>
            <a:r>
              <a:rPr lang="de-DE" b="0" strike="noStrike" spc="-1" dirty="0" smtClean="0">
                <a:latin typeface="Arial"/>
              </a:rPr>
              <a:t>:</a:t>
            </a:r>
          </a:p>
          <a:p>
            <a:pPr marL="743040" lvl="1" indent="-285840">
              <a:buClr>
                <a:srgbClr val="000000"/>
              </a:buClr>
              <a:buFont typeface="Arial"/>
              <a:buChar char="•"/>
            </a:pPr>
            <a:r>
              <a:rPr lang="de-DE" spc="-1" dirty="0" smtClean="0">
                <a:latin typeface="Arial"/>
              </a:rPr>
              <a:t>Cluster 3: DSCs</a:t>
            </a:r>
          </a:p>
          <a:p>
            <a:pPr marL="743040" lvl="1" indent="-285840">
              <a:buClr>
                <a:srgbClr val="000000"/>
              </a:buClr>
              <a:buFont typeface="Arial"/>
              <a:buChar char="•"/>
            </a:pPr>
            <a:r>
              <a:rPr lang="de-DE" b="0" strike="noStrike" spc="-1" dirty="0" smtClean="0">
                <a:latin typeface="Arial"/>
              </a:rPr>
              <a:t>Cluster 9: </a:t>
            </a:r>
            <a:r>
              <a:rPr lang="de-DE" b="0" strike="noStrike" spc="-1" dirty="0" err="1" smtClean="0">
                <a:latin typeface="Arial"/>
              </a:rPr>
              <a:t>Cycling</a:t>
            </a:r>
            <a:r>
              <a:rPr lang="de-DE" b="0" strike="noStrike" spc="-1" dirty="0" smtClean="0">
                <a:latin typeface="Arial"/>
              </a:rPr>
              <a:t> DSCs</a:t>
            </a:r>
          </a:p>
          <a:p>
            <a:pPr marL="743040" lvl="1" indent="-285840">
              <a:buClr>
                <a:srgbClr val="000000"/>
              </a:buClr>
              <a:buFont typeface="Arial"/>
              <a:buChar char="•"/>
            </a:pPr>
            <a:r>
              <a:rPr lang="de-DE" spc="-1" dirty="0" smtClean="0">
                <a:latin typeface="Arial"/>
              </a:rPr>
              <a:t>Cluster 1: </a:t>
            </a:r>
            <a:r>
              <a:rPr lang="de-DE" spc="-1" dirty="0" err="1" smtClean="0">
                <a:latin typeface="Arial"/>
              </a:rPr>
              <a:t>Melanogenic-primed</a:t>
            </a:r>
            <a:r>
              <a:rPr lang="de-DE" spc="-1" dirty="0" smtClean="0">
                <a:latin typeface="Arial"/>
              </a:rPr>
              <a:t> </a:t>
            </a:r>
            <a:r>
              <a:rPr lang="de-DE" spc="-1" dirty="0" err="1" smtClean="0">
                <a:latin typeface="Arial"/>
              </a:rPr>
              <a:t>cells</a:t>
            </a:r>
            <a:r>
              <a:rPr lang="de-DE" spc="-1" dirty="0" smtClean="0">
                <a:latin typeface="Arial"/>
              </a:rPr>
              <a:t> (MPC)</a:t>
            </a:r>
            <a:endParaRPr lang="de-DE" spc="-1" dirty="0" smtClean="0">
              <a:latin typeface="Arial"/>
            </a:endParaRPr>
          </a:p>
          <a:p>
            <a:pPr marL="743040" lvl="1" indent="-285840">
              <a:buClr>
                <a:srgbClr val="000000"/>
              </a:buClr>
              <a:buFont typeface="Arial"/>
              <a:buChar char="•"/>
            </a:pPr>
            <a:r>
              <a:rPr lang="de-DE" b="0" strike="noStrike" spc="-1" dirty="0" smtClean="0">
                <a:latin typeface="Arial"/>
              </a:rPr>
              <a:t>Cluster 5/8: Transition </a:t>
            </a:r>
            <a:r>
              <a:rPr lang="de-DE" b="0" strike="noStrike" spc="-1" dirty="0" err="1" smtClean="0">
                <a:latin typeface="Arial"/>
              </a:rPr>
              <a:t>cell</a:t>
            </a:r>
            <a:r>
              <a:rPr lang="de-DE" spc="-1" dirty="0" err="1" smtClean="0">
                <a:latin typeface="Arial"/>
              </a:rPr>
              <a:t>s</a:t>
            </a:r>
            <a:r>
              <a:rPr lang="de-DE" spc="-1" dirty="0" smtClean="0">
                <a:latin typeface="Arial"/>
              </a:rPr>
              <a:t> I </a:t>
            </a:r>
          </a:p>
          <a:p>
            <a:pPr marL="743040" lvl="1" indent="-285840">
              <a:buClr>
                <a:srgbClr val="000000"/>
              </a:buClr>
              <a:buFont typeface="Arial"/>
              <a:buChar char="•"/>
            </a:pPr>
            <a:r>
              <a:rPr lang="de-DE" b="0" strike="noStrike" spc="-1" dirty="0" smtClean="0">
                <a:latin typeface="Arial"/>
              </a:rPr>
              <a:t>Cluster 7: Transition </a:t>
            </a:r>
            <a:r>
              <a:rPr lang="de-DE" b="0" strike="noStrike" spc="-1" dirty="0" err="1" smtClean="0">
                <a:latin typeface="Arial"/>
              </a:rPr>
              <a:t>cells</a:t>
            </a:r>
            <a:r>
              <a:rPr lang="de-DE" b="0" strike="noStrike" spc="-1" dirty="0" smtClean="0">
                <a:latin typeface="Arial"/>
              </a:rPr>
              <a:t> II</a:t>
            </a:r>
          </a:p>
          <a:p>
            <a:pPr marL="743040" lvl="1" indent="-285840">
              <a:buClr>
                <a:srgbClr val="000000"/>
              </a:buClr>
              <a:buFont typeface="Arial"/>
              <a:buChar char="•"/>
            </a:pPr>
            <a:r>
              <a:rPr lang="de-DE" spc="-1" dirty="0" smtClean="0">
                <a:latin typeface="Arial"/>
              </a:rPr>
              <a:t>Cluster 2/6: </a:t>
            </a:r>
            <a:r>
              <a:rPr lang="de-DE" spc="-1" dirty="0" err="1" smtClean="0">
                <a:latin typeface="Arial"/>
              </a:rPr>
              <a:t>Melanocytes</a:t>
            </a:r>
            <a:endParaRPr lang="de-DE" spc="-1" dirty="0" smtClean="0">
              <a:latin typeface="Arial"/>
            </a:endParaRPr>
          </a:p>
          <a:p>
            <a:pPr marL="743040" lvl="1" indent="-285840">
              <a:buClr>
                <a:srgbClr val="000000"/>
              </a:buClr>
              <a:buFont typeface="Arial"/>
              <a:buChar char="•"/>
            </a:pPr>
            <a:r>
              <a:rPr lang="de-DE" b="0" strike="noStrike" spc="-1" dirty="0" smtClean="0">
                <a:latin typeface="Arial"/>
              </a:rPr>
              <a:t>Cluster 10: </a:t>
            </a:r>
            <a:r>
              <a:rPr lang="de-DE" b="0" strike="noStrike" spc="-1" dirty="0" err="1" smtClean="0">
                <a:latin typeface="Arial"/>
              </a:rPr>
              <a:t>Cycling</a:t>
            </a:r>
            <a:r>
              <a:rPr lang="de-DE" b="0" strike="noStrike" spc="-1" dirty="0" smtClean="0">
                <a:latin typeface="Arial"/>
              </a:rPr>
              <a:t> </a:t>
            </a:r>
            <a:r>
              <a:rPr lang="de-DE" b="0" strike="noStrike" spc="-1" dirty="0" err="1" smtClean="0">
                <a:latin typeface="Arial"/>
              </a:rPr>
              <a:t>Melanocytes</a:t>
            </a:r>
            <a:endParaRPr lang="de-DE" b="0" strike="noStrike" spc="-1" dirty="0" smtClean="0">
              <a:latin typeface="Arial"/>
            </a:endParaRPr>
          </a:p>
          <a:p>
            <a:pPr marL="743040" lvl="1" indent="-285840">
              <a:buClr>
                <a:srgbClr val="000000"/>
              </a:buClr>
              <a:buFont typeface="Arial"/>
              <a:buChar char="•"/>
            </a:pPr>
            <a:r>
              <a:rPr lang="de-DE" spc="-1" dirty="0" smtClean="0">
                <a:latin typeface="Arial"/>
              </a:rPr>
              <a:t>Cluster 4: DSC-like </a:t>
            </a:r>
            <a:r>
              <a:rPr lang="de-DE" spc="-1" dirty="0" err="1" smtClean="0">
                <a:latin typeface="Arial"/>
              </a:rPr>
              <a:t>reservoir</a:t>
            </a:r>
            <a:r>
              <a:rPr lang="de-DE" spc="-1" dirty="0" smtClean="0">
                <a:latin typeface="Arial"/>
              </a:rPr>
              <a:t> </a:t>
            </a:r>
            <a:endParaRPr lang="de-DE"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p:txBody>
      </p:sp>
      <p:pic>
        <p:nvPicPr>
          <p:cNvPr id="3" name="Grafik 2"/>
          <p:cNvPicPr/>
          <p:nvPr/>
        </p:nvPicPr>
        <p:blipFill>
          <a:blip r:embed="rId2"/>
          <a:srcRect l="-360" t="49714" r="60625" b="289"/>
          <a:stretch/>
        </p:blipFill>
        <p:spPr>
          <a:xfrm>
            <a:off x="791294" y="1573823"/>
            <a:ext cx="5934822" cy="3627886"/>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1"/>
          <p:cNvSpPr/>
          <p:nvPr/>
        </p:nvSpPr>
        <p:spPr>
          <a:xfrm>
            <a:off x="6945826" y="590925"/>
            <a:ext cx="4572097" cy="701585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0000"/>
              </a:buClr>
              <a:buFont typeface="Arial"/>
              <a:buChar char="•"/>
            </a:pPr>
            <a:r>
              <a:rPr lang="de-DE" sz="1800" b="0" strike="noStrike" spc="-1" dirty="0" err="1">
                <a:solidFill>
                  <a:srgbClr val="000000"/>
                </a:solidFill>
                <a:latin typeface="Arial"/>
                <a:ea typeface="DejaVu Sans"/>
              </a:rPr>
              <a:t>Melanocytes</a:t>
            </a:r>
            <a:r>
              <a:rPr lang="de-DE" sz="1800" b="0" strike="noStrike" spc="-1" dirty="0">
                <a:solidFill>
                  <a:srgbClr val="000000"/>
                </a:solidFill>
                <a:latin typeface="Arial"/>
                <a:ea typeface="DejaVu Sans"/>
              </a:rPr>
              <a:t>:</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Mature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form 1 </a:t>
            </a:r>
            <a:r>
              <a:rPr lang="de-DE" sz="1800" b="0" strike="noStrike" spc="-1" dirty="0" err="1">
                <a:solidFill>
                  <a:srgbClr val="000000"/>
                </a:solidFill>
                <a:latin typeface="Arial"/>
                <a:ea typeface="DejaVu Sans"/>
              </a:rPr>
              <a:t>cluster</a:t>
            </a:r>
            <a:endParaRPr lang="de-DE" sz="1800" b="0" strike="noStrike" spc="-1" dirty="0">
              <a:latin typeface="Arial"/>
            </a:endParaRPr>
          </a:p>
          <a:p>
            <a:pPr marL="285840" indent="-285840">
              <a:lnSpc>
                <a:spcPct val="100000"/>
              </a:lnSpc>
              <a:buClr>
                <a:srgbClr val="000000"/>
              </a:buClr>
              <a:buFont typeface="Arial"/>
              <a:buChar char="•"/>
            </a:pPr>
            <a:r>
              <a:rPr lang="de-DE" sz="1800" b="0" strike="noStrike" spc="-1" dirty="0">
                <a:solidFill>
                  <a:srgbClr val="000000"/>
                </a:solidFill>
                <a:latin typeface="Arial"/>
                <a:ea typeface="DejaVu Sans"/>
              </a:rPr>
              <a:t>DSC </a:t>
            </a:r>
            <a:r>
              <a:rPr lang="de-DE" sz="1800" b="0" strike="noStrike" spc="-1" dirty="0" err="1">
                <a:solidFill>
                  <a:srgbClr val="000000"/>
                </a:solidFill>
                <a:latin typeface="Arial"/>
                <a:ea typeface="DejaVu Sans"/>
              </a:rPr>
              <a:t>day</a:t>
            </a:r>
            <a:r>
              <a:rPr lang="de-DE" sz="1800" b="0" strike="noStrike" spc="-1" dirty="0">
                <a:solidFill>
                  <a:srgbClr val="000000"/>
                </a:solidFill>
                <a:latin typeface="Arial"/>
                <a:ea typeface="DejaVu Sans"/>
              </a:rPr>
              <a:t> 0:</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Comprised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of</a:t>
            </a:r>
            <a:r>
              <a:rPr lang="de-DE" sz="1800" b="0" strike="noStrike" spc="-1" dirty="0">
                <a:solidFill>
                  <a:srgbClr val="000000"/>
                </a:solidFill>
                <a:latin typeface="Arial"/>
                <a:ea typeface="DejaVu Sans"/>
              </a:rPr>
              <a:t> DSCs, </a:t>
            </a:r>
            <a:r>
              <a:rPr lang="de-DE" sz="1800" b="0" strike="noStrike" spc="-1" dirty="0" err="1">
                <a:solidFill>
                  <a:srgbClr val="000000"/>
                </a:solidFill>
                <a:latin typeface="Arial"/>
                <a:ea typeface="DejaVu Sans"/>
              </a:rPr>
              <a:t>cycling</a:t>
            </a:r>
            <a:r>
              <a:rPr lang="de-DE" sz="1800" b="0" strike="noStrike" spc="-1" dirty="0">
                <a:solidFill>
                  <a:srgbClr val="000000"/>
                </a:solidFill>
                <a:latin typeface="Arial"/>
                <a:ea typeface="DejaVu Sans"/>
              </a:rPr>
              <a:t> DSCs,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progenitor</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cells</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and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fibroblasts</a:t>
            </a:r>
            <a:endParaRPr lang="de-DE" sz="1800" b="0" strike="noStrike" spc="-1" dirty="0">
              <a:latin typeface="Arial"/>
            </a:endParaRPr>
          </a:p>
          <a:p>
            <a:pPr marL="285840" indent="-285840">
              <a:lnSpc>
                <a:spcPct val="100000"/>
              </a:lnSpc>
              <a:buClr>
                <a:srgbClr val="000000"/>
              </a:buClr>
              <a:buFont typeface="Arial"/>
              <a:buChar char="•"/>
            </a:pPr>
            <a:r>
              <a:rPr lang="de-DE" sz="1800" b="0" strike="noStrike" spc="-1" dirty="0">
                <a:solidFill>
                  <a:srgbClr val="000000"/>
                </a:solidFill>
                <a:latin typeface="Arial"/>
                <a:ea typeface="DejaVu Sans"/>
              </a:rPr>
              <a:t>Other </a:t>
            </a:r>
            <a:r>
              <a:rPr lang="de-DE" sz="1800" b="0" strike="noStrike" spc="-1" dirty="0" err="1">
                <a:solidFill>
                  <a:srgbClr val="000000"/>
                </a:solidFill>
                <a:latin typeface="Arial"/>
                <a:ea typeface="DejaVu Sans"/>
              </a:rPr>
              <a:t>clusters</a:t>
            </a:r>
            <a:r>
              <a:rPr lang="de-DE" sz="1800" b="0" strike="noStrike" spc="-1" dirty="0">
                <a:solidFill>
                  <a:srgbClr val="000000"/>
                </a:solidFill>
                <a:latin typeface="Arial"/>
                <a:ea typeface="DejaVu Sans"/>
              </a:rPr>
              <a:t>:</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Induced</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adjacent</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to</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mature</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melanocyte</a:t>
            </a:r>
            <a:endParaRPr lang="de-DE" sz="1800" b="0" strike="noStrike" spc="-1" dirty="0">
              <a:latin typeface="Arial"/>
            </a:endParaRPr>
          </a:p>
          <a:p>
            <a:pPr marL="743040" lvl="1" indent="-285840">
              <a:lnSpc>
                <a:spcPct val="100000"/>
              </a:lnSpc>
              <a:buClr>
                <a:srgbClr val="000000"/>
              </a:buClr>
              <a:buFont typeface="Arial"/>
              <a:buChar char="•"/>
            </a:pPr>
            <a:r>
              <a:rPr lang="de-DE" sz="1800" b="0" strike="noStrike" spc="-1" dirty="0" err="1">
                <a:solidFill>
                  <a:srgbClr val="000000"/>
                </a:solidFill>
                <a:latin typeface="Arial"/>
                <a:ea typeface="DejaVu Sans"/>
              </a:rPr>
              <a:t>There</a:t>
            </a:r>
            <a:r>
              <a:rPr lang="de-DE" sz="1800" b="0" strike="noStrike" spc="-1" dirty="0">
                <a:solidFill>
                  <a:srgbClr val="000000"/>
                </a:solidFill>
                <a:latin typeface="Arial"/>
                <a:ea typeface="DejaVu Sans"/>
              </a:rPr>
              <a:t> 2-3 </a:t>
            </a:r>
            <a:r>
              <a:rPr lang="de-DE" sz="1800" b="0" strike="noStrike" spc="-1" dirty="0" err="1">
                <a:solidFill>
                  <a:srgbClr val="000000"/>
                </a:solidFill>
                <a:latin typeface="Arial"/>
                <a:ea typeface="DejaVu Sans"/>
              </a:rPr>
              <a:t>unknown</a:t>
            </a:r>
            <a:r>
              <a:rPr lang="de-DE" sz="1800" b="0" strike="noStrike" spc="-1" dirty="0">
                <a:solidFill>
                  <a:srgbClr val="000000"/>
                </a:solidFill>
                <a:latin typeface="Arial"/>
                <a:ea typeface="DejaVu Sans"/>
              </a:rPr>
              <a:t> </a:t>
            </a:r>
            <a:r>
              <a:rPr lang="de-DE" sz="1800" b="0" strike="noStrike" spc="-1" dirty="0" err="1">
                <a:solidFill>
                  <a:srgbClr val="000000"/>
                </a:solidFill>
                <a:latin typeface="Arial"/>
                <a:ea typeface="DejaVu Sans"/>
              </a:rPr>
              <a:t>transition</a:t>
            </a:r>
            <a:r>
              <a:rPr lang="de-DE" sz="1800" b="0" strike="noStrike" spc="-1" dirty="0">
                <a:solidFill>
                  <a:srgbClr val="000000"/>
                </a:solidFill>
                <a:latin typeface="Arial"/>
                <a:ea typeface="DejaVu Sans"/>
              </a:rPr>
              <a:t> </a:t>
            </a:r>
            <a:r>
              <a:rPr lang="de-DE" sz="1800" b="0" strike="noStrike" spc="-1" dirty="0" err="1" smtClean="0">
                <a:solidFill>
                  <a:srgbClr val="000000"/>
                </a:solidFill>
                <a:latin typeface="Arial"/>
                <a:ea typeface="DejaVu Sans"/>
              </a:rPr>
              <a:t>populations</a:t>
            </a:r>
            <a:endParaRPr lang="de-DE" spc="-1" dirty="0">
              <a:latin typeface="Arial"/>
            </a:endParaRPr>
          </a:p>
          <a:p>
            <a:pPr marL="285840" indent="-285840">
              <a:buClr>
                <a:srgbClr val="000000"/>
              </a:buClr>
              <a:buFont typeface="Arial"/>
              <a:buChar char="•"/>
            </a:pPr>
            <a:r>
              <a:rPr lang="de-DE" b="0" strike="noStrike" spc="-1" dirty="0" err="1" smtClean="0">
                <a:latin typeface="Arial"/>
              </a:rPr>
              <a:t>Based</a:t>
            </a:r>
            <a:r>
              <a:rPr lang="de-DE" b="0" strike="noStrike" spc="-1" dirty="0" smtClean="0">
                <a:latin typeface="Arial"/>
              </a:rPr>
              <a:t> on </a:t>
            </a:r>
            <a:r>
              <a:rPr lang="de-DE" b="0" strike="noStrike" spc="-1" dirty="0" err="1" smtClean="0">
                <a:latin typeface="Arial"/>
              </a:rPr>
              <a:t>the</a:t>
            </a:r>
            <a:r>
              <a:rPr lang="de-DE" b="0" strike="noStrike" spc="-1" dirty="0" smtClean="0">
                <a:latin typeface="Arial"/>
              </a:rPr>
              <a:t> </a:t>
            </a:r>
            <a:r>
              <a:rPr lang="de-DE" b="0" strike="noStrike" spc="-1" dirty="0" err="1" smtClean="0">
                <a:latin typeface="Arial"/>
              </a:rPr>
              <a:t>previous</a:t>
            </a:r>
            <a:r>
              <a:rPr lang="de-DE" b="0" strike="noStrike" spc="-1" dirty="0" smtClean="0">
                <a:latin typeface="Arial"/>
              </a:rPr>
              <a:t> </a:t>
            </a:r>
            <a:r>
              <a:rPr lang="de-DE" b="0" strike="noStrike" spc="-1" dirty="0" err="1" smtClean="0">
                <a:latin typeface="Arial"/>
              </a:rPr>
              <a:t>analyses</a:t>
            </a:r>
            <a:r>
              <a:rPr lang="de-DE" b="0" strike="noStrike" spc="-1" dirty="0" smtClean="0">
                <a:latin typeface="Arial"/>
              </a:rPr>
              <a:t>:</a:t>
            </a:r>
          </a:p>
          <a:p>
            <a:pPr marL="743040" lvl="1" indent="-285840">
              <a:buClr>
                <a:srgbClr val="000000"/>
              </a:buClr>
              <a:buFont typeface="Arial"/>
              <a:buChar char="•"/>
            </a:pPr>
            <a:r>
              <a:rPr lang="de-DE" spc="-1" dirty="0" smtClean="0">
                <a:latin typeface="Arial"/>
              </a:rPr>
              <a:t>Cluster 3: DSCs</a:t>
            </a:r>
          </a:p>
          <a:p>
            <a:pPr marL="743040" lvl="1" indent="-285840">
              <a:buClr>
                <a:srgbClr val="000000"/>
              </a:buClr>
              <a:buFont typeface="Arial"/>
              <a:buChar char="•"/>
            </a:pPr>
            <a:r>
              <a:rPr lang="de-DE" b="0" strike="noStrike" spc="-1" dirty="0" smtClean="0">
                <a:latin typeface="Arial"/>
              </a:rPr>
              <a:t>Cluster 9: </a:t>
            </a:r>
            <a:r>
              <a:rPr lang="de-DE" b="0" strike="noStrike" spc="-1" dirty="0" err="1" smtClean="0">
                <a:latin typeface="Arial"/>
              </a:rPr>
              <a:t>Cycling</a:t>
            </a:r>
            <a:r>
              <a:rPr lang="de-DE" b="0" strike="noStrike" spc="-1" dirty="0" smtClean="0">
                <a:latin typeface="Arial"/>
              </a:rPr>
              <a:t> DSCs</a:t>
            </a:r>
          </a:p>
          <a:p>
            <a:pPr marL="743040" lvl="1" indent="-285840">
              <a:buClr>
                <a:srgbClr val="000000"/>
              </a:buClr>
              <a:buFont typeface="Arial"/>
              <a:buChar char="•"/>
            </a:pPr>
            <a:r>
              <a:rPr lang="de-DE" spc="-1" dirty="0" smtClean="0">
                <a:latin typeface="Arial"/>
              </a:rPr>
              <a:t>Cluster 1: </a:t>
            </a:r>
            <a:r>
              <a:rPr lang="de-DE" spc="-1" dirty="0" err="1" smtClean="0">
                <a:latin typeface="Arial"/>
              </a:rPr>
              <a:t>Melanogenic-primed</a:t>
            </a:r>
            <a:r>
              <a:rPr lang="de-DE" spc="-1" dirty="0" smtClean="0">
                <a:latin typeface="Arial"/>
              </a:rPr>
              <a:t> </a:t>
            </a:r>
            <a:r>
              <a:rPr lang="de-DE" spc="-1" dirty="0" err="1" smtClean="0">
                <a:latin typeface="Arial"/>
              </a:rPr>
              <a:t>cells</a:t>
            </a:r>
            <a:r>
              <a:rPr lang="de-DE" spc="-1" dirty="0" smtClean="0">
                <a:latin typeface="Arial"/>
              </a:rPr>
              <a:t> (MPC)</a:t>
            </a:r>
            <a:endParaRPr lang="de-DE" spc="-1" dirty="0" smtClean="0">
              <a:latin typeface="Arial"/>
            </a:endParaRPr>
          </a:p>
          <a:p>
            <a:pPr marL="743040" lvl="1" indent="-285840">
              <a:buClr>
                <a:srgbClr val="000000"/>
              </a:buClr>
              <a:buFont typeface="Arial"/>
              <a:buChar char="•"/>
            </a:pPr>
            <a:r>
              <a:rPr lang="de-DE" b="0" strike="noStrike" spc="-1" dirty="0" smtClean="0">
                <a:latin typeface="Arial"/>
              </a:rPr>
              <a:t>Cluster 5/8: Transition </a:t>
            </a:r>
            <a:r>
              <a:rPr lang="de-DE" b="0" strike="noStrike" spc="-1" dirty="0" err="1" smtClean="0">
                <a:latin typeface="Arial"/>
              </a:rPr>
              <a:t>cell</a:t>
            </a:r>
            <a:r>
              <a:rPr lang="de-DE" spc="-1" dirty="0" err="1" smtClean="0">
                <a:latin typeface="Arial"/>
              </a:rPr>
              <a:t>s</a:t>
            </a:r>
            <a:r>
              <a:rPr lang="de-DE" spc="-1" dirty="0" smtClean="0">
                <a:latin typeface="Arial"/>
              </a:rPr>
              <a:t> I </a:t>
            </a:r>
          </a:p>
          <a:p>
            <a:pPr marL="743040" lvl="1" indent="-285840">
              <a:buClr>
                <a:srgbClr val="000000"/>
              </a:buClr>
              <a:buFont typeface="Arial"/>
              <a:buChar char="•"/>
            </a:pPr>
            <a:r>
              <a:rPr lang="de-DE" b="0" strike="noStrike" spc="-1" dirty="0" smtClean="0">
                <a:latin typeface="Arial"/>
              </a:rPr>
              <a:t>Cluster 7: Transition </a:t>
            </a:r>
            <a:r>
              <a:rPr lang="de-DE" b="0" strike="noStrike" spc="-1" dirty="0" err="1" smtClean="0">
                <a:latin typeface="Arial"/>
              </a:rPr>
              <a:t>cells</a:t>
            </a:r>
            <a:r>
              <a:rPr lang="de-DE" b="0" strike="noStrike" spc="-1" dirty="0" smtClean="0">
                <a:latin typeface="Arial"/>
              </a:rPr>
              <a:t> II</a:t>
            </a:r>
          </a:p>
          <a:p>
            <a:pPr marL="743040" lvl="1" indent="-285840">
              <a:buClr>
                <a:srgbClr val="000000"/>
              </a:buClr>
              <a:buFont typeface="Arial"/>
              <a:buChar char="•"/>
            </a:pPr>
            <a:r>
              <a:rPr lang="de-DE" spc="-1" dirty="0" smtClean="0">
                <a:latin typeface="Arial"/>
              </a:rPr>
              <a:t>Cluster 2/6: </a:t>
            </a:r>
            <a:r>
              <a:rPr lang="de-DE" spc="-1" dirty="0" err="1" smtClean="0">
                <a:latin typeface="Arial"/>
              </a:rPr>
              <a:t>Melanocytes</a:t>
            </a:r>
            <a:endParaRPr lang="de-DE" spc="-1" dirty="0" smtClean="0">
              <a:latin typeface="Arial"/>
            </a:endParaRPr>
          </a:p>
          <a:p>
            <a:pPr marL="743040" lvl="1" indent="-285840">
              <a:buClr>
                <a:srgbClr val="000000"/>
              </a:buClr>
              <a:buFont typeface="Arial"/>
              <a:buChar char="•"/>
            </a:pPr>
            <a:r>
              <a:rPr lang="de-DE" b="0" strike="noStrike" spc="-1" dirty="0" smtClean="0">
                <a:latin typeface="Arial"/>
              </a:rPr>
              <a:t>Cluster 10: </a:t>
            </a:r>
            <a:r>
              <a:rPr lang="de-DE" b="0" strike="noStrike" spc="-1" dirty="0" err="1" smtClean="0">
                <a:latin typeface="Arial"/>
              </a:rPr>
              <a:t>Cycling</a:t>
            </a:r>
            <a:r>
              <a:rPr lang="de-DE" b="0" strike="noStrike" spc="-1" dirty="0" smtClean="0">
                <a:latin typeface="Arial"/>
              </a:rPr>
              <a:t> </a:t>
            </a:r>
            <a:r>
              <a:rPr lang="de-DE" b="0" strike="noStrike" spc="-1" dirty="0" err="1" smtClean="0">
                <a:latin typeface="Arial"/>
              </a:rPr>
              <a:t>Melanocytes</a:t>
            </a:r>
            <a:endParaRPr lang="de-DE" b="0" strike="noStrike" spc="-1" dirty="0" smtClean="0">
              <a:latin typeface="Arial"/>
            </a:endParaRPr>
          </a:p>
          <a:p>
            <a:pPr marL="743040" lvl="1" indent="-285840">
              <a:buClr>
                <a:srgbClr val="000000"/>
              </a:buClr>
              <a:buFont typeface="Arial"/>
              <a:buChar char="•"/>
            </a:pPr>
            <a:r>
              <a:rPr lang="de-DE" spc="-1" dirty="0" smtClean="0">
                <a:latin typeface="Arial"/>
              </a:rPr>
              <a:t>Cluster 4: DSC-like </a:t>
            </a:r>
            <a:r>
              <a:rPr lang="de-DE" spc="-1" dirty="0" err="1" smtClean="0">
                <a:latin typeface="Arial"/>
              </a:rPr>
              <a:t>reservoir</a:t>
            </a:r>
            <a:r>
              <a:rPr lang="de-DE" spc="-1" dirty="0" smtClean="0">
                <a:latin typeface="Arial"/>
              </a:rPr>
              <a:t> </a:t>
            </a:r>
            <a:endParaRPr lang="de-DE"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a:p>
            <a:pPr>
              <a:lnSpc>
                <a:spcPct val="100000"/>
              </a:lnSpc>
              <a:buNone/>
            </a:pPr>
            <a:endParaRPr lang="de-DE" sz="1800" b="0" strike="noStrike" spc="-1" dirty="0">
              <a:latin typeface="Arial"/>
            </a:endParaRPr>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165" y="0"/>
            <a:ext cx="6858000" cy="6858000"/>
          </a:xfrm>
          <a:prstGeom prst="rect">
            <a:avLst/>
          </a:prstGeom>
        </p:spPr>
      </p:pic>
    </p:spTree>
    <p:extLst>
      <p:ext uri="{BB962C8B-B14F-4D97-AF65-F5344CB8AC3E}">
        <p14:creationId xmlns:p14="http://schemas.microsoft.com/office/powerpoint/2010/main" val="317032080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smtClean="0"/>
              <a:t>Interplay </a:t>
            </a:r>
            <a:r>
              <a:rPr lang="de-DE" dirty="0" err="1" smtClean="0"/>
              <a:t>of</a:t>
            </a:r>
            <a:r>
              <a:rPr lang="de-DE" dirty="0" smtClean="0"/>
              <a:t> MATN2 </a:t>
            </a:r>
            <a:r>
              <a:rPr lang="de-DE" dirty="0" err="1" smtClean="0"/>
              <a:t>and</a:t>
            </a:r>
            <a:r>
              <a:rPr lang="de-DE" dirty="0" smtClean="0"/>
              <a:t> ITGA1</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20" name="Textfeld 19"/>
          <p:cNvSpPr txBox="1"/>
          <p:nvPr/>
        </p:nvSpPr>
        <p:spPr>
          <a:xfrm>
            <a:off x="948105" y="1479946"/>
            <a:ext cx="8382000" cy="4801314"/>
          </a:xfrm>
          <a:prstGeom prst="rect">
            <a:avLst/>
          </a:prstGeom>
          <a:noFill/>
        </p:spPr>
        <p:txBody>
          <a:bodyPr wrap="square" rtlCol="0">
            <a:spAutoFit/>
          </a:bodyPr>
          <a:lstStyle/>
          <a:p>
            <a:pPr marL="285750" indent="-285750">
              <a:buFont typeface="Arial" panose="020B0604020202020204" pitchFamily="34" charset="0"/>
              <a:buChar char="•"/>
            </a:pPr>
            <a:r>
              <a:rPr lang="de-DE" dirty="0" smtClean="0"/>
              <a:t>MATN2 </a:t>
            </a:r>
            <a:r>
              <a:rPr lang="de-DE" dirty="0" err="1" smtClean="0"/>
              <a:t>binds</a:t>
            </a:r>
            <a:r>
              <a:rPr lang="de-DE" dirty="0" smtClean="0"/>
              <a:t> </a:t>
            </a:r>
            <a:r>
              <a:rPr lang="de-DE" dirty="0" err="1" smtClean="0"/>
              <a:t>to</a:t>
            </a:r>
            <a:r>
              <a:rPr lang="de-DE" dirty="0" smtClean="0"/>
              <a:t> ITGA1 </a:t>
            </a:r>
            <a:r>
              <a:rPr lang="de-DE" dirty="0" err="1" smtClean="0"/>
              <a:t>and</a:t>
            </a:r>
            <a:r>
              <a:rPr lang="de-DE" dirty="0" smtClean="0"/>
              <a:t> ITGB1</a:t>
            </a:r>
          </a:p>
          <a:p>
            <a:pPr marL="285750" indent="-285750">
              <a:buFont typeface="Arial" panose="020B0604020202020204" pitchFamily="34" charset="0"/>
              <a:buChar char="•"/>
            </a:pPr>
            <a:r>
              <a:rPr lang="de-DE" dirty="0" smtClean="0"/>
              <a:t>Interplay </a:t>
            </a:r>
            <a:r>
              <a:rPr lang="de-DE" dirty="0" err="1" smtClean="0"/>
              <a:t>with</a:t>
            </a:r>
            <a:r>
              <a:rPr lang="de-DE" dirty="0" smtClean="0"/>
              <a:t> TGF </a:t>
            </a:r>
            <a:r>
              <a:rPr lang="de-DE" dirty="0" err="1" smtClean="0"/>
              <a:t>beta</a:t>
            </a:r>
            <a:r>
              <a:rPr lang="de-DE" dirty="0" smtClean="0"/>
              <a:t>/BMP7 </a:t>
            </a:r>
            <a:r>
              <a:rPr lang="de-DE" dirty="0" err="1" smtClean="0"/>
              <a:t>signalling</a:t>
            </a:r>
            <a:r>
              <a:rPr lang="de-DE" dirty="0" smtClean="0"/>
              <a:t>: </a:t>
            </a:r>
            <a:r>
              <a:rPr lang="de-DE" dirty="0" err="1" smtClean="0"/>
              <a:t>Competing</a:t>
            </a:r>
            <a:r>
              <a:rPr lang="de-DE" dirty="0" smtClean="0"/>
              <a:t> </a:t>
            </a:r>
            <a:r>
              <a:rPr lang="de-DE" dirty="0" err="1" smtClean="0"/>
              <a:t>over</a:t>
            </a:r>
            <a:r>
              <a:rPr lang="de-DE" dirty="0" smtClean="0"/>
              <a:t> SMAD4</a:t>
            </a:r>
          </a:p>
          <a:p>
            <a:pPr marL="742950" lvl="1" indent="-285750">
              <a:buFont typeface="Arial" panose="020B0604020202020204" pitchFamily="34" charset="0"/>
              <a:buChar char="•"/>
            </a:pPr>
            <a:r>
              <a:rPr lang="de-DE" dirty="0" smtClean="0"/>
              <a:t>TGF </a:t>
            </a:r>
            <a:r>
              <a:rPr lang="de-DE" dirty="0" err="1" smtClean="0"/>
              <a:t>beta</a:t>
            </a:r>
            <a:r>
              <a:rPr lang="de-DE" dirty="0" smtClean="0"/>
              <a:t> </a:t>
            </a:r>
            <a:r>
              <a:rPr lang="de-DE" dirty="0" err="1" smtClean="0"/>
              <a:t>signalling</a:t>
            </a:r>
            <a:r>
              <a:rPr lang="de-DE" dirty="0" smtClean="0"/>
              <a:t> </a:t>
            </a:r>
            <a:r>
              <a:rPr lang="de-DE" dirty="0" err="1" smtClean="0"/>
              <a:t>reduces</a:t>
            </a:r>
            <a:r>
              <a:rPr lang="de-DE" dirty="0" smtClean="0"/>
              <a:t> MATN2 </a:t>
            </a:r>
            <a:r>
              <a:rPr lang="de-DE" dirty="0" err="1" smtClean="0"/>
              <a:t>signalling</a:t>
            </a:r>
            <a:endParaRPr lang="de-DE" dirty="0" smtClean="0"/>
          </a:p>
          <a:p>
            <a:pPr marL="742950" lvl="1" indent="-285750">
              <a:buFont typeface="Arial" panose="020B0604020202020204" pitchFamily="34" charset="0"/>
              <a:buChar char="•"/>
            </a:pPr>
            <a:r>
              <a:rPr lang="de-DE" dirty="0" smtClean="0"/>
              <a:t>BMP7 </a:t>
            </a:r>
            <a:r>
              <a:rPr lang="de-DE" dirty="0" err="1" smtClean="0"/>
              <a:t>enhances</a:t>
            </a:r>
            <a:r>
              <a:rPr lang="de-DE" dirty="0" smtClean="0"/>
              <a:t> MATN2 </a:t>
            </a:r>
            <a:r>
              <a:rPr lang="de-DE" dirty="0" err="1" smtClean="0"/>
              <a:t>signalling</a:t>
            </a:r>
            <a:endParaRPr lang="de-DE" dirty="0" smtClean="0"/>
          </a:p>
          <a:p>
            <a:pPr marL="285750" indent="-285750">
              <a:buFont typeface="Arial" panose="020B0604020202020204" pitchFamily="34" charset="0"/>
              <a:buChar char="•"/>
            </a:pPr>
            <a:r>
              <a:rPr lang="de-DE" dirty="0" err="1" smtClean="0"/>
              <a:t>Important</a:t>
            </a:r>
            <a:r>
              <a:rPr lang="de-DE" dirty="0" smtClean="0"/>
              <a:t> </a:t>
            </a:r>
            <a:r>
              <a:rPr lang="de-DE" dirty="0" err="1" smtClean="0"/>
              <a:t>for</a:t>
            </a:r>
            <a:r>
              <a:rPr lang="de-DE" dirty="0" smtClean="0"/>
              <a:t> ECM </a:t>
            </a:r>
            <a:r>
              <a:rPr lang="de-DE" dirty="0" err="1" smtClean="0"/>
              <a:t>signalling</a:t>
            </a:r>
            <a:r>
              <a:rPr lang="de-DE" dirty="0" smtClean="0"/>
              <a:t> </a:t>
            </a:r>
            <a:r>
              <a:rPr lang="de-DE" dirty="0" err="1" smtClean="0"/>
              <a:t>pathways</a:t>
            </a:r>
            <a:endParaRPr lang="de-DE" dirty="0" smtClean="0"/>
          </a:p>
          <a:p>
            <a:pPr marL="285750" indent="-285750">
              <a:buFont typeface="Arial" panose="020B0604020202020204" pitchFamily="34" charset="0"/>
              <a:buChar char="•"/>
            </a:pPr>
            <a:r>
              <a:rPr lang="de-DE" dirty="0" smtClean="0"/>
              <a:t>MATN2 </a:t>
            </a:r>
            <a:r>
              <a:rPr lang="de-DE" dirty="0" err="1" smtClean="0"/>
              <a:t>is</a:t>
            </a:r>
            <a:r>
              <a:rPr lang="de-DE" dirty="0" smtClean="0"/>
              <a:t> </a:t>
            </a:r>
            <a:r>
              <a:rPr lang="de-DE" dirty="0" err="1" smtClean="0"/>
              <a:t>upregulated</a:t>
            </a:r>
            <a:r>
              <a:rPr lang="de-DE" dirty="0" smtClean="0"/>
              <a:t> in </a:t>
            </a:r>
            <a:r>
              <a:rPr lang="de-DE" dirty="0" err="1" smtClean="0"/>
              <a:t>melanoma</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important</a:t>
            </a:r>
            <a:r>
              <a:rPr lang="de-DE" dirty="0" smtClean="0">
                <a:sym typeface="Wingdings" panose="05000000000000000000" pitchFamily="2" charset="2"/>
              </a:rPr>
              <a:t> </a:t>
            </a:r>
            <a:r>
              <a:rPr lang="de-DE" dirty="0" err="1" smtClean="0">
                <a:sym typeface="Wingdings" panose="05000000000000000000" pitchFamily="2" charset="2"/>
              </a:rPr>
              <a:t>for</a:t>
            </a:r>
            <a:r>
              <a:rPr lang="de-DE" dirty="0" smtClean="0">
                <a:sym typeface="Wingdings" panose="05000000000000000000" pitchFamily="2" charset="2"/>
              </a:rPr>
              <a:t> </a:t>
            </a:r>
            <a:r>
              <a:rPr lang="de-DE" dirty="0" err="1" smtClean="0">
                <a:sym typeface="Wingdings" panose="05000000000000000000" pitchFamily="2" charset="2"/>
              </a:rPr>
              <a:t>cellular</a:t>
            </a:r>
            <a:r>
              <a:rPr lang="de-DE" dirty="0" smtClean="0">
                <a:sym typeface="Wingdings" panose="05000000000000000000" pitchFamily="2" charset="2"/>
              </a:rPr>
              <a:t> </a:t>
            </a:r>
            <a:r>
              <a:rPr lang="de-DE" dirty="0" err="1" smtClean="0">
                <a:sym typeface="Wingdings" panose="05000000000000000000" pitchFamily="2" charset="2"/>
              </a:rPr>
              <a:t>plasticity</a:t>
            </a:r>
            <a:r>
              <a:rPr lang="de-DE" dirty="0" smtClean="0">
                <a:sym typeface="Wingdings" panose="05000000000000000000" pitchFamily="2" charset="2"/>
              </a:rPr>
              <a:t>?</a:t>
            </a:r>
          </a:p>
          <a:p>
            <a:pPr marL="285750" indent="-285750">
              <a:buFont typeface="Arial" panose="020B0604020202020204" pitchFamily="34" charset="0"/>
              <a:buChar char="•"/>
            </a:pPr>
            <a:r>
              <a:rPr lang="de-DE" dirty="0" smtClean="0">
                <a:sym typeface="Wingdings" panose="05000000000000000000" pitchFamily="2" charset="2"/>
              </a:rPr>
              <a:t>MATN2 </a:t>
            </a:r>
            <a:r>
              <a:rPr lang="de-DE" dirty="0" err="1" smtClean="0">
                <a:sym typeface="Wingdings" panose="05000000000000000000" pitchFamily="2" charset="2"/>
              </a:rPr>
              <a:t>is</a:t>
            </a:r>
            <a:r>
              <a:rPr lang="de-DE" dirty="0" smtClean="0">
                <a:sym typeface="Wingdings" panose="05000000000000000000" pitchFamily="2" charset="2"/>
              </a:rPr>
              <a:t> </a:t>
            </a:r>
            <a:r>
              <a:rPr lang="de-DE" dirty="0" err="1" smtClean="0">
                <a:sym typeface="Wingdings" panose="05000000000000000000" pitchFamily="2" charset="2"/>
              </a:rPr>
              <a:t>upregulated</a:t>
            </a:r>
            <a:r>
              <a:rPr lang="de-DE" dirty="0" smtClean="0">
                <a:sym typeface="Wingdings" panose="05000000000000000000" pitchFamily="2" charset="2"/>
              </a:rPr>
              <a:t> in </a:t>
            </a:r>
            <a:r>
              <a:rPr lang="de-DE" dirty="0" err="1" smtClean="0">
                <a:sym typeface="Wingdings" panose="05000000000000000000" pitchFamily="2" charset="2"/>
              </a:rPr>
              <a:t>early</a:t>
            </a:r>
            <a:r>
              <a:rPr lang="de-DE" dirty="0" smtClean="0">
                <a:sym typeface="Wingdings" panose="05000000000000000000" pitchFamily="2" charset="2"/>
              </a:rPr>
              <a:t> </a:t>
            </a:r>
            <a:r>
              <a:rPr lang="de-DE" dirty="0" err="1" smtClean="0">
                <a:sym typeface="Wingdings" panose="05000000000000000000" pitchFamily="2" charset="2"/>
              </a:rPr>
              <a:t>differentiation</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muscle</a:t>
            </a:r>
            <a:r>
              <a:rPr lang="de-DE" dirty="0" smtClean="0">
                <a:sym typeface="Wingdings" panose="05000000000000000000" pitchFamily="2" charset="2"/>
              </a:rPr>
              <a:t> </a:t>
            </a:r>
            <a:r>
              <a:rPr lang="de-DE" dirty="0" err="1" smtClean="0">
                <a:sym typeface="Wingdings" panose="05000000000000000000" pitchFamily="2" charset="2"/>
              </a:rPr>
              <a:t>cells</a:t>
            </a:r>
            <a:r>
              <a:rPr lang="de-DE" dirty="0" smtClean="0">
                <a:sym typeface="Wingdings" panose="05000000000000000000" pitchFamily="2" charset="2"/>
              </a:rPr>
              <a:t> </a:t>
            </a:r>
            <a:r>
              <a:rPr lang="de-DE" dirty="0" err="1" smtClean="0">
                <a:sym typeface="Wingdings" panose="05000000000000000000" pitchFamily="2" charset="2"/>
              </a:rPr>
              <a:t>and</a:t>
            </a:r>
            <a:r>
              <a:rPr lang="de-DE" dirty="0" smtClean="0">
                <a:sym typeface="Wingdings" panose="05000000000000000000" pitchFamily="2" charset="2"/>
              </a:rPr>
              <a:t> </a:t>
            </a:r>
            <a:r>
              <a:rPr lang="de-DE" dirty="0" err="1" smtClean="0">
                <a:sym typeface="Wingdings" panose="05000000000000000000" pitchFamily="2" charset="2"/>
              </a:rPr>
              <a:t>downregulated</a:t>
            </a:r>
            <a:r>
              <a:rPr lang="de-DE" dirty="0" smtClean="0">
                <a:sym typeface="Wingdings" panose="05000000000000000000" pitchFamily="2" charset="2"/>
              </a:rPr>
              <a:t> in </a:t>
            </a:r>
            <a:r>
              <a:rPr lang="de-DE" dirty="0" err="1" smtClean="0">
                <a:sym typeface="Wingdings" panose="05000000000000000000" pitchFamily="2" charset="2"/>
              </a:rPr>
              <a:t>late</a:t>
            </a:r>
            <a:r>
              <a:rPr lang="de-DE" dirty="0" smtClean="0">
                <a:sym typeface="Wingdings" panose="05000000000000000000" pitchFamily="2" charset="2"/>
              </a:rPr>
              <a:t> </a:t>
            </a:r>
            <a:r>
              <a:rPr lang="de-DE" dirty="0" err="1" smtClean="0">
                <a:sym typeface="Wingdings" panose="05000000000000000000" pitchFamily="2" charset="2"/>
              </a:rPr>
              <a:t>stages</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differentiation</a:t>
            </a:r>
            <a:r>
              <a:rPr lang="de-DE" dirty="0" smtClean="0">
                <a:sym typeface="Wingdings" panose="05000000000000000000" pitchFamily="2" charset="2"/>
              </a:rPr>
              <a:t> (</a:t>
            </a:r>
            <a:r>
              <a:rPr lang="de-DE" dirty="0" err="1" smtClean="0">
                <a:sym typeface="Wingdings" panose="05000000000000000000" pitchFamily="2" charset="2"/>
              </a:rPr>
              <a:t>cell</a:t>
            </a:r>
            <a:r>
              <a:rPr lang="de-DE" dirty="0" smtClean="0">
                <a:sym typeface="Wingdings" panose="05000000000000000000" pitchFamily="2" charset="2"/>
              </a:rPr>
              <a:t> </a:t>
            </a:r>
            <a:r>
              <a:rPr lang="de-DE" dirty="0" err="1" smtClean="0">
                <a:sym typeface="Wingdings" panose="05000000000000000000" pitchFamily="2" charset="2"/>
              </a:rPr>
              <a:t>commitment</a:t>
            </a:r>
            <a:r>
              <a:rPr lang="de-DE" dirty="0" smtClean="0">
                <a:sym typeface="Wingdings" panose="05000000000000000000" pitchFamily="2" charset="2"/>
              </a:rPr>
              <a:t>) </a:t>
            </a:r>
          </a:p>
          <a:p>
            <a:pPr marL="742950" lvl="1" indent="-285750">
              <a:buFont typeface="Arial" panose="020B0604020202020204" pitchFamily="34" charset="0"/>
              <a:buChar char="•"/>
            </a:pPr>
            <a:r>
              <a:rPr lang="de-DE" dirty="0" smtClean="0">
                <a:sym typeface="Wingdings" panose="05000000000000000000" pitchFamily="2" charset="2"/>
              </a:rPr>
              <a:t> </a:t>
            </a:r>
            <a:r>
              <a:rPr lang="de-DE" dirty="0" err="1" smtClean="0">
                <a:sym typeface="Wingdings" panose="05000000000000000000" pitchFamily="2" charset="2"/>
              </a:rPr>
              <a:t>We</a:t>
            </a:r>
            <a:r>
              <a:rPr lang="de-DE" dirty="0" smtClean="0">
                <a:sym typeface="Wingdings" panose="05000000000000000000" pitchFamily="2" charset="2"/>
              </a:rPr>
              <a:t> </a:t>
            </a:r>
            <a:r>
              <a:rPr lang="de-DE" dirty="0" err="1" smtClean="0">
                <a:sym typeface="Wingdings" panose="05000000000000000000" pitchFamily="2" charset="2"/>
              </a:rPr>
              <a:t>see</a:t>
            </a:r>
            <a:r>
              <a:rPr lang="de-DE" dirty="0" smtClean="0">
                <a:sym typeface="Wingdings" panose="05000000000000000000" pitchFamily="2" charset="2"/>
              </a:rPr>
              <a:t> initial </a:t>
            </a:r>
            <a:r>
              <a:rPr lang="de-DE" dirty="0" err="1" smtClean="0">
                <a:sym typeface="Wingdings" panose="05000000000000000000" pitchFamily="2" charset="2"/>
              </a:rPr>
              <a:t>upregulation</a:t>
            </a:r>
            <a:r>
              <a:rPr lang="de-DE" dirty="0" smtClean="0">
                <a:sym typeface="Wingdings" panose="05000000000000000000" pitchFamily="2" charset="2"/>
              </a:rPr>
              <a:t> in Cluster 1, In Cluster 4 MATN2 </a:t>
            </a:r>
            <a:r>
              <a:rPr lang="de-DE" dirty="0" err="1" smtClean="0">
                <a:sym typeface="Wingdings" panose="05000000000000000000" pitchFamily="2" charset="2"/>
              </a:rPr>
              <a:t>regulation</a:t>
            </a:r>
            <a:r>
              <a:rPr lang="de-DE" dirty="0" smtClean="0">
                <a:sym typeface="Wingdings" panose="05000000000000000000" pitchFamily="2" charset="2"/>
              </a:rPr>
              <a:t> </a:t>
            </a:r>
            <a:r>
              <a:rPr lang="de-DE" dirty="0" err="1" smtClean="0">
                <a:sym typeface="Wingdings" panose="05000000000000000000" pitchFamily="2" charset="2"/>
              </a:rPr>
              <a:t>is</a:t>
            </a:r>
            <a:r>
              <a:rPr lang="de-DE" dirty="0" smtClean="0">
                <a:sym typeface="Wingdings" panose="05000000000000000000" pitchFamily="2" charset="2"/>
              </a:rPr>
              <a:t> </a:t>
            </a:r>
            <a:r>
              <a:rPr lang="de-DE" dirty="0" err="1" smtClean="0">
                <a:sym typeface="Wingdings" panose="05000000000000000000" pitchFamily="2" charset="2"/>
              </a:rPr>
              <a:t>maintained</a:t>
            </a:r>
            <a:r>
              <a:rPr lang="de-DE" dirty="0" smtClean="0">
                <a:sym typeface="Wingdings" panose="05000000000000000000" pitchFamily="2" charset="2"/>
              </a:rPr>
              <a:t>. The </a:t>
            </a:r>
            <a:r>
              <a:rPr lang="de-DE" dirty="0" err="1" smtClean="0">
                <a:sym typeface="Wingdings" panose="05000000000000000000" pitchFamily="2" charset="2"/>
              </a:rPr>
              <a:t>trajectory</a:t>
            </a:r>
            <a:r>
              <a:rPr lang="de-DE" dirty="0" smtClean="0">
                <a:sym typeface="Wingdings" panose="05000000000000000000" pitchFamily="2" charset="2"/>
              </a:rPr>
              <a:t> </a:t>
            </a:r>
            <a:r>
              <a:rPr lang="de-DE" dirty="0" err="1" smtClean="0">
                <a:sym typeface="Wingdings" panose="05000000000000000000" pitchFamily="2" charset="2"/>
              </a:rPr>
              <a:t>from</a:t>
            </a:r>
            <a:r>
              <a:rPr lang="de-DE" dirty="0" smtClean="0">
                <a:sym typeface="Wingdings" panose="05000000000000000000" pitchFamily="2" charset="2"/>
              </a:rPr>
              <a:t> Cluster 1 </a:t>
            </a:r>
            <a:r>
              <a:rPr lang="de-DE" dirty="0" err="1" smtClean="0">
                <a:sym typeface="Wingdings" panose="05000000000000000000" pitchFamily="2" charset="2"/>
              </a:rPr>
              <a:t>to</a:t>
            </a:r>
            <a:r>
              <a:rPr lang="de-DE" dirty="0" smtClean="0">
                <a:sym typeface="Wingdings" panose="05000000000000000000" pitchFamily="2" charset="2"/>
              </a:rPr>
              <a:t> </a:t>
            </a:r>
            <a:r>
              <a:rPr lang="de-DE" dirty="0" err="1" smtClean="0">
                <a:sym typeface="Wingdings" panose="05000000000000000000" pitchFamily="2" charset="2"/>
              </a:rPr>
              <a:t>melanocytes</a:t>
            </a:r>
            <a:r>
              <a:rPr lang="de-DE" dirty="0" smtClean="0">
                <a:sym typeface="Wingdings" panose="05000000000000000000" pitchFamily="2" charset="2"/>
              </a:rPr>
              <a:t> </a:t>
            </a:r>
            <a:r>
              <a:rPr lang="de-DE" dirty="0" err="1" smtClean="0">
                <a:sym typeface="Wingdings" panose="05000000000000000000" pitchFamily="2" charset="2"/>
              </a:rPr>
              <a:t>shows</a:t>
            </a:r>
            <a:r>
              <a:rPr lang="de-DE" dirty="0" smtClean="0">
                <a:sym typeface="Wingdings" panose="05000000000000000000" pitchFamily="2" charset="2"/>
              </a:rPr>
              <a:t> </a:t>
            </a:r>
            <a:r>
              <a:rPr lang="de-DE" dirty="0" err="1" smtClean="0">
                <a:sym typeface="Wingdings" panose="05000000000000000000" pitchFamily="2" charset="2"/>
              </a:rPr>
              <a:t>downregulation</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MATN2</a:t>
            </a:r>
          </a:p>
          <a:p>
            <a:pPr marL="285750" indent="-285750">
              <a:buFont typeface="Arial" panose="020B0604020202020204" pitchFamily="34" charset="0"/>
              <a:buChar char="•"/>
            </a:pPr>
            <a:r>
              <a:rPr lang="de-DE" dirty="0" err="1" smtClean="0"/>
              <a:t>Downregulation</a:t>
            </a:r>
            <a:r>
              <a:rPr lang="de-DE" dirty="0" smtClean="0"/>
              <a:t> </a:t>
            </a:r>
            <a:r>
              <a:rPr lang="de-DE" dirty="0" err="1" smtClean="0"/>
              <a:t>might</a:t>
            </a:r>
            <a:r>
              <a:rPr lang="de-DE" dirty="0" smtClean="0"/>
              <a:t> </a:t>
            </a:r>
            <a:r>
              <a:rPr lang="de-DE" dirty="0" err="1" smtClean="0"/>
              <a:t>be</a:t>
            </a:r>
            <a:r>
              <a:rPr lang="de-DE" dirty="0" smtClean="0"/>
              <a:t> due </a:t>
            </a:r>
            <a:r>
              <a:rPr lang="de-DE" dirty="0" err="1" smtClean="0"/>
              <a:t>to</a:t>
            </a:r>
            <a:r>
              <a:rPr lang="de-DE" dirty="0" smtClean="0"/>
              <a:t> MITF </a:t>
            </a:r>
            <a:r>
              <a:rPr lang="de-DE" dirty="0" err="1" smtClean="0"/>
              <a:t>activity</a:t>
            </a:r>
            <a:r>
              <a:rPr lang="de-DE" dirty="0"/>
              <a:t>: </a:t>
            </a:r>
            <a:r>
              <a:rPr lang="de-DE" dirty="0">
                <a:hlinkClick r:id="rId2"/>
              </a:rPr>
              <a:t>https://pmc.ncbi.nlm.nih.gov/articles/PMC7857731</a:t>
            </a:r>
            <a:r>
              <a:rPr lang="de-DE" dirty="0" smtClean="0">
                <a:hlinkClick r:id="rId2"/>
              </a:rPr>
              <a:t>/</a:t>
            </a:r>
            <a:r>
              <a:rPr lang="de-DE" dirty="0" smtClean="0"/>
              <a:t> (MITF </a:t>
            </a:r>
            <a:r>
              <a:rPr lang="de-DE" dirty="0" err="1" smtClean="0"/>
              <a:t>reshapes</a:t>
            </a:r>
            <a:r>
              <a:rPr lang="de-DE" dirty="0" smtClean="0"/>
              <a:t> ECM </a:t>
            </a:r>
            <a:r>
              <a:rPr lang="de-DE" dirty="0" err="1" smtClean="0"/>
              <a:t>environment</a:t>
            </a:r>
            <a:r>
              <a:rPr lang="de-DE" dirty="0" smtClean="0"/>
              <a:t>) </a:t>
            </a:r>
          </a:p>
          <a:p>
            <a:pPr marL="742950" lvl="1" indent="-285750">
              <a:buFont typeface="Arial" panose="020B0604020202020204" pitchFamily="34" charset="0"/>
              <a:buChar char="•"/>
            </a:pPr>
            <a:r>
              <a:rPr lang="en-GB" i="1" dirty="0"/>
              <a:t>We observed an increase in the expression of several </a:t>
            </a:r>
            <a:r>
              <a:rPr lang="en-GB" i="1" dirty="0" err="1"/>
              <a:t>integrins</a:t>
            </a:r>
            <a:r>
              <a:rPr lang="en-GB" i="1" dirty="0"/>
              <a:t> including ITGA1, ITGA2, ITGA6, ITGA10, and ITGB3 in the MITF-KO cells, as well as in the </a:t>
            </a:r>
            <a:r>
              <a:rPr lang="en-GB" i="1" dirty="0" err="1"/>
              <a:t>siMITF</a:t>
            </a:r>
            <a:r>
              <a:rPr lang="en-GB" i="1" dirty="0"/>
              <a:t> 501Mel and SkMel28 cell lines </a:t>
            </a:r>
            <a:endParaRPr lang="de-DE" i="1" dirty="0" smtClean="0"/>
          </a:p>
        </p:txBody>
      </p:sp>
      <p:pic>
        <p:nvPicPr>
          <p:cNvPr id="21" name="Grafik 20"/>
          <p:cNvPicPr>
            <a:picLocks noChangeAspect="1"/>
          </p:cNvPicPr>
          <p:nvPr/>
        </p:nvPicPr>
        <p:blipFill rotWithShape="1">
          <a:blip r:embed="rId3" cstate="print">
            <a:extLst>
              <a:ext uri="{28A0092B-C50C-407E-A947-70E740481C1C}">
                <a14:useLocalDpi xmlns:a14="http://schemas.microsoft.com/office/drawing/2010/main" val="0"/>
              </a:ext>
            </a:extLst>
          </a:blip>
          <a:srcRect t="75128" r="79736"/>
          <a:stretch/>
        </p:blipFill>
        <p:spPr>
          <a:xfrm>
            <a:off x="9327297" y="4281853"/>
            <a:ext cx="2567964" cy="2363867"/>
          </a:xfrm>
          <a:prstGeom prst="rect">
            <a:avLst/>
          </a:prstGeom>
        </p:spPr>
      </p:pic>
      <p:grpSp>
        <p:nvGrpSpPr>
          <p:cNvPr id="22" name="Gruppieren 21"/>
          <p:cNvGrpSpPr>
            <a:grpSpLocks noChangeAspect="1"/>
          </p:cNvGrpSpPr>
          <p:nvPr/>
        </p:nvGrpSpPr>
        <p:grpSpPr>
          <a:xfrm>
            <a:off x="10687214" y="0"/>
            <a:ext cx="1480321" cy="1941763"/>
            <a:chOff x="455760" y="369360"/>
            <a:chExt cx="4946400" cy="6488280"/>
          </a:xfrm>
        </p:grpSpPr>
        <p:pic>
          <p:nvPicPr>
            <p:cNvPr id="23" name="Grafik 3"/>
            <p:cNvPicPr/>
            <p:nvPr/>
          </p:nvPicPr>
          <p:blipFill>
            <a:blip r:embed="rId4"/>
            <a:srcRect l="24099" t="18200" r="19883" b="19363"/>
            <a:stretch/>
          </p:blipFill>
          <p:spPr>
            <a:xfrm>
              <a:off x="597240" y="457560"/>
              <a:ext cx="4031640" cy="2995560"/>
            </a:xfrm>
            <a:prstGeom prst="rect">
              <a:avLst/>
            </a:prstGeom>
            <a:ln w="0">
              <a:noFill/>
            </a:ln>
          </p:spPr>
        </p:pic>
        <p:pic>
          <p:nvPicPr>
            <p:cNvPr id="24" name="Grafik 4"/>
            <p:cNvPicPr/>
            <p:nvPr/>
          </p:nvPicPr>
          <p:blipFill>
            <a:blip r:embed="rId4"/>
            <a:srcRect l="89683" t="17293" r="325" b="20270"/>
            <a:stretch/>
          </p:blipFill>
          <p:spPr>
            <a:xfrm>
              <a:off x="4683240" y="369360"/>
              <a:ext cx="718920" cy="2995560"/>
            </a:xfrm>
            <a:prstGeom prst="rect">
              <a:avLst/>
            </a:prstGeom>
            <a:ln w="0">
              <a:noFill/>
            </a:ln>
          </p:spPr>
        </p:pic>
        <p:pic>
          <p:nvPicPr>
            <p:cNvPr id="25" name="Grafik 5"/>
            <p:cNvPicPr/>
            <p:nvPr/>
          </p:nvPicPr>
          <p:blipFill>
            <a:blip r:embed="rId5"/>
            <a:srcRect l="-360" t="49714" r="60625" b="289"/>
            <a:stretch/>
          </p:blipFill>
          <p:spPr>
            <a:xfrm>
              <a:off x="558000" y="3809880"/>
              <a:ext cx="4844160" cy="3047760"/>
            </a:xfrm>
            <a:prstGeom prst="rect">
              <a:avLst/>
            </a:prstGeom>
            <a:ln w="0">
              <a:noFill/>
            </a:ln>
          </p:spPr>
        </p:pic>
        <p:pic>
          <p:nvPicPr>
            <p:cNvPr id="26" name="Grafik 85"/>
            <p:cNvPicPr/>
            <p:nvPr/>
          </p:nvPicPr>
          <p:blipFill>
            <a:blip r:embed="rId6"/>
            <a:srcRect t="66878" r="82578"/>
            <a:stretch/>
          </p:blipFill>
          <p:spPr>
            <a:xfrm>
              <a:off x="455760" y="2570760"/>
              <a:ext cx="790560" cy="954360"/>
            </a:xfrm>
            <a:prstGeom prst="rect">
              <a:avLst/>
            </a:prstGeom>
            <a:ln w="0">
              <a:noFill/>
            </a:ln>
          </p:spPr>
        </p:pic>
      </p:grpSp>
      <p:pic>
        <p:nvPicPr>
          <p:cNvPr id="27" name="Grafik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5708" y="2148222"/>
            <a:ext cx="2678345" cy="2142676"/>
          </a:xfrm>
          <a:prstGeom prst="rect">
            <a:avLst/>
          </a:prstGeom>
        </p:spPr>
      </p:pic>
    </p:spTree>
    <p:extLst>
      <p:ext uri="{BB962C8B-B14F-4D97-AF65-F5344CB8AC3E}">
        <p14:creationId xmlns:p14="http://schemas.microsoft.com/office/powerpoint/2010/main" val="11288084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53441" y="335146"/>
            <a:ext cx="10972440" cy="1144800"/>
          </a:xfrm>
        </p:spPr>
        <p:txBody>
          <a:bodyPr/>
          <a:lstStyle/>
          <a:p>
            <a:r>
              <a:rPr lang="de-DE" dirty="0" smtClean="0"/>
              <a:t>Interplay </a:t>
            </a:r>
            <a:r>
              <a:rPr lang="de-DE" dirty="0" err="1" smtClean="0"/>
              <a:t>of</a:t>
            </a:r>
            <a:r>
              <a:rPr lang="de-DE" dirty="0" smtClean="0"/>
              <a:t> MATN2 </a:t>
            </a:r>
            <a:r>
              <a:rPr lang="de-DE" dirty="0" err="1" smtClean="0"/>
              <a:t>and</a:t>
            </a:r>
            <a:r>
              <a:rPr lang="de-DE" dirty="0" smtClean="0"/>
              <a:t> ITGA1- </a:t>
            </a:r>
            <a:r>
              <a:rPr lang="de-DE" dirty="0" err="1" smtClean="0"/>
              <a:t>possible</a:t>
            </a:r>
            <a:r>
              <a:rPr lang="de-DE" dirty="0" smtClean="0"/>
              <a:t> </a:t>
            </a:r>
            <a:r>
              <a:rPr lang="de-DE" dirty="0" err="1" smtClean="0"/>
              <a:t>drivers</a:t>
            </a:r>
            <a:r>
              <a:rPr lang="de-DE" dirty="0" smtClean="0"/>
              <a:t> </a:t>
            </a:r>
            <a:r>
              <a:rPr lang="de-DE" dirty="0" err="1" smtClean="0"/>
              <a:t>of</a:t>
            </a:r>
            <a:r>
              <a:rPr lang="de-DE" dirty="0" smtClean="0"/>
              <a:t> </a:t>
            </a:r>
            <a:r>
              <a:rPr lang="de-DE" dirty="0" err="1" smtClean="0"/>
              <a:t>the</a:t>
            </a:r>
            <a:r>
              <a:rPr lang="de-DE" dirty="0" smtClean="0"/>
              <a:t> </a:t>
            </a:r>
            <a:r>
              <a:rPr lang="de-DE" dirty="0" err="1" smtClean="0"/>
              <a:t>stem</a:t>
            </a:r>
            <a:r>
              <a:rPr lang="de-DE" dirty="0" smtClean="0"/>
              <a:t> </a:t>
            </a:r>
            <a:r>
              <a:rPr lang="de-DE" dirty="0" err="1" smtClean="0"/>
              <a:t>cell</a:t>
            </a:r>
            <a:r>
              <a:rPr lang="de-DE" dirty="0" smtClean="0"/>
              <a:t> </a:t>
            </a:r>
            <a:r>
              <a:rPr lang="de-DE" dirty="0" err="1" smtClean="0"/>
              <a:t>niche</a:t>
            </a:r>
            <a:r>
              <a:rPr lang="de-DE" dirty="0" smtClean="0"/>
              <a:t> in </a:t>
            </a:r>
            <a:r>
              <a:rPr lang="de-DE" dirty="0" err="1" smtClean="0"/>
              <a:t>cluster</a:t>
            </a:r>
            <a:r>
              <a:rPr lang="de-DE" dirty="0" smtClean="0"/>
              <a:t> 4</a:t>
            </a:r>
            <a:endParaRPr lang="en-GB" dirty="0"/>
          </a:p>
        </p:txBody>
      </p:sp>
      <p:sp>
        <p:nvSpPr>
          <p:cNvPr id="7" name="Textfeld 6"/>
          <p:cNvSpPr txBox="1"/>
          <p:nvPr/>
        </p:nvSpPr>
        <p:spPr>
          <a:xfrm>
            <a:off x="87923" y="1479946"/>
            <a:ext cx="184731" cy="369332"/>
          </a:xfrm>
          <a:prstGeom prst="rect">
            <a:avLst/>
          </a:prstGeom>
          <a:noFill/>
        </p:spPr>
        <p:txBody>
          <a:bodyPr wrap="none" rtlCol="0">
            <a:spAutoFit/>
          </a:bodyPr>
          <a:lstStyle/>
          <a:p>
            <a:endParaRPr lang="en-GB" dirty="0"/>
          </a:p>
        </p:txBody>
      </p:sp>
      <p:sp>
        <p:nvSpPr>
          <p:cNvPr id="3" name="Rechteck 2"/>
          <p:cNvSpPr/>
          <p:nvPr/>
        </p:nvSpPr>
        <p:spPr>
          <a:xfrm>
            <a:off x="842599" y="1742533"/>
            <a:ext cx="10130202" cy="4524315"/>
          </a:xfrm>
          <a:prstGeom prst="rect">
            <a:avLst/>
          </a:prstGeom>
        </p:spPr>
        <p:txBody>
          <a:bodyPr wrap="square">
            <a:spAutoFit/>
          </a:bodyPr>
          <a:lstStyle/>
          <a:p>
            <a:r>
              <a:rPr lang="en-GB" sz="1600" b="1" dirty="0"/>
              <a:t>Physical binding / ECM structure:</a:t>
            </a:r>
            <a:r>
              <a:rPr lang="en-GB" sz="1600" dirty="0"/>
              <a:t/>
            </a:r>
            <a:br>
              <a:rPr lang="en-GB" sz="1600" dirty="0"/>
            </a:br>
            <a:r>
              <a:rPr lang="en-GB" sz="1600" dirty="0"/>
              <a:t>MATN2 integrates into the extracellular matrix, forms adapter networks with collagen and other </a:t>
            </a:r>
            <a:r>
              <a:rPr lang="en-GB" sz="1600" dirty="0" err="1"/>
              <a:t>matrisome</a:t>
            </a:r>
            <a:r>
              <a:rPr lang="en-GB" sz="1600" dirty="0"/>
              <a:t> proteins, and thereby presents a specific ligand microenvironment for </a:t>
            </a:r>
            <a:r>
              <a:rPr lang="el-GR" sz="1600" dirty="0"/>
              <a:t>α1β1. </a:t>
            </a:r>
            <a:r>
              <a:rPr lang="en-GB" sz="1600" dirty="0"/>
              <a:t>This increases local ITGA1 engagement.</a:t>
            </a:r>
            <a:br>
              <a:rPr lang="en-GB" sz="1600" dirty="0"/>
            </a:br>
            <a:r>
              <a:rPr lang="en-GB" sz="1600" i="1" dirty="0">
                <a:hlinkClick r:id="rId2"/>
              </a:rPr>
              <a:t>https://pmc.ncbi.nlm.nih.gov/articles/PMC4498336/?</a:t>
            </a:r>
            <a:r>
              <a:rPr lang="en-GB" sz="1600" i="1" dirty="0" smtClean="0">
                <a:hlinkClick r:id="rId2"/>
              </a:rPr>
              <a:t>utm_source=chatgpt.com</a:t>
            </a:r>
            <a:r>
              <a:rPr lang="en-GB" sz="1600" i="1" dirty="0" smtClean="0"/>
              <a:t> </a:t>
            </a:r>
          </a:p>
          <a:p>
            <a:r>
              <a:rPr lang="en-GB" sz="1600" b="1" dirty="0" smtClean="0"/>
              <a:t>Integrin </a:t>
            </a:r>
            <a:r>
              <a:rPr lang="en-GB" sz="1600" b="1" dirty="0" err="1"/>
              <a:t>signaling</a:t>
            </a:r>
            <a:r>
              <a:rPr lang="en-GB" sz="1600" b="1" dirty="0"/>
              <a:t> stabilizes </a:t>
            </a:r>
            <a:r>
              <a:rPr lang="en-GB" sz="1600" b="1" dirty="0" err="1"/>
              <a:t>stemness</a:t>
            </a:r>
            <a:r>
              <a:rPr lang="en-GB" sz="1600" b="1" dirty="0"/>
              <a:t>:</a:t>
            </a:r>
            <a:r>
              <a:rPr lang="en-GB" sz="1600" dirty="0"/>
              <a:t/>
            </a:r>
            <a:br>
              <a:rPr lang="en-GB" sz="1600" dirty="0"/>
            </a:br>
            <a:r>
              <a:rPr lang="en-GB" sz="1600" dirty="0"/>
              <a:t>ITGA1 binding activates FAK/</a:t>
            </a:r>
            <a:r>
              <a:rPr lang="en-GB" sz="1600" dirty="0" err="1"/>
              <a:t>Src</a:t>
            </a:r>
            <a:r>
              <a:rPr lang="en-GB" sz="1600" dirty="0"/>
              <a:t> → PI3K/AKT and can interact with TGF-</a:t>
            </a:r>
            <a:r>
              <a:rPr lang="el-GR" sz="1600" dirty="0"/>
              <a:t>β </a:t>
            </a:r>
            <a:r>
              <a:rPr lang="en-GB" sz="1600" dirty="0" err="1"/>
              <a:t>signaling</a:t>
            </a:r>
            <a:r>
              <a:rPr lang="en-GB" sz="1600" dirty="0"/>
              <a:t>. These pathways promote cell survival, G1 arrest/quiescence, or a stem-like transcriptional program instead of activating differentiation master regulators (e.g., MITF in melanocytes).</a:t>
            </a:r>
            <a:br>
              <a:rPr lang="en-GB" sz="1600" dirty="0"/>
            </a:br>
            <a:r>
              <a:rPr lang="en-GB" sz="1600" dirty="0">
                <a:hlinkClick r:id="rId3"/>
              </a:rPr>
              <a:t>https://</a:t>
            </a:r>
            <a:r>
              <a:rPr lang="en-GB" sz="1600" dirty="0" smtClean="0">
                <a:hlinkClick r:id="rId3"/>
              </a:rPr>
              <a:t>www.nature.com/articles/s41598-017-09946-z?utm_source=chatgpt.com</a:t>
            </a:r>
            <a:r>
              <a:rPr lang="en-GB" sz="1600" dirty="0" smtClean="0"/>
              <a:t> </a:t>
            </a:r>
            <a:endParaRPr lang="en-GB" sz="1600" i="1" dirty="0"/>
          </a:p>
          <a:p>
            <a:r>
              <a:rPr lang="en-GB" sz="1600" b="1" dirty="0" smtClean="0"/>
              <a:t>Niche </a:t>
            </a:r>
            <a:r>
              <a:rPr lang="en-GB" sz="1600" b="1" dirty="0"/>
              <a:t>/ neuronal bias:</a:t>
            </a:r>
            <a:r>
              <a:rPr lang="en-GB" sz="1600" dirty="0"/>
              <a:t/>
            </a:r>
            <a:br>
              <a:rPr lang="en-GB" sz="1600" dirty="0"/>
            </a:br>
            <a:r>
              <a:rPr lang="en-GB" sz="1600" dirty="0"/>
              <a:t>MATN2 is known in nervous tissue and regenerative niches and can </a:t>
            </a:r>
            <a:r>
              <a:rPr lang="en-GB" sz="1600" dirty="0" err="1"/>
              <a:t>favor</a:t>
            </a:r>
            <a:r>
              <a:rPr lang="en-GB" sz="1600" dirty="0"/>
              <a:t> neurotrophic / neuronal marker expression — this would explain why </a:t>
            </a:r>
            <a:r>
              <a:rPr lang="en-GB" sz="1600" dirty="0" smtClean="0"/>
              <a:t>MATN2/ITGA1-high </a:t>
            </a:r>
            <a:r>
              <a:rPr lang="en-GB" sz="1600" dirty="0"/>
              <a:t>cells express neuronal stem markers.</a:t>
            </a:r>
            <a:br>
              <a:rPr lang="en-GB" sz="1600" dirty="0"/>
            </a:br>
            <a:r>
              <a:rPr lang="en-GB" sz="1600" dirty="0">
                <a:hlinkClick r:id="rId4"/>
              </a:rPr>
              <a:t>https://pmc.ncbi.nlm.nih.gov/articles/PMC4347228/?</a:t>
            </a:r>
            <a:r>
              <a:rPr lang="en-GB" sz="1600" dirty="0" smtClean="0">
                <a:hlinkClick r:id="rId4"/>
              </a:rPr>
              <a:t>utm_source=chatgpt.com</a:t>
            </a:r>
            <a:r>
              <a:rPr lang="en-GB" sz="1600" dirty="0" smtClean="0"/>
              <a:t> </a:t>
            </a:r>
          </a:p>
          <a:p>
            <a:r>
              <a:rPr lang="en-GB" sz="1600" b="1" dirty="0" smtClean="0"/>
              <a:t>In </a:t>
            </a:r>
            <a:r>
              <a:rPr lang="en-GB" sz="1600" b="1" dirty="0"/>
              <a:t>vitro specifics:</a:t>
            </a:r>
            <a:r>
              <a:rPr lang="en-GB" sz="1600" dirty="0"/>
              <a:t/>
            </a:r>
            <a:br>
              <a:rPr lang="en-GB" sz="1600" dirty="0"/>
            </a:br>
            <a:r>
              <a:rPr lang="en-GB" sz="1600" dirty="0"/>
              <a:t>In vitro this can be reinforced by substrate type, stiffness, medium composition (WNT/TGF/FGF levels), and the absence of the full in vivo stroma/signals — i.e., the cells build a “synthetic niche” locally and remain in the side branch.</a:t>
            </a:r>
          </a:p>
        </p:txBody>
      </p:sp>
    </p:spTree>
    <p:extLst>
      <p:ext uri="{BB962C8B-B14F-4D97-AF65-F5344CB8AC3E}">
        <p14:creationId xmlns:p14="http://schemas.microsoft.com/office/powerpoint/2010/main" val="32772739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Possible</a:t>
            </a:r>
            <a:r>
              <a:rPr lang="de-DE" dirty="0" smtClean="0"/>
              <a:t> </a:t>
            </a:r>
            <a:r>
              <a:rPr lang="de-DE" dirty="0" err="1" smtClean="0"/>
              <a:t>regulation</a:t>
            </a:r>
            <a:r>
              <a:rPr lang="de-DE" dirty="0" smtClean="0"/>
              <a:t> </a:t>
            </a:r>
            <a:r>
              <a:rPr lang="de-DE" dirty="0" err="1" smtClean="0"/>
              <a:t>of</a:t>
            </a:r>
            <a:r>
              <a:rPr lang="de-DE" dirty="0" smtClean="0"/>
              <a:t> ITGA1/MATN2</a:t>
            </a:r>
            <a:endParaRPr lang="en-GB" dirty="0"/>
          </a:p>
        </p:txBody>
      </p:sp>
      <p:sp>
        <p:nvSpPr>
          <p:cNvPr id="4" name="Textfeld 3"/>
          <p:cNvSpPr txBox="1"/>
          <p:nvPr/>
        </p:nvSpPr>
        <p:spPr>
          <a:xfrm>
            <a:off x="43965" y="1274886"/>
            <a:ext cx="4747845" cy="5632311"/>
          </a:xfrm>
          <a:prstGeom prst="rect">
            <a:avLst/>
          </a:prstGeom>
          <a:noFill/>
        </p:spPr>
        <p:txBody>
          <a:bodyPr wrap="square" rtlCol="0">
            <a:spAutoFit/>
          </a:bodyPr>
          <a:lstStyle/>
          <a:p>
            <a:pPr marL="285750" indent="-285750">
              <a:buFont typeface="Arial" panose="020B0604020202020204" pitchFamily="34" charset="0"/>
              <a:buChar char="•"/>
            </a:pPr>
            <a:r>
              <a:rPr lang="de-DE" dirty="0" smtClean="0"/>
              <a:t>ITGA1 </a:t>
            </a:r>
            <a:r>
              <a:rPr lang="de-DE" dirty="0" err="1" smtClean="0"/>
              <a:t>and</a:t>
            </a:r>
            <a:r>
              <a:rPr lang="de-DE" dirty="0" smtClean="0"/>
              <a:t> MATN2 </a:t>
            </a:r>
            <a:r>
              <a:rPr lang="de-DE" dirty="0" err="1" smtClean="0"/>
              <a:t>were</a:t>
            </a:r>
            <a:r>
              <a:rPr lang="de-DE" dirty="0" smtClean="0"/>
              <a:t> high in DSC-like </a:t>
            </a:r>
            <a:r>
              <a:rPr lang="de-DE" dirty="0" err="1" smtClean="0"/>
              <a:t>reservoir</a:t>
            </a:r>
            <a:r>
              <a:rPr lang="de-DE" dirty="0" smtClean="0"/>
              <a:t> </a:t>
            </a:r>
            <a:r>
              <a:rPr lang="de-DE" dirty="0" err="1" smtClean="0"/>
              <a:t>cells</a:t>
            </a:r>
            <a:r>
              <a:rPr lang="de-DE" dirty="0" smtClean="0"/>
              <a:t> </a:t>
            </a:r>
            <a:r>
              <a:rPr lang="de-DE" dirty="0" err="1" smtClean="0"/>
              <a:t>and</a:t>
            </a:r>
            <a:r>
              <a:rPr lang="de-DE" dirty="0" smtClean="0"/>
              <a:t> </a:t>
            </a:r>
            <a:r>
              <a:rPr lang="de-DE" dirty="0" err="1" smtClean="0"/>
              <a:t>melanogenic-primed</a:t>
            </a:r>
            <a:r>
              <a:rPr lang="de-DE" dirty="0" smtClean="0"/>
              <a:t> </a:t>
            </a:r>
            <a:r>
              <a:rPr lang="de-DE" dirty="0" err="1" smtClean="0"/>
              <a:t>cells</a:t>
            </a:r>
            <a:endParaRPr lang="de-DE" dirty="0" smtClean="0"/>
          </a:p>
          <a:p>
            <a:pPr marL="285750" indent="-285750">
              <a:buFont typeface="Arial" panose="020B0604020202020204" pitchFamily="34" charset="0"/>
              <a:buChar char="•"/>
            </a:pPr>
            <a:r>
              <a:rPr lang="de-DE" dirty="0" err="1" smtClean="0"/>
              <a:t>To</a:t>
            </a:r>
            <a:r>
              <a:rPr lang="de-DE" dirty="0" smtClean="0"/>
              <a:t> find TFs </a:t>
            </a:r>
            <a:r>
              <a:rPr lang="de-DE" dirty="0" err="1" smtClean="0"/>
              <a:t>regulating</a:t>
            </a:r>
            <a:r>
              <a:rPr lang="de-DE" dirty="0" smtClean="0"/>
              <a:t> </a:t>
            </a:r>
            <a:r>
              <a:rPr lang="de-DE" dirty="0" err="1" smtClean="0"/>
              <a:t>these</a:t>
            </a:r>
            <a:r>
              <a:rPr lang="de-DE" dirty="0" smtClean="0"/>
              <a:t> genes </a:t>
            </a:r>
            <a:r>
              <a:rPr lang="de-DE" dirty="0" err="1" smtClean="0"/>
              <a:t>we</a:t>
            </a:r>
            <a:r>
              <a:rPr lang="de-DE" dirty="0" smtClean="0"/>
              <a:t> </a:t>
            </a:r>
            <a:r>
              <a:rPr lang="de-DE" dirty="0" err="1" smtClean="0"/>
              <a:t>looked</a:t>
            </a:r>
            <a:r>
              <a:rPr lang="de-DE" dirty="0" smtClean="0"/>
              <a:t> </a:t>
            </a:r>
            <a:r>
              <a:rPr lang="de-DE" dirty="0" err="1" smtClean="0"/>
              <a:t>for</a:t>
            </a:r>
            <a:r>
              <a:rPr lang="de-DE" dirty="0" smtClean="0"/>
              <a:t> </a:t>
            </a:r>
            <a:r>
              <a:rPr lang="de-DE" dirty="0" err="1" smtClean="0"/>
              <a:t>known</a:t>
            </a:r>
            <a:r>
              <a:rPr lang="de-DE" dirty="0" smtClean="0"/>
              <a:t> </a:t>
            </a:r>
            <a:r>
              <a:rPr lang="de-DE" dirty="0" err="1" smtClean="0"/>
              <a:t>interactions</a:t>
            </a:r>
            <a:r>
              <a:rPr lang="de-DE" dirty="0" smtClean="0"/>
              <a:t> </a:t>
            </a:r>
            <a:r>
              <a:rPr lang="de-DE" dirty="0" err="1" smtClean="0"/>
              <a:t>between</a:t>
            </a:r>
            <a:r>
              <a:rPr lang="de-DE" dirty="0" smtClean="0"/>
              <a:t> TFs </a:t>
            </a:r>
            <a:r>
              <a:rPr lang="de-DE" dirty="0" err="1" smtClean="0"/>
              <a:t>and</a:t>
            </a:r>
            <a:r>
              <a:rPr lang="de-DE" dirty="0" smtClean="0"/>
              <a:t> </a:t>
            </a:r>
            <a:r>
              <a:rPr lang="de-DE" dirty="0" err="1" smtClean="0"/>
              <a:t>these</a:t>
            </a:r>
            <a:r>
              <a:rPr lang="de-DE" dirty="0" smtClean="0"/>
              <a:t> </a:t>
            </a:r>
            <a:r>
              <a:rPr lang="de-DE" dirty="0" err="1" smtClean="0"/>
              <a:t>targets</a:t>
            </a:r>
            <a:r>
              <a:rPr lang="de-DE" dirty="0" smtClean="0"/>
              <a:t> </a:t>
            </a:r>
            <a:r>
              <a:rPr lang="de-DE" dirty="0" err="1" smtClean="0"/>
              <a:t>with</a:t>
            </a:r>
            <a:r>
              <a:rPr lang="de-DE" dirty="0" smtClean="0"/>
              <a:t> </a:t>
            </a:r>
            <a:r>
              <a:rPr lang="de-DE" dirty="0" err="1" smtClean="0"/>
              <a:t>TFlink</a:t>
            </a:r>
            <a:r>
              <a:rPr lang="de-DE" dirty="0"/>
              <a:t>: </a:t>
            </a:r>
            <a:r>
              <a:rPr lang="de-DE" dirty="0">
                <a:hlinkClick r:id="rId2"/>
              </a:rPr>
              <a:t>https://tflink.net/browse</a:t>
            </a:r>
            <a:r>
              <a:rPr lang="de-DE" dirty="0" smtClean="0">
                <a:hlinkClick r:id="rId2"/>
              </a:rPr>
              <a:t>/</a:t>
            </a:r>
            <a:r>
              <a:rPr lang="de-DE" dirty="0" smtClean="0"/>
              <a:t> </a:t>
            </a:r>
          </a:p>
          <a:p>
            <a:pPr marL="742950" lvl="1" indent="-285750">
              <a:buFont typeface="Arial" panose="020B0604020202020204" pitchFamily="34" charset="0"/>
              <a:buChar char="•"/>
            </a:pPr>
            <a:r>
              <a:rPr lang="de-DE" dirty="0" smtClean="0"/>
              <a:t>278 TFs </a:t>
            </a:r>
            <a:r>
              <a:rPr lang="de-DE" dirty="0" err="1" smtClean="0"/>
              <a:t>were</a:t>
            </a:r>
            <a:r>
              <a:rPr lang="de-DE" dirty="0" smtClean="0"/>
              <a:t> </a:t>
            </a:r>
            <a:r>
              <a:rPr lang="de-DE" dirty="0" err="1" smtClean="0"/>
              <a:t>shown</a:t>
            </a:r>
            <a:r>
              <a:rPr lang="de-DE" dirty="0" smtClean="0"/>
              <a:t> </a:t>
            </a:r>
            <a:r>
              <a:rPr lang="de-DE" dirty="0" err="1" smtClean="0"/>
              <a:t>to</a:t>
            </a:r>
            <a:r>
              <a:rPr lang="de-DE" dirty="0" smtClean="0"/>
              <a:t> bind MATN2</a:t>
            </a:r>
          </a:p>
          <a:p>
            <a:pPr marL="742950" lvl="1" indent="-285750">
              <a:buFont typeface="Arial" panose="020B0604020202020204" pitchFamily="34" charset="0"/>
              <a:buChar char="•"/>
            </a:pPr>
            <a:r>
              <a:rPr lang="de-DE" dirty="0" smtClean="0"/>
              <a:t>357 TFs </a:t>
            </a:r>
            <a:r>
              <a:rPr lang="de-DE" dirty="0" err="1" smtClean="0"/>
              <a:t>have</a:t>
            </a:r>
            <a:r>
              <a:rPr lang="de-DE" dirty="0" smtClean="0"/>
              <a:t> </a:t>
            </a:r>
            <a:r>
              <a:rPr lang="de-DE" dirty="0" err="1" smtClean="0"/>
              <a:t>predicted</a:t>
            </a:r>
            <a:r>
              <a:rPr lang="de-DE" dirty="0" smtClean="0"/>
              <a:t> </a:t>
            </a:r>
            <a:r>
              <a:rPr lang="de-DE" dirty="0" err="1" smtClean="0"/>
              <a:t>interactions</a:t>
            </a:r>
            <a:r>
              <a:rPr lang="de-DE" dirty="0" smtClean="0"/>
              <a:t> </a:t>
            </a:r>
            <a:r>
              <a:rPr lang="de-DE" dirty="0" err="1" smtClean="0"/>
              <a:t>with</a:t>
            </a:r>
            <a:r>
              <a:rPr lang="de-DE" dirty="0" smtClean="0"/>
              <a:t> ITGA1 </a:t>
            </a:r>
          </a:p>
          <a:p>
            <a:pPr marL="285750" indent="-285750">
              <a:buFont typeface="Arial" panose="020B0604020202020204" pitchFamily="34" charset="0"/>
              <a:buChar char="•"/>
            </a:pPr>
            <a:r>
              <a:rPr lang="de-DE" dirty="0" smtClean="0"/>
              <a:t>The </a:t>
            </a:r>
            <a:r>
              <a:rPr lang="de-DE" dirty="0" err="1" smtClean="0"/>
              <a:t>lists</a:t>
            </a:r>
            <a:r>
              <a:rPr lang="de-DE" dirty="0" smtClean="0"/>
              <a:t> </a:t>
            </a:r>
            <a:r>
              <a:rPr lang="de-DE" dirty="0" err="1" smtClean="0"/>
              <a:t>of</a:t>
            </a:r>
            <a:r>
              <a:rPr lang="de-DE" dirty="0" smtClean="0"/>
              <a:t> </a:t>
            </a:r>
            <a:r>
              <a:rPr lang="de-DE" dirty="0" err="1" smtClean="0"/>
              <a:t>known</a:t>
            </a:r>
            <a:r>
              <a:rPr lang="de-DE" dirty="0" smtClean="0"/>
              <a:t> </a:t>
            </a:r>
            <a:r>
              <a:rPr lang="de-DE" dirty="0" err="1" smtClean="0"/>
              <a:t>regulators</a:t>
            </a:r>
            <a:r>
              <a:rPr lang="de-DE" dirty="0" smtClean="0"/>
              <a:t> </a:t>
            </a:r>
            <a:r>
              <a:rPr lang="de-DE" dirty="0" err="1" smtClean="0"/>
              <a:t>were</a:t>
            </a:r>
            <a:r>
              <a:rPr lang="de-DE" dirty="0" smtClean="0"/>
              <a:t> </a:t>
            </a:r>
            <a:r>
              <a:rPr lang="de-DE" dirty="0" err="1" smtClean="0"/>
              <a:t>read</a:t>
            </a:r>
            <a:r>
              <a:rPr lang="de-DE" dirty="0" smtClean="0"/>
              <a:t> </a:t>
            </a:r>
            <a:r>
              <a:rPr lang="de-DE" dirty="0" err="1" smtClean="0"/>
              <a:t>into</a:t>
            </a:r>
            <a:r>
              <a:rPr lang="de-DE" dirty="0" smtClean="0"/>
              <a:t> R </a:t>
            </a:r>
            <a:r>
              <a:rPr lang="de-DE" dirty="0" err="1" smtClean="0"/>
              <a:t>and</a:t>
            </a:r>
            <a:r>
              <a:rPr lang="de-DE" dirty="0" smtClean="0"/>
              <a:t> </a:t>
            </a:r>
            <a:r>
              <a:rPr lang="de-DE" dirty="0" err="1" smtClean="0"/>
              <a:t>only</a:t>
            </a:r>
            <a:r>
              <a:rPr lang="de-DE" dirty="0" smtClean="0"/>
              <a:t> </a:t>
            </a:r>
            <a:r>
              <a:rPr lang="de-DE" dirty="0" err="1" smtClean="0"/>
              <a:t>common</a:t>
            </a:r>
            <a:r>
              <a:rPr lang="de-DE" dirty="0" smtClean="0"/>
              <a:t> </a:t>
            </a:r>
            <a:r>
              <a:rPr lang="de-DE" dirty="0" err="1" smtClean="0"/>
              <a:t>regulators</a:t>
            </a:r>
            <a:r>
              <a:rPr lang="de-DE" dirty="0" smtClean="0"/>
              <a:t> (</a:t>
            </a:r>
            <a:r>
              <a:rPr lang="de-DE" dirty="0" err="1" smtClean="0"/>
              <a:t>binding</a:t>
            </a:r>
            <a:r>
              <a:rPr lang="de-DE" dirty="0" smtClean="0"/>
              <a:t> </a:t>
            </a:r>
            <a:r>
              <a:rPr lang="de-DE" dirty="0" err="1" smtClean="0"/>
              <a:t>to</a:t>
            </a:r>
            <a:r>
              <a:rPr lang="de-DE" dirty="0" smtClean="0"/>
              <a:t> </a:t>
            </a:r>
            <a:r>
              <a:rPr lang="de-DE" dirty="0" err="1" smtClean="0"/>
              <a:t>the</a:t>
            </a:r>
            <a:r>
              <a:rPr lang="de-DE" dirty="0" smtClean="0"/>
              <a:t> </a:t>
            </a:r>
            <a:r>
              <a:rPr lang="de-DE" dirty="0" err="1" smtClean="0"/>
              <a:t>promotor</a:t>
            </a:r>
            <a:r>
              <a:rPr lang="de-DE" dirty="0" smtClean="0"/>
              <a:t> </a:t>
            </a:r>
            <a:r>
              <a:rPr lang="de-DE" dirty="0" err="1" smtClean="0"/>
              <a:t>of</a:t>
            </a:r>
            <a:r>
              <a:rPr lang="de-DE" dirty="0" smtClean="0"/>
              <a:t> ITGA1 </a:t>
            </a:r>
            <a:r>
              <a:rPr lang="de-DE" dirty="0" err="1" smtClean="0"/>
              <a:t>and</a:t>
            </a:r>
            <a:r>
              <a:rPr lang="de-DE" dirty="0" smtClean="0"/>
              <a:t> MATN2 </a:t>
            </a:r>
            <a:r>
              <a:rPr lang="de-DE" dirty="0" err="1" smtClean="0"/>
              <a:t>were</a:t>
            </a:r>
            <a:r>
              <a:rPr lang="de-DE" dirty="0" smtClean="0"/>
              <a:t> </a:t>
            </a:r>
            <a:r>
              <a:rPr lang="de-DE" dirty="0" err="1" smtClean="0"/>
              <a:t>retained</a:t>
            </a:r>
            <a:r>
              <a:rPr lang="de-DE" dirty="0" smtClean="0"/>
              <a:t>)</a:t>
            </a:r>
          </a:p>
          <a:p>
            <a:pPr marL="742950" lvl="1" indent="-285750">
              <a:buFont typeface="Arial" panose="020B0604020202020204" pitchFamily="34" charset="0"/>
              <a:buChar char="•"/>
            </a:pPr>
            <a:r>
              <a:rPr lang="de-DE" dirty="0" smtClean="0"/>
              <a:t>194 TFs </a:t>
            </a:r>
            <a:r>
              <a:rPr lang="de-DE" dirty="0" err="1" smtClean="0"/>
              <a:t>shared</a:t>
            </a:r>
            <a:r>
              <a:rPr lang="de-DE" dirty="0" smtClean="0"/>
              <a:t> </a:t>
            </a:r>
            <a:r>
              <a:rPr lang="de-DE" dirty="0" err="1" smtClean="0"/>
              <a:t>both</a:t>
            </a:r>
            <a:r>
              <a:rPr lang="de-DE" dirty="0" smtClean="0"/>
              <a:t> genes </a:t>
            </a:r>
            <a:r>
              <a:rPr lang="de-DE" dirty="0" err="1" smtClean="0"/>
              <a:t>as</a:t>
            </a:r>
            <a:r>
              <a:rPr lang="de-DE" dirty="0" smtClean="0"/>
              <a:t> </a:t>
            </a:r>
            <a:r>
              <a:rPr lang="de-DE" dirty="0" err="1" smtClean="0"/>
              <a:t>targets</a:t>
            </a:r>
            <a:endParaRPr lang="de-DE" dirty="0" smtClean="0"/>
          </a:p>
          <a:p>
            <a:pPr marL="285750" indent="-285750">
              <a:buFont typeface="Arial" panose="020B0604020202020204" pitchFamily="34" charset="0"/>
              <a:buChar char="•"/>
            </a:pPr>
            <a:r>
              <a:rPr lang="de-DE" dirty="0" smtClean="0"/>
              <a:t>TFs </a:t>
            </a:r>
            <a:r>
              <a:rPr lang="de-DE" dirty="0" err="1" smtClean="0"/>
              <a:t>which</a:t>
            </a:r>
            <a:r>
              <a:rPr lang="de-DE" dirty="0" smtClean="0"/>
              <a:t> </a:t>
            </a:r>
            <a:r>
              <a:rPr lang="de-DE" dirty="0" err="1" smtClean="0"/>
              <a:t>were</a:t>
            </a:r>
            <a:r>
              <a:rPr lang="de-DE" dirty="0" smtClean="0"/>
              <a:t> at least 2-fold </a:t>
            </a:r>
            <a:r>
              <a:rPr lang="de-DE" dirty="0" err="1" smtClean="0"/>
              <a:t>increased</a:t>
            </a:r>
            <a:r>
              <a:rPr lang="de-DE" dirty="0" smtClean="0"/>
              <a:t> (</a:t>
            </a:r>
            <a:r>
              <a:rPr lang="de-DE" dirty="0" err="1" smtClean="0"/>
              <a:t>or</a:t>
            </a:r>
            <a:r>
              <a:rPr lang="de-DE" dirty="0" smtClean="0"/>
              <a:t> </a:t>
            </a:r>
            <a:r>
              <a:rPr lang="de-DE" dirty="0" err="1" smtClean="0"/>
              <a:t>decreased</a:t>
            </a:r>
            <a:r>
              <a:rPr lang="de-DE" dirty="0" smtClean="0"/>
              <a:t>) </a:t>
            </a:r>
            <a:r>
              <a:rPr lang="de-DE" dirty="0" err="1" smtClean="0"/>
              <a:t>between</a:t>
            </a:r>
            <a:r>
              <a:rPr lang="de-DE" dirty="0" smtClean="0"/>
              <a:t> </a:t>
            </a:r>
            <a:r>
              <a:rPr lang="de-DE" dirty="0" err="1" smtClean="0"/>
              <a:t>Melanocytes</a:t>
            </a:r>
            <a:r>
              <a:rPr lang="de-DE" dirty="0" smtClean="0"/>
              <a:t> </a:t>
            </a:r>
            <a:r>
              <a:rPr lang="de-DE" dirty="0" err="1" smtClean="0"/>
              <a:t>and</a:t>
            </a:r>
            <a:r>
              <a:rPr lang="de-DE" dirty="0" smtClean="0"/>
              <a:t> DSC-like </a:t>
            </a:r>
            <a:r>
              <a:rPr lang="de-DE" dirty="0" err="1" smtClean="0"/>
              <a:t>reservoir</a:t>
            </a:r>
            <a:r>
              <a:rPr lang="de-DE" dirty="0" smtClean="0"/>
              <a:t> </a:t>
            </a:r>
            <a:r>
              <a:rPr lang="de-DE" dirty="0" err="1" smtClean="0"/>
              <a:t>cells</a:t>
            </a:r>
            <a:r>
              <a:rPr lang="de-DE" dirty="0" smtClean="0"/>
              <a:t> AND </a:t>
            </a:r>
            <a:r>
              <a:rPr lang="de-DE" dirty="0" err="1" smtClean="0"/>
              <a:t>melanogenic-primed</a:t>
            </a:r>
            <a:r>
              <a:rPr lang="de-DE" dirty="0" smtClean="0"/>
              <a:t> </a:t>
            </a:r>
            <a:r>
              <a:rPr lang="de-DE" dirty="0" err="1" smtClean="0"/>
              <a:t>cells</a:t>
            </a:r>
            <a:r>
              <a:rPr lang="de-DE" dirty="0" smtClean="0"/>
              <a:t> </a:t>
            </a:r>
            <a:r>
              <a:rPr lang="de-DE" dirty="0" err="1" smtClean="0"/>
              <a:t>were</a:t>
            </a:r>
            <a:r>
              <a:rPr lang="de-DE" dirty="0" smtClean="0"/>
              <a:t> </a:t>
            </a:r>
            <a:r>
              <a:rPr lang="de-DE" dirty="0" err="1" smtClean="0"/>
              <a:t>retained</a:t>
            </a:r>
            <a:endParaRPr lang="en-GB" dirty="0"/>
          </a:p>
        </p:txBody>
      </p:sp>
      <p:sp>
        <p:nvSpPr>
          <p:cNvPr id="6" name="Textfeld 5"/>
          <p:cNvSpPr txBox="1"/>
          <p:nvPr/>
        </p:nvSpPr>
        <p:spPr>
          <a:xfrm>
            <a:off x="9170377" y="1198577"/>
            <a:ext cx="3578469" cy="369332"/>
          </a:xfrm>
          <a:prstGeom prst="rect">
            <a:avLst/>
          </a:prstGeom>
          <a:noFill/>
        </p:spPr>
        <p:txBody>
          <a:bodyPr wrap="square" rtlCol="0">
            <a:spAutoFit/>
          </a:bodyPr>
          <a:lstStyle/>
          <a:p>
            <a:r>
              <a:rPr lang="de-DE" b="1" dirty="0" smtClean="0"/>
              <a:t>Higher in </a:t>
            </a:r>
            <a:r>
              <a:rPr lang="de-DE" b="1" dirty="0" err="1" smtClean="0"/>
              <a:t>melanocytes</a:t>
            </a:r>
            <a:endParaRPr lang="en-GB" b="1" dirty="0"/>
          </a:p>
        </p:txBody>
      </p:sp>
      <p:sp>
        <p:nvSpPr>
          <p:cNvPr id="9" name="Textfeld 8"/>
          <p:cNvSpPr txBox="1"/>
          <p:nvPr/>
        </p:nvSpPr>
        <p:spPr>
          <a:xfrm>
            <a:off x="5438041" y="1172200"/>
            <a:ext cx="3578469" cy="369332"/>
          </a:xfrm>
          <a:prstGeom prst="rect">
            <a:avLst/>
          </a:prstGeom>
          <a:noFill/>
        </p:spPr>
        <p:txBody>
          <a:bodyPr wrap="square" rtlCol="0">
            <a:spAutoFit/>
          </a:bodyPr>
          <a:lstStyle/>
          <a:p>
            <a:r>
              <a:rPr lang="de-DE" b="1" dirty="0" err="1" smtClean="0"/>
              <a:t>Lower</a:t>
            </a:r>
            <a:r>
              <a:rPr lang="de-DE" b="1" dirty="0" smtClean="0"/>
              <a:t> in </a:t>
            </a:r>
            <a:r>
              <a:rPr lang="de-DE" b="1" dirty="0" err="1" smtClean="0"/>
              <a:t>melanocytes</a:t>
            </a:r>
            <a:endParaRPr lang="en-GB" b="1" dirty="0"/>
          </a:p>
        </p:txBody>
      </p:sp>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7908" y="4691041"/>
            <a:ext cx="2426370" cy="1941096"/>
          </a:xfrm>
          <a:prstGeom prst="rect">
            <a:avLst/>
          </a:prstGeom>
        </p:spPr>
      </p:pic>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1810" y="1691041"/>
            <a:ext cx="3600000" cy="3000000"/>
          </a:xfrm>
          <a:prstGeom prst="rect">
            <a:avLst/>
          </a:prstGeom>
        </p:spPr>
      </p:pic>
      <p:pic>
        <p:nvPicPr>
          <p:cNvPr id="14" name="Grafik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1810" y="1691041"/>
            <a:ext cx="3600000" cy="3000000"/>
          </a:xfrm>
          <a:prstGeom prst="rect">
            <a:avLst/>
          </a:prstGeom>
        </p:spPr>
      </p:pic>
    </p:spTree>
    <p:extLst>
      <p:ext uri="{BB962C8B-B14F-4D97-AF65-F5344CB8AC3E}">
        <p14:creationId xmlns:p14="http://schemas.microsoft.com/office/powerpoint/2010/main" val="25013110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80" y="365040"/>
            <a:ext cx="105145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Annotation </a:t>
            </a:r>
            <a:r>
              <a:rPr lang="de-DE" spc="-1" dirty="0" err="1" smtClean="0">
                <a:solidFill>
                  <a:srgbClr val="000000"/>
                </a:solidFill>
                <a:latin typeface="Calibri Light"/>
                <a:ea typeface="DejaVu Sans"/>
              </a:rPr>
              <a:t>of</a:t>
            </a:r>
            <a:r>
              <a:rPr lang="de-DE" spc="-1" dirty="0" smtClean="0">
                <a:solidFill>
                  <a:srgbClr val="000000"/>
                </a:solidFill>
                <a:latin typeface="Calibri Light"/>
                <a:ea typeface="DejaVu Sans"/>
              </a:rPr>
              <a:t> original UMAP (all </a:t>
            </a:r>
            <a:r>
              <a:rPr lang="de-DE" spc="-1" dirty="0" err="1" smtClean="0">
                <a:solidFill>
                  <a:srgbClr val="000000"/>
                </a:solidFill>
                <a:latin typeface="Calibri Light"/>
                <a:ea typeface="DejaVu Sans"/>
              </a:rPr>
              <a:t>cells</a:t>
            </a:r>
            <a:r>
              <a:rPr lang="de-DE" spc="-1" dirty="0" smtClean="0">
                <a:solidFill>
                  <a:srgbClr val="000000"/>
                </a:solidFill>
                <a:latin typeface="Calibri Light"/>
                <a:ea typeface="DejaVu Sans"/>
              </a:rPr>
              <a:t>)</a:t>
            </a:r>
            <a:endParaRPr lang="en-US" spc="-1" dirty="0">
              <a:solidFill>
                <a:srgbClr val="000000"/>
              </a:solidFill>
              <a:latin typeface="Arial"/>
            </a:endParaRPr>
          </a:p>
        </p:txBody>
      </p:sp>
      <p:sp>
        <p:nvSpPr>
          <p:cNvPr id="2" name="Textfeld 1"/>
          <p:cNvSpPr txBox="1"/>
          <p:nvPr/>
        </p:nvSpPr>
        <p:spPr>
          <a:xfrm>
            <a:off x="71717" y="6334780"/>
            <a:ext cx="10623176" cy="523220"/>
          </a:xfrm>
          <a:prstGeom prst="rect">
            <a:avLst/>
          </a:prstGeom>
          <a:noFill/>
        </p:spPr>
        <p:txBody>
          <a:bodyPr wrap="square" rtlCol="0">
            <a:spAutoFit/>
          </a:bodyPr>
          <a:lstStyle/>
          <a:p>
            <a:r>
              <a:rPr lang="de-DE" sz="1400" dirty="0" err="1" smtClean="0"/>
              <a:t>Cell</a:t>
            </a:r>
            <a:r>
              <a:rPr lang="de-DE" sz="1400" dirty="0" smtClean="0"/>
              <a:t> </a:t>
            </a:r>
            <a:r>
              <a:rPr lang="de-DE" sz="1400" dirty="0" err="1" smtClean="0"/>
              <a:t>labels</a:t>
            </a:r>
            <a:r>
              <a:rPr lang="de-DE" sz="1400" dirty="0" smtClean="0"/>
              <a:t> </a:t>
            </a:r>
            <a:r>
              <a:rPr lang="de-DE" sz="1400" dirty="0" err="1" smtClean="0"/>
              <a:t>have</a:t>
            </a:r>
            <a:r>
              <a:rPr lang="de-DE" sz="1400" dirty="0" smtClean="0"/>
              <a:t> </a:t>
            </a:r>
            <a:r>
              <a:rPr lang="de-DE" sz="1400" dirty="0" err="1" smtClean="0"/>
              <a:t>been</a:t>
            </a:r>
            <a:r>
              <a:rPr lang="de-DE" sz="1400" dirty="0" smtClean="0"/>
              <a:t> </a:t>
            </a:r>
            <a:r>
              <a:rPr lang="de-DE" sz="1400" dirty="0" err="1" smtClean="0"/>
              <a:t>transferred</a:t>
            </a:r>
            <a:r>
              <a:rPr lang="de-DE" sz="1400" dirty="0" smtClean="0"/>
              <a:t> </a:t>
            </a:r>
            <a:r>
              <a:rPr lang="de-DE" sz="1400" dirty="0" err="1" smtClean="0"/>
              <a:t>from</a:t>
            </a:r>
            <a:r>
              <a:rPr lang="de-DE" sz="1400" dirty="0" smtClean="0"/>
              <a:t> </a:t>
            </a:r>
            <a:r>
              <a:rPr lang="de-DE" sz="1400" dirty="0" err="1" smtClean="0"/>
              <a:t>the</a:t>
            </a:r>
            <a:r>
              <a:rPr lang="de-DE" sz="1400" dirty="0" smtClean="0"/>
              <a:t> </a:t>
            </a:r>
            <a:r>
              <a:rPr lang="de-DE" sz="1400" dirty="0" err="1" smtClean="0"/>
              <a:t>previous</a:t>
            </a:r>
            <a:r>
              <a:rPr lang="de-DE" sz="1400" dirty="0" smtClean="0"/>
              <a:t> </a:t>
            </a:r>
            <a:r>
              <a:rPr lang="de-DE" sz="1400" dirty="0" err="1" smtClean="0"/>
              <a:t>slide</a:t>
            </a:r>
            <a:r>
              <a:rPr lang="de-DE" sz="1400" dirty="0" smtClean="0"/>
              <a:t>. </a:t>
            </a:r>
            <a:r>
              <a:rPr lang="de-DE" sz="1400" dirty="0" err="1" smtClean="0"/>
              <a:t>Fibroblasts</a:t>
            </a:r>
            <a:r>
              <a:rPr lang="de-DE" sz="1400" dirty="0" smtClean="0"/>
              <a:t> </a:t>
            </a:r>
            <a:r>
              <a:rPr lang="de-DE" sz="1400" dirty="0" err="1" smtClean="0"/>
              <a:t>were</a:t>
            </a:r>
            <a:r>
              <a:rPr lang="de-DE" sz="1400" dirty="0" smtClean="0"/>
              <a:t> </a:t>
            </a:r>
            <a:r>
              <a:rPr lang="de-DE" sz="1400" dirty="0" err="1" smtClean="0"/>
              <a:t>annotated</a:t>
            </a:r>
            <a:r>
              <a:rPr lang="de-DE" sz="1400" dirty="0" smtClean="0"/>
              <a:t> </a:t>
            </a:r>
            <a:r>
              <a:rPr lang="de-DE" sz="1400" dirty="0" err="1" smtClean="0"/>
              <a:t>based</a:t>
            </a:r>
            <a:r>
              <a:rPr lang="de-DE" sz="1400" dirty="0" smtClean="0"/>
              <a:t> on </a:t>
            </a:r>
            <a:r>
              <a:rPr lang="de-DE" sz="1400" dirty="0" err="1" smtClean="0"/>
              <a:t>their</a:t>
            </a:r>
            <a:r>
              <a:rPr lang="de-DE" sz="1400" dirty="0" smtClean="0"/>
              <a:t> </a:t>
            </a:r>
            <a:r>
              <a:rPr lang="de-DE" sz="1400" dirty="0" err="1" smtClean="0"/>
              <a:t>marker</a:t>
            </a:r>
            <a:r>
              <a:rPr lang="de-DE" sz="1400" dirty="0" smtClean="0"/>
              <a:t> </a:t>
            </a:r>
            <a:r>
              <a:rPr lang="de-DE" sz="1400" dirty="0" err="1" smtClean="0"/>
              <a:t>gene</a:t>
            </a:r>
            <a:r>
              <a:rPr lang="de-DE" sz="1400" dirty="0" smtClean="0"/>
              <a:t> </a:t>
            </a:r>
            <a:r>
              <a:rPr lang="de-DE" sz="1400" dirty="0" err="1" smtClean="0"/>
              <a:t>expression</a:t>
            </a:r>
            <a:r>
              <a:rPr lang="de-DE" sz="1400" dirty="0" smtClean="0"/>
              <a:t> in </a:t>
            </a:r>
            <a:r>
              <a:rPr lang="de-DE" sz="1400" dirty="0" err="1" smtClean="0"/>
              <a:t>cluste</a:t>
            </a:r>
            <a:r>
              <a:rPr lang="de-DE" sz="1400" dirty="0" smtClean="0"/>
              <a:t> 6. Epidermal </a:t>
            </a:r>
            <a:r>
              <a:rPr lang="de-DE" sz="1400" dirty="0" err="1" smtClean="0"/>
              <a:t>melanocytes</a:t>
            </a:r>
            <a:r>
              <a:rPr lang="de-DE" sz="1400" dirty="0" smtClean="0"/>
              <a:t> </a:t>
            </a:r>
            <a:r>
              <a:rPr lang="de-DE" sz="1400" dirty="0" err="1" smtClean="0"/>
              <a:t>were</a:t>
            </a:r>
            <a:r>
              <a:rPr lang="de-DE" sz="1400" dirty="0" smtClean="0"/>
              <a:t> </a:t>
            </a:r>
            <a:r>
              <a:rPr lang="de-DE" sz="1400" dirty="0" err="1" smtClean="0"/>
              <a:t>annotated</a:t>
            </a:r>
            <a:r>
              <a:rPr lang="de-DE" sz="1400" dirty="0" smtClean="0"/>
              <a:t> </a:t>
            </a:r>
            <a:r>
              <a:rPr lang="de-DE" sz="1400" dirty="0" err="1" smtClean="0"/>
              <a:t>as</a:t>
            </a:r>
            <a:r>
              <a:rPr lang="de-DE" sz="1400" dirty="0" smtClean="0"/>
              <a:t> </a:t>
            </a:r>
            <a:r>
              <a:rPr lang="de-DE" sz="1400" dirty="0" err="1" smtClean="0"/>
              <a:t>they</a:t>
            </a:r>
            <a:r>
              <a:rPr lang="de-DE" sz="1400" dirty="0" smtClean="0"/>
              <a:t> </a:t>
            </a:r>
            <a:r>
              <a:rPr lang="de-DE" sz="1400" dirty="0" err="1" smtClean="0"/>
              <a:t>were</a:t>
            </a:r>
            <a:r>
              <a:rPr lang="de-DE" sz="1400" dirty="0" smtClean="0"/>
              <a:t> </a:t>
            </a:r>
            <a:r>
              <a:rPr lang="de-DE" sz="1400" dirty="0" err="1" smtClean="0"/>
              <a:t>known</a:t>
            </a:r>
            <a:r>
              <a:rPr lang="de-DE" sz="1400" dirty="0" smtClean="0"/>
              <a:t> </a:t>
            </a:r>
            <a:r>
              <a:rPr lang="de-DE" sz="1400" dirty="0" err="1" smtClean="0"/>
              <a:t>to</a:t>
            </a:r>
            <a:r>
              <a:rPr lang="de-DE" sz="1400" dirty="0" smtClean="0"/>
              <a:t> </a:t>
            </a:r>
            <a:r>
              <a:rPr lang="de-DE" sz="1400" dirty="0" err="1" smtClean="0"/>
              <a:t>be</a:t>
            </a:r>
            <a:r>
              <a:rPr lang="de-DE" sz="1400" dirty="0" smtClean="0"/>
              <a:t> </a:t>
            </a:r>
            <a:r>
              <a:rPr lang="de-DE" sz="1400" dirty="0" err="1" smtClean="0"/>
              <a:t>melanocytes</a:t>
            </a:r>
            <a:endParaRPr lang="en-GB" sz="1400" dirty="0"/>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36420"/>
            <a:ext cx="12192000" cy="3413760"/>
          </a:xfrm>
          <a:prstGeom prst="rect">
            <a:avLst/>
          </a:prstGeom>
        </p:spPr>
      </p:pic>
    </p:spTree>
    <p:extLst>
      <p:ext uri="{BB962C8B-B14F-4D97-AF65-F5344CB8AC3E}">
        <p14:creationId xmlns:p14="http://schemas.microsoft.com/office/powerpoint/2010/main" val="140723353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Normalization</a:t>
            </a:r>
            <a:endParaRPr lang="en-US" sz="4400" b="0" strike="noStrike" spc="-1">
              <a:solidFill>
                <a:srgbClr val="000000"/>
              </a:solidFill>
              <a:latin typeface="Arial"/>
            </a:endParaRPr>
          </a:p>
        </p:txBody>
      </p:sp>
      <p:sp>
        <p:nvSpPr>
          <p:cNvPr id="281"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fontScale="96000" lnSpcReduction="10000"/>
          </a:bodyPr>
          <a:lstStyle/>
          <a:p>
            <a:pPr marL="228600" indent="-228600">
              <a:lnSpc>
                <a:spcPct val="90000"/>
              </a:lnSpc>
              <a:spcBef>
                <a:spcPts val="1001"/>
              </a:spcBef>
              <a:buClr>
                <a:srgbClr val="000000"/>
              </a:buClr>
              <a:buFont typeface="Arial"/>
              <a:buChar char="•"/>
            </a:pPr>
            <a:r>
              <a:rPr lang="en-GB" sz="1600" b="0" strike="noStrike" spc="-1">
                <a:solidFill>
                  <a:srgbClr val="000000"/>
                </a:solidFill>
                <a:latin typeface="Calibri"/>
                <a:ea typeface="DejaVu Sans"/>
              </a:rPr>
              <a:t>Normalization was performed using Seurat’s NormalizeData() function with the default “LogNormalize” method, as recommended in recent benchmarking (Huber 2023), which demonstrated that simple log-normalization outperforms more complex approaches across diverse single-cell RNA-seq datasets. Following best practices (https://pubmed.ncbi.nlm.nih.gov/31178118/), matrices were split by sample, and normalization was carried out independently for each sample layer.</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1600" b="0" strike="noStrike" spc="-1">
                <a:solidFill>
                  <a:srgbClr val="000000"/>
                </a:solidFill>
                <a:latin typeface="Calibri"/>
                <a:ea typeface="DejaVu Sans"/>
              </a:rPr>
              <a:t>To assess the influence of cell cycle variation, we applied Seurat’s CellCycleScoring() function, utilizing the canonical S-phase and G2/M-phase marker gene sets from the Seurat package (cc.genes). Highly variable genes were identified using FindVariableFeatures() with the “vst” method and a selection of 2,000 features. Data were scaled with ScaleData() prior to principal component analysis (PCA) and dimensionality reduction. Nearest-neighbour graphs were constructed using the first 30 principal components, and clustering was performed with the Leiden algorithm at a resolution of 0.8 (FindClusters()). Two-dimensional embeddings were generated with UMAP (RunUMAP()) using the same principal components.</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1600" b="0" strike="noStrike" spc="-1">
                <a:solidFill>
                  <a:srgbClr val="000000"/>
                </a:solidFill>
                <a:latin typeface="Calibri"/>
                <a:ea typeface="DejaVu Sans"/>
              </a:rPr>
              <a:t>Initial UMAP visualization revealed a pronounced effect of cell cycle phase on transcriptomic variation. To mitigate this, we repeated normalization and scaling, regressing out the S-phase and G2/M-phase scores (as computed by CellCycleScoring()) using the vars.to.regress parameter in ScaleData(), following the recommendations in the Seurat vignette (https://pubmed.ncbi.nlm.nih.gov/31178118/). This adjustment minimized cell cycle-associated heterogeneity in downstream analyses. Other commonly regressed out covariates (e.g. mtRNA content) were not removed due decreased cluster accuracy (Germain et. Al 2020)</a:t>
            </a: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600" b="0" strike="noStrike" spc="-1">
                <a:solidFill>
                  <a:srgbClr val="000000"/>
                </a:solidFill>
                <a:latin typeface="Calibri"/>
                <a:ea typeface="DejaVu Sans"/>
              </a:rPr>
              <a:t>Huber 2023: </a:t>
            </a:r>
            <a:r>
              <a:rPr lang="en-GB" sz="1600" b="0" u="sng" strike="noStrike" spc="-1">
                <a:solidFill>
                  <a:srgbClr val="0563C1"/>
                </a:solidFill>
                <a:uFillTx/>
                <a:latin typeface="Calibri"/>
                <a:ea typeface="DejaVu Sans"/>
                <a:hlinkClick r:id="rId2"/>
              </a:rPr>
              <a:t>https://www.nature.com/articles/s41592-023-01814-1</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de-DE" sz="1600" b="0" strike="noStrike" spc="-1">
                <a:solidFill>
                  <a:srgbClr val="000000"/>
                </a:solidFill>
                <a:latin typeface="Calibri"/>
                <a:ea typeface="DejaVu Sans"/>
              </a:rPr>
              <a:t>Germain 2020: </a:t>
            </a:r>
            <a:r>
              <a:rPr lang="de-DE" sz="1600" b="0" u="sng" strike="noStrike" spc="-1">
                <a:solidFill>
                  <a:srgbClr val="0563C1"/>
                </a:solidFill>
                <a:uFillTx/>
                <a:latin typeface="Calibri"/>
                <a:ea typeface="DejaVu Sans"/>
                <a:hlinkClick r:id="rId3"/>
              </a:rPr>
              <a:t>https://genomebiology.biomedcentral.com/articles/10.1186/s13059-020-02136-7</a:t>
            </a:r>
            <a:r>
              <a:rPr lang="de-DE" sz="1600" b="0" strike="noStrike" spc="-1">
                <a:solidFill>
                  <a:srgbClr val="000000"/>
                </a:solidFill>
                <a:latin typeface="Calibri"/>
                <a:ea typeface="DejaVu Sans"/>
              </a:rPr>
              <a:t> </a:t>
            </a:r>
            <a:endParaRPr lang="en-US"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80" y="365040"/>
            <a:ext cx="4410928"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Marker genes </a:t>
            </a:r>
            <a:r>
              <a:rPr lang="de-DE" spc="-1" dirty="0" err="1" smtClean="0">
                <a:solidFill>
                  <a:srgbClr val="000000"/>
                </a:solidFill>
                <a:latin typeface="Calibri Light"/>
                <a:ea typeface="DejaVu Sans"/>
              </a:rPr>
              <a:t>for</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clusters</a:t>
            </a:r>
            <a:r>
              <a:rPr lang="de-DE" spc="-1" dirty="0">
                <a:solidFill>
                  <a:srgbClr val="000000"/>
                </a:solidFill>
                <a:latin typeface="Calibri Light"/>
                <a:ea typeface="DejaVu Sans"/>
              </a:rPr>
              <a:t> </a:t>
            </a:r>
            <a:r>
              <a:rPr lang="de-DE" spc="-1" dirty="0" smtClean="0">
                <a:solidFill>
                  <a:srgbClr val="000000"/>
                </a:solidFill>
                <a:latin typeface="Calibri Light"/>
                <a:ea typeface="DejaVu Sans"/>
              </a:rPr>
              <a:t>(Top10)</a:t>
            </a:r>
            <a:endParaRPr lang="en-US" spc="-1" dirty="0">
              <a:solidFill>
                <a:srgbClr val="000000"/>
              </a:solidFill>
              <a:latin typeface="Arial"/>
            </a:endParaRPr>
          </a:p>
        </p:txBody>
      </p:sp>
      <p:sp>
        <p:nvSpPr>
          <p:cNvPr id="2" name="Textfeld 1"/>
          <p:cNvSpPr txBox="1"/>
          <p:nvPr/>
        </p:nvSpPr>
        <p:spPr>
          <a:xfrm>
            <a:off x="72609" y="2479293"/>
            <a:ext cx="4525768" cy="1384995"/>
          </a:xfrm>
          <a:prstGeom prst="rect">
            <a:avLst/>
          </a:prstGeom>
          <a:noFill/>
        </p:spPr>
        <p:txBody>
          <a:bodyPr wrap="square" rtlCol="0">
            <a:spAutoFit/>
          </a:bodyPr>
          <a:lstStyle/>
          <a:p>
            <a:pPr algn="just"/>
            <a:r>
              <a:rPr lang="de-DE" sz="1400" dirty="0"/>
              <a:t>Markers </a:t>
            </a:r>
            <a:r>
              <a:rPr lang="de-DE" sz="1400" dirty="0" err="1"/>
              <a:t>were</a:t>
            </a:r>
            <a:r>
              <a:rPr lang="de-DE" sz="1400" dirty="0"/>
              <a:t> </a:t>
            </a:r>
            <a:r>
              <a:rPr lang="de-DE" sz="1400" dirty="0" err="1"/>
              <a:t>calcualted</a:t>
            </a:r>
            <a:r>
              <a:rPr lang="de-DE" sz="1400" dirty="0"/>
              <a:t> </a:t>
            </a:r>
            <a:r>
              <a:rPr lang="de-DE" sz="1400" dirty="0" err="1"/>
              <a:t>with</a:t>
            </a:r>
            <a:r>
              <a:rPr lang="de-DE" sz="1400" dirty="0"/>
              <a:t> </a:t>
            </a:r>
            <a:r>
              <a:rPr lang="de-DE" sz="1400" dirty="0" err="1"/>
              <a:t>seurat</a:t>
            </a:r>
            <a:r>
              <a:rPr lang="de-DE" sz="1400" dirty="0"/>
              <a:t>::</a:t>
            </a:r>
            <a:r>
              <a:rPr lang="de-DE" sz="1400" dirty="0" err="1"/>
              <a:t>FindAllMarkers</a:t>
            </a:r>
            <a:r>
              <a:rPr lang="de-DE" sz="1400" dirty="0"/>
              <a:t> </a:t>
            </a:r>
            <a:r>
              <a:rPr lang="de-DE" sz="1400" dirty="0" err="1"/>
              <a:t>with</a:t>
            </a:r>
            <a:r>
              <a:rPr lang="de-DE" sz="1400" dirty="0"/>
              <a:t> </a:t>
            </a:r>
            <a:r>
              <a:rPr lang="de-DE" sz="1400" dirty="0" err="1"/>
              <a:t>the</a:t>
            </a:r>
            <a:r>
              <a:rPr lang="de-DE" sz="1400" dirty="0"/>
              <a:t> </a:t>
            </a:r>
            <a:r>
              <a:rPr lang="de-DE" sz="1400" dirty="0" err="1"/>
              <a:t>options</a:t>
            </a:r>
            <a:r>
              <a:rPr lang="de-DE" sz="1400" dirty="0"/>
              <a:t>: </a:t>
            </a:r>
            <a:r>
              <a:rPr lang="de-DE" sz="1400" dirty="0" err="1"/>
              <a:t>only.pos</a:t>
            </a:r>
            <a:r>
              <a:rPr lang="de-DE" sz="1400" dirty="0"/>
              <a:t> = TRUE, </a:t>
            </a:r>
            <a:r>
              <a:rPr lang="de-DE" sz="1400" dirty="0" err="1"/>
              <a:t>logfc.threshold</a:t>
            </a:r>
            <a:r>
              <a:rPr lang="de-DE" sz="1400" dirty="0"/>
              <a:t> = 0.25, min.pct = 0.1. </a:t>
            </a:r>
            <a:r>
              <a:rPr lang="de-DE" sz="1400" dirty="0" err="1"/>
              <a:t>Only</a:t>
            </a:r>
            <a:r>
              <a:rPr lang="de-DE" sz="1400" dirty="0"/>
              <a:t> protein-</a:t>
            </a:r>
            <a:r>
              <a:rPr lang="de-DE" sz="1400" dirty="0" err="1"/>
              <a:t>coding</a:t>
            </a:r>
            <a:r>
              <a:rPr lang="de-DE" sz="1400" dirty="0"/>
              <a:t> genes </a:t>
            </a:r>
            <a:r>
              <a:rPr lang="de-DE" sz="1400" dirty="0" err="1"/>
              <a:t>and</a:t>
            </a:r>
            <a:r>
              <a:rPr lang="de-DE" sz="1400" dirty="0"/>
              <a:t> </a:t>
            </a:r>
            <a:r>
              <a:rPr lang="de-DE" sz="1400" dirty="0" err="1"/>
              <a:t>lncRNAs</a:t>
            </a:r>
            <a:r>
              <a:rPr lang="de-DE" sz="1400" dirty="0"/>
              <a:t> </a:t>
            </a:r>
            <a:r>
              <a:rPr lang="de-DE" sz="1400" dirty="0" err="1"/>
              <a:t>were</a:t>
            </a:r>
            <a:r>
              <a:rPr lang="de-DE" sz="1400" dirty="0"/>
              <a:t> </a:t>
            </a:r>
            <a:r>
              <a:rPr lang="de-DE" sz="1400" dirty="0" err="1"/>
              <a:t>retained</a:t>
            </a:r>
            <a:r>
              <a:rPr lang="de-DE" sz="1400" dirty="0"/>
              <a:t> </a:t>
            </a:r>
            <a:r>
              <a:rPr lang="de-DE" sz="1400" dirty="0" err="1"/>
              <a:t>as</a:t>
            </a:r>
            <a:r>
              <a:rPr lang="de-DE" sz="1400" dirty="0"/>
              <a:t> </a:t>
            </a:r>
            <a:r>
              <a:rPr lang="de-DE" sz="1400" dirty="0" err="1"/>
              <a:t>markers</a:t>
            </a:r>
            <a:r>
              <a:rPr lang="de-DE" sz="1400" dirty="0"/>
              <a:t>. The 10 </a:t>
            </a:r>
            <a:r>
              <a:rPr lang="de-DE" sz="1400" dirty="0" err="1"/>
              <a:t>most</a:t>
            </a:r>
            <a:r>
              <a:rPr lang="de-DE" sz="1400" dirty="0"/>
              <a:t> </a:t>
            </a:r>
            <a:r>
              <a:rPr lang="de-DE" sz="1400" dirty="0" err="1"/>
              <a:t>significant</a:t>
            </a:r>
            <a:r>
              <a:rPr lang="de-DE" sz="1400" dirty="0"/>
              <a:t> </a:t>
            </a:r>
            <a:r>
              <a:rPr lang="de-DE" sz="1400" dirty="0" err="1"/>
              <a:t>markers</a:t>
            </a:r>
            <a:r>
              <a:rPr lang="de-DE" sz="1400" dirty="0"/>
              <a:t> per </a:t>
            </a:r>
            <a:r>
              <a:rPr lang="de-DE" sz="1400" dirty="0" err="1"/>
              <a:t>cluster</a:t>
            </a:r>
            <a:r>
              <a:rPr lang="de-DE" sz="1400" dirty="0"/>
              <a:t> </a:t>
            </a:r>
            <a:r>
              <a:rPr lang="de-DE" sz="1400" dirty="0" err="1"/>
              <a:t>are</a:t>
            </a:r>
            <a:r>
              <a:rPr lang="de-DE" sz="1400" dirty="0"/>
              <a:t> </a:t>
            </a:r>
            <a:r>
              <a:rPr lang="de-DE" sz="1400" dirty="0" err="1"/>
              <a:t>shown</a:t>
            </a:r>
            <a:r>
              <a:rPr lang="de-DE" sz="1400" dirty="0"/>
              <a:t>. </a:t>
            </a:r>
            <a:r>
              <a:rPr lang="de-DE" sz="1400" dirty="0" err="1"/>
              <a:t>If</a:t>
            </a:r>
            <a:r>
              <a:rPr lang="de-DE" sz="1400" dirty="0"/>
              <a:t> 2 </a:t>
            </a:r>
            <a:r>
              <a:rPr lang="de-DE" sz="1400" dirty="0" err="1"/>
              <a:t>clusters</a:t>
            </a:r>
            <a:r>
              <a:rPr lang="de-DE" sz="1400" dirty="0"/>
              <a:t> </a:t>
            </a:r>
            <a:r>
              <a:rPr lang="de-DE" sz="1400" dirty="0" err="1"/>
              <a:t>share</a:t>
            </a:r>
            <a:r>
              <a:rPr lang="de-DE" sz="1400" dirty="0"/>
              <a:t> a </a:t>
            </a:r>
            <a:r>
              <a:rPr lang="de-DE" sz="1400" dirty="0" err="1"/>
              <a:t>marker</a:t>
            </a:r>
            <a:r>
              <a:rPr lang="de-DE" sz="1400" dirty="0"/>
              <a:t> </a:t>
            </a:r>
            <a:r>
              <a:rPr lang="de-DE" sz="1400" dirty="0" err="1"/>
              <a:t>gene</a:t>
            </a:r>
            <a:r>
              <a:rPr lang="de-DE" sz="1400" dirty="0"/>
              <a:t> </a:t>
            </a:r>
            <a:r>
              <a:rPr lang="de-DE" sz="1400" dirty="0" err="1"/>
              <a:t>it</a:t>
            </a:r>
            <a:r>
              <a:rPr lang="de-DE" sz="1400" dirty="0"/>
              <a:t> </a:t>
            </a:r>
            <a:r>
              <a:rPr lang="de-DE" sz="1400" dirty="0" err="1"/>
              <a:t>is</a:t>
            </a:r>
            <a:r>
              <a:rPr lang="de-DE" sz="1400" dirty="0"/>
              <a:t> </a:t>
            </a:r>
            <a:r>
              <a:rPr lang="de-DE" sz="1400" dirty="0" err="1"/>
              <a:t>only</a:t>
            </a:r>
            <a:r>
              <a:rPr lang="de-DE" sz="1400" dirty="0"/>
              <a:t> </a:t>
            </a:r>
            <a:r>
              <a:rPr lang="de-DE" sz="1400" dirty="0" err="1"/>
              <a:t>plotted</a:t>
            </a:r>
            <a:r>
              <a:rPr lang="de-DE" sz="1400" dirty="0"/>
              <a:t> </a:t>
            </a:r>
            <a:r>
              <a:rPr lang="de-DE" sz="1400" dirty="0" err="1"/>
              <a:t>once</a:t>
            </a:r>
            <a:r>
              <a:rPr lang="de-DE" sz="1400" dirty="0"/>
              <a:t>.</a:t>
            </a:r>
            <a:endParaRPr lang="en-GB" sz="1400" dirty="0"/>
          </a:p>
        </p:txBody>
      </p:sp>
      <p:pic>
        <p:nvPicPr>
          <p:cNvPr id="6" name="Grafik 5"/>
          <p:cNvPicPr>
            <a:picLocks noChangeAspect="1"/>
          </p:cNvPicPr>
          <p:nvPr/>
        </p:nvPicPr>
        <p:blipFill rotWithShape="1">
          <a:blip r:embed="rId2" cstate="print">
            <a:extLst>
              <a:ext uri="{28A0092B-C50C-407E-A947-70E740481C1C}">
                <a14:useLocalDpi xmlns:a14="http://schemas.microsoft.com/office/drawing/2010/main" val="0"/>
              </a:ext>
            </a:extLst>
          </a:blip>
          <a:srcRect l="2051" t="7949" b="3718"/>
          <a:stretch/>
        </p:blipFill>
        <p:spPr>
          <a:xfrm>
            <a:off x="4704479" y="0"/>
            <a:ext cx="7487522" cy="6752492"/>
          </a:xfrm>
          <a:prstGeom prst="rect">
            <a:avLst/>
          </a:prstGeom>
        </p:spPr>
      </p:pic>
    </p:spTree>
    <p:extLst>
      <p:ext uri="{BB962C8B-B14F-4D97-AF65-F5344CB8AC3E}">
        <p14:creationId xmlns:p14="http://schemas.microsoft.com/office/powerpoint/2010/main" val="287773104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446" y="1682937"/>
            <a:ext cx="3657607" cy="4572009"/>
          </a:xfrm>
          <a:prstGeom prst="rect">
            <a:avLst/>
          </a:prstGeom>
        </p:spPr>
      </p:pic>
      <p:sp>
        <p:nvSpPr>
          <p:cNvPr id="5" name="PlaceHolder 1"/>
          <p:cNvSpPr txBox="1">
            <a:spLocks/>
          </p:cNvSpPr>
          <p:nvPr/>
        </p:nvSpPr>
        <p:spPr>
          <a:xfrm>
            <a:off x="476130" y="-111210"/>
            <a:ext cx="91441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Marker genes </a:t>
            </a:r>
            <a:r>
              <a:rPr lang="de-DE" spc="-1" dirty="0" err="1" smtClean="0">
                <a:solidFill>
                  <a:srgbClr val="000000"/>
                </a:solidFill>
                <a:latin typeface="Calibri Light"/>
                <a:ea typeface="DejaVu Sans"/>
              </a:rPr>
              <a:t>for</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clusters</a:t>
            </a:r>
            <a:r>
              <a:rPr lang="de-DE" spc="-1" dirty="0">
                <a:solidFill>
                  <a:srgbClr val="000000"/>
                </a:solidFill>
                <a:latin typeface="Calibri Light"/>
                <a:ea typeface="DejaVu Sans"/>
              </a:rPr>
              <a:t> </a:t>
            </a:r>
            <a:r>
              <a:rPr lang="de-DE" spc="-1" dirty="0" smtClean="0">
                <a:solidFill>
                  <a:srgbClr val="000000"/>
                </a:solidFill>
                <a:latin typeface="Calibri Light"/>
                <a:ea typeface="DejaVu Sans"/>
              </a:rPr>
              <a:t>(Top10)</a:t>
            </a:r>
            <a:endParaRPr lang="en-US" spc="-1" dirty="0">
              <a:solidFill>
                <a:srgbClr val="000000"/>
              </a:solidFill>
              <a:latin typeface="Arial"/>
            </a:endParaRPr>
          </a:p>
        </p:txBody>
      </p:sp>
      <p:sp>
        <p:nvSpPr>
          <p:cNvPr id="6" name="Textfeld 5"/>
          <p:cNvSpPr txBox="1"/>
          <p:nvPr/>
        </p:nvSpPr>
        <p:spPr>
          <a:xfrm>
            <a:off x="876300" y="1313605"/>
            <a:ext cx="2531462" cy="369332"/>
          </a:xfrm>
          <a:prstGeom prst="rect">
            <a:avLst/>
          </a:prstGeom>
          <a:noFill/>
        </p:spPr>
        <p:txBody>
          <a:bodyPr wrap="none" rtlCol="0">
            <a:spAutoFit/>
          </a:bodyPr>
          <a:lstStyle/>
          <a:p>
            <a:r>
              <a:rPr lang="de-DE" b="1" dirty="0" err="1" smtClean="0"/>
              <a:t>Cycling</a:t>
            </a:r>
            <a:r>
              <a:rPr lang="de-DE" b="1" dirty="0" smtClean="0"/>
              <a:t> DSC </a:t>
            </a:r>
            <a:r>
              <a:rPr lang="de-DE" b="1" dirty="0" err="1" smtClean="0"/>
              <a:t>markers</a:t>
            </a:r>
            <a:endParaRPr lang="de-DE" b="1" dirty="0" smtClean="0"/>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6721" y="1682936"/>
            <a:ext cx="3657607" cy="4572009"/>
          </a:xfrm>
          <a:prstGeom prst="rect">
            <a:avLst/>
          </a:prstGeom>
        </p:spPr>
      </p:pic>
      <p:sp>
        <p:nvSpPr>
          <p:cNvPr id="8" name="Textfeld 7"/>
          <p:cNvSpPr txBox="1"/>
          <p:nvPr/>
        </p:nvSpPr>
        <p:spPr>
          <a:xfrm>
            <a:off x="4752914" y="1281622"/>
            <a:ext cx="3313728" cy="369332"/>
          </a:xfrm>
          <a:prstGeom prst="rect">
            <a:avLst/>
          </a:prstGeom>
          <a:noFill/>
        </p:spPr>
        <p:txBody>
          <a:bodyPr wrap="none" rtlCol="0">
            <a:spAutoFit/>
          </a:bodyPr>
          <a:lstStyle/>
          <a:p>
            <a:r>
              <a:rPr lang="de-DE" b="1" dirty="0" err="1" smtClean="0"/>
              <a:t>Cycling</a:t>
            </a:r>
            <a:r>
              <a:rPr lang="de-DE" b="1" dirty="0" smtClean="0"/>
              <a:t> </a:t>
            </a:r>
            <a:r>
              <a:rPr lang="de-DE" b="1" dirty="0" err="1" smtClean="0"/>
              <a:t>melanocyte</a:t>
            </a:r>
            <a:r>
              <a:rPr lang="de-DE" b="1" dirty="0" smtClean="0"/>
              <a:t> </a:t>
            </a:r>
            <a:r>
              <a:rPr lang="de-DE" b="1" dirty="0" err="1" smtClean="0"/>
              <a:t>markers</a:t>
            </a:r>
            <a:endParaRPr lang="de-DE" b="1" dirty="0" smtClean="0"/>
          </a:p>
        </p:txBody>
      </p:sp>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9596" y="1650954"/>
            <a:ext cx="3657607" cy="4572009"/>
          </a:xfrm>
          <a:prstGeom prst="rect">
            <a:avLst/>
          </a:prstGeom>
        </p:spPr>
      </p:pic>
      <p:sp>
        <p:nvSpPr>
          <p:cNvPr id="10" name="Textfeld 9"/>
          <p:cNvSpPr txBox="1"/>
          <p:nvPr/>
        </p:nvSpPr>
        <p:spPr>
          <a:xfrm>
            <a:off x="9620250" y="1263417"/>
            <a:ext cx="1633781" cy="369332"/>
          </a:xfrm>
          <a:prstGeom prst="rect">
            <a:avLst/>
          </a:prstGeom>
          <a:noFill/>
        </p:spPr>
        <p:txBody>
          <a:bodyPr wrap="none" rtlCol="0">
            <a:spAutoFit/>
          </a:bodyPr>
          <a:lstStyle/>
          <a:p>
            <a:r>
              <a:rPr lang="de-DE" b="1" dirty="0" smtClean="0"/>
              <a:t>DSC </a:t>
            </a:r>
            <a:r>
              <a:rPr lang="de-DE" b="1" dirty="0" err="1" smtClean="0"/>
              <a:t>markers</a:t>
            </a:r>
            <a:endParaRPr lang="de-DE" b="1" dirty="0" smtClean="0"/>
          </a:p>
        </p:txBody>
      </p:sp>
    </p:spTree>
    <p:extLst>
      <p:ext uri="{BB962C8B-B14F-4D97-AF65-F5344CB8AC3E}">
        <p14:creationId xmlns:p14="http://schemas.microsoft.com/office/powerpoint/2010/main" val="3348739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476130" y="-111210"/>
            <a:ext cx="91441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Marker genes </a:t>
            </a:r>
            <a:r>
              <a:rPr lang="de-DE" spc="-1" dirty="0" err="1" smtClean="0">
                <a:solidFill>
                  <a:srgbClr val="000000"/>
                </a:solidFill>
                <a:latin typeface="Calibri Light"/>
                <a:ea typeface="DejaVu Sans"/>
              </a:rPr>
              <a:t>for</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clusters</a:t>
            </a:r>
            <a:r>
              <a:rPr lang="de-DE" spc="-1" dirty="0">
                <a:solidFill>
                  <a:srgbClr val="000000"/>
                </a:solidFill>
                <a:latin typeface="Calibri Light"/>
                <a:ea typeface="DejaVu Sans"/>
              </a:rPr>
              <a:t> </a:t>
            </a:r>
            <a:r>
              <a:rPr lang="de-DE" spc="-1" dirty="0" smtClean="0">
                <a:solidFill>
                  <a:srgbClr val="000000"/>
                </a:solidFill>
                <a:latin typeface="Calibri Light"/>
                <a:ea typeface="DejaVu Sans"/>
              </a:rPr>
              <a:t>(Top10)</a:t>
            </a:r>
            <a:endParaRPr lang="en-US" spc="-1" dirty="0">
              <a:solidFill>
                <a:srgbClr val="000000"/>
              </a:solidFill>
              <a:latin typeface="Arial"/>
            </a:endParaRPr>
          </a:p>
        </p:txBody>
      </p:sp>
      <p:sp>
        <p:nvSpPr>
          <p:cNvPr id="6" name="Textfeld 5"/>
          <p:cNvSpPr txBox="1"/>
          <p:nvPr/>
        </p:nvSpPr>
        <p:spPr>
          <a:xfrm>
            <a:off x="476130" y="1281622"/>
            <a:ext cx="3147015" cy="369332"/>
          </a:xfrm>
          <a:prstGeom prst="rect">
            <a:avLst/>
          </a:prstGeom>
          <a:noFill/>
        </p:spPr>
        <p:txBody>
          <a:bodyPr wrap="none" rtlCol="0">
            <a:spAutoFit/>
          </a:bodyPr>
          <a:lstStyle/>
          <a:p>
            <a:r>
              <a:rPr lang="de-DE" b="1" dirty="0" smtClean="0"/>
              <a:t>DSC-like </a:t>
            </a:r>
            <a:r>
              <a:rPr lang="de-DE" b="1" dirty="0" err="1" smtClean="0"/>
              <a:t>reservoir</a:t>
            </a:r>
            <a:r>
              <a:rPr lang="de-DE" b="1" dirty="0" smtClean="0"/>
              <a:t> </a:t>
            </a:r>
            <a:r>
              <a:rPr lang="de-DE" b="1" dirty="0" err="1" smtClean="0"/>
              <a:t>markers</a:t>
            </a:r>
            <a:endParaRPr lang="de-DE" b="1" dirty="0" smtClean="0"/>
          </a:p>
        </p:txBody>
      </p:sp>
      <p:sp>
        <p:nvSpPr>
          <p:cNvPr id="8" name="Textfeld 7"/>
          <p:cNvSpPr txBox="1"/>
          <p:nvPr/>
        </p:nvSpPr>
        <p:spPr>
          <a:xfrm>
            <a:off x="4752914" y="1281622"/>
            <a:ext cx="3595856" cy="369332"/>
          </a:xfrm>
          <a:prstGeom prst="rect">
            <a:avLst/>
          </a:prstGeom>
          <a:noFill/>
        </p:spPr>
        <p:txBody>
          <a:bodyPr wrap="none" rtlCol="0">
            <a:spAutoFit/>
          </a:bodyPr>
          <a:lstStyle/>
          <a:p>
            <a:r>
              <a:rPr lang="de-DE" b="1" dirty="0" smtClean="0"/>
              <a:t>Epidermal </a:t>
            </a:r>
            <a:r>
              <a:rPr lang="de-DE" b="1" dirty="0" err="1" smtClean="0"/>
              <a:t>melanocyte</a:t>
            </a:r>
            <a:r>
              <a:rPr lang="de-DE" b="1" dirty="0" smtClean="0"/>
              <a:t> </a:t>
            </a:r>
            <a:r>
              <a:rPr lang="de-DE" b="1" dirty="0" err="1" smtClean="0"/>
              <a:t>markers</a:t>
            </a:r>
            <a:endParaRPr lang="de-DE" b="1" dirty="0" smtClean="0"/>
          </a:p>
        </p:txBody>
      </p:sp>
      <p:sp>
        <p:nvSpPr>
          <p:cNvPr id="10" name="Textfeld 9"/>
          <p:cNvSpPr txBox="1"/>
          <p:nvPr/>
        </p:nvSpPr>
        <p:spPr>
          <a:xfrm>
            <a:off x="9620250" y="1263417"/>
            <a:ext cx="2262158" cy="369332"/>
          </a:xfrm>
          <a:prstGeom prst="rect">
            <a:avLst/>
          </a:prstGeom>
          <a:noFill/>
        </p:spPr>
        <p:txBody>
          <a:bodyPr wrap="none" rtlCol="0">
            <a:spAutoFit/>
          </a:bodyPr>
          <a:lstStyle/>
          <a:p>
            <a:r>
              <a:rPr lang="de-DE" b="1" dirty="0" smtClean="0"/>
              <a:t>Fibroblast </a:t>
            </a:r>
            <a:r>
              <a:rPr lang="de-DE" b="1" dirty="0" err="1" smtClean="0"/>
              <a:t>markers</a:t>
            </a:r>
            <a:endParaRPr lang="de-DE" b="1" dirty="0" smtClean="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19346"/>
            <a:ext cx="3657607" cy="4572009"/>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571" y="1650954"/>
            <a:ext cx="3657607" cy="4572009"/>
          </a:xfrm>
          <a:prstGeom prst="rect">
            <a:avLst/>
          </a:prstGeom>
        </p:spPr>
      </p:pic>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0521" y="1632749"/>
            <a:ext cx="3657607" cy="4572009"/>
          </a:xfrm>
          <a:prstGeom prst="rect">
            <a:avLst/>
          </a:prstGeom>
        </p:spPr>
      </p:pic>
    </p:spTree>
    <p:extLst>
      <p:ext uri="{BB962C8B-B14F-4D97-AF65-F5344CB8AC3E}">
        <p14:creationId xmlns:p14="http://schemas.microsoft.com/office/powerpoint/2010/main" val="33970896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476130" y="-111210"/>
            <a:ext cx="91441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Marker genes </a:t>
            </a:r>
            <a:r>
              <a:rPr lang="de-DE" spc="-1" dirty="0" err="1" smtClean="0">
                <a:solidFill>
                  <a:srgbClr val="000000"/>
                </a:solidFill>
                <a:latin typeface="Calibri Light"/>
                <a:ea typeface="DejaVu Sans"/>
              </a:rPr>
              <a:t>for</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clusters</a:t>
            </a:r>
            <a:r>
              <a:rPr lang="de-DE" spc="-1" dirty="0">
                <a:solidFill>
                  <a:srgbClr val="000000"/>
                </a:solidFill>
                <a:latin typeface="Calibri Light"/>
                <a:ea typeface="DejaVu Sans"/>
              </a:rPr>
              <a:t> </a:t>
            </a:r>
            <a:r>
              <a:rPr lang="de-DE" spc="-1" dirty="0" smtClean="0">
                <a:solidFill>
                  <a:srgbClr val="000000"/>
                </a:solidFill>
                <a:latin typeface="Calibri Light"/>
                <a:ea typeface="DejaVu Sans"/>
              </a:rPr>
              <a:t>(Top10)</a:t>
            </a:r>
            <a:endParaRPr lang="en-US" spc="-1" dirty="0">
              <a:solidFill>
                <a:srgbClr val="000000"/>
              </a:solidFill>
              <a:latin typeface="Arial"/>
            </a:endParaRPr>
          </a:p>
        </p:txBody>
      </p:sp>
      <p:sp>
        <p:nvSpPr>
          <p:cNvPr id="6" name="Textfeld 5"/>
          <p:cNvSpPr txBox="1"/>
          <p:nvPr/>
        </p:nvSpPr>
        <p:spPr>
          <a:xfrm>
            <a:off x="1973561" y="1218502"/>
            <a:ext cx="2403222" cy="369332"/>
          </a:xfrm>
          <a:prstGeom prst="rect">
            <a:avLst/>
          </a:prstGeom>
          <a:noFill/>
        </p:spPr>
        <p:txBody>
          <a:bodyPr wrap="none" rtlCol="0">
            <a:spAutoFit/>
          </a:bodyPr>
          <a:lstStyle/>
          <a:p>
            <a:r>
              <a:rPr lang="de-DE" b="1" dirty="0" err="1" smtClean="0"/>
              <a:t>Melanocyte</a:t>
            </a:r>
            <a:r>
              <a:rPr lang="de-DE" b="1" dirty="0" smtClean="0"/>
              <a:t> </a:t>
            </a:r>
            <a:r>
              <a:rPr lang="de-DE" b="1" dirty="0" err="1" smtClean="0"/>
              <a:t>markers</a:t>
            </a:r>
            <a:endParaRPr lang="de-DE" b="1" dirty="0" smtClean="0"/>
          </a:p>
        </p:txBody>
      </p:sp>
      <p:sp>
        <p:nvSpPr>
          <p:cNvPr id="8" name="Textfeld 7"/>
          <p:cNvSpPr txBox="1"/>
          <p:nvPr/>
        </p:nvSpPr>
        <p:spPr>
          <a:xfrm>
            <a:off x="6410264" y="1213230"/>
            <a:ext cx="3826689" cy="369332"/>
          </a:xfrm>
          <a:prstGeom prst="rect">
            <a:avLst/>
          </a:prstGeom>
          <a:noFill/>
        </p:spPr>
        <p:txBody>
          <a:bodyPr wrap="none" rtlCol="0">
            <a:spAutoFit/>
          </a:bodyPr>
          <a:lstStyle/>
          <a:p>
            <a:r>
              <a:rPr lang="de-DE" b="1" dirty="0" err="1" smtClean="0"/>
              <a:t>Melanogenic</a:t>
            </a:r>
            <a:r>
              <a:rPr lang="de-DE" b="1" dirty="0" smtClean="0"/>
              <a:t> </a:t>
            </a:r>
            <a:r>
              <a:rPr lang="de-DE" b="1" dirty="0" err="1" smtClean="0"/>
              <a:t>primed</a:t>
            </a:r>
            <a:r>
              <a:rPr lang="de-DE" b="1" dirty="0" smtClean="0"/>
              <a:t> </a:t>
            </a:r>
            <a:r>
              <a:rPr lang="de-DE" b="1" dirty="0" err="1" smtClean="0"/>
              <a:t>cell</a:t>
            </a:r>
            <a:r>
              <a:rPr lang="de-DE" b="1" dirty="0" smtClean="0"/>
              <a:t> </a:t>
            </a:r>
            <a:r>
              <a:rPr lang="de-DE" b="1" dirty="0" err="1" smtClean="0"/>
              <a:t>markers</a:t>
            </a:r>
            <a:endParaRPr lang="de-DE" b="1" dirty="0" smtClean="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121" y="1582562"/>
            <a:ext cx="3657607" cy="4572009"/>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9321" y="1650954"/>
            <a:ext cx="3657607" cy="4572009"/>
          </a:xfrm>
          <a:prstGeom prst="rect">
            <a:avLst/>
          </a:prstGeom>
        </p:spPr>
      </p:pic>
    </p:spTree>
    <p:extLst>
      <p:ext uri="{BB962C8B-B14F-4D97-AF65-F5344CB8AC3E}">
        <p14:creationId xmlns:p14="http://schemas.microsoft.com/office/powerpoint/2010/main" val="13351989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476130" y="-111210"/>
            <a:ext cx="91441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Marker genes </a:t>
            </a:r>
            <a:r>
              <a:rPr lang="de-DE" spc="-1" dirty="0" err="1" smtClean="0">
                <a:solidFill>
                  <a:srgbClr val="000000"/>
                </a:solidFill>
                <a:latin typeface="Calibri Light"/>
                <a:ea typeface="DejaVu Sans"/>
              </a:rPr>
              <a:t>for</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clusters</a:t>
            </a:r>
            <a:r>
              <a:rPr lang="de-DE" spc="-1" dirty="0">
                <a:solidFill>
                  <a:srgbClr val="000000"/>
                </a:solidFill>
                <a:latin typeface="Calibri Light"/>
                <a:ea typeface="DejaVu Sans"/>
              </a:rPr>
              <a:t> </a:t>
            </a:r>
            <a:r>
              <a:rPr lang="de-DE" spc="-1" dirty="0" smtClean="0">
                <a:solidFill>
                  <a:srgbClr val="000000"/>
                </a:solidFill>
                <a:latin typeface="Calibri Light"/>
                <a:ea typeface="DejaVu Sans"/>
              </a:rPr>
              <a:t>(Top10)</a:t>
            </a:r>
            <a:endParaRPr lang="en-US" spc="-1" dirty="0">
              <a:solidFill>
                <a:srgbClr val="000000"/>
              </a:solidFill>
              <a:latin typeface="Arial"/>
            </a:endParaRPr>
          </a:p>
        </p:txBody>
      </p:sp>
      <p:sp>
        <p:nvSpPr>
          <p:cNvPr id="6" name="Textfeld 5"/>
          <p:cNvSpPr txBox="1"/>
          <p:nvPr/>
        </p:nvSpPr>
        <p:spPr>
          <a:xfrm>
            <a:off x="1973561" y="1218502"/>
            <a:ext cx="2839303" cy="369332"/>
          </a:xfrm>
          <a:prstGeom prst="rect">
            <a:avLst/>
          </a:prstGeom>
          <a:noFill/>
        </p:spPr>
        <p:txBody>
          <a:bodyPr wrap="none" rtlCol="0">
            <a:spAutoFit/>
          </a:bodyPr>
          <a:lstStyle/>
          <a:p>
            <a:r>
              <a:rPr lang="de-DE" b="1" dirty="0" err="1" smtClean="0"/>
              <a:t>Transitory</a:t>
            </a:r>
            <a:r>
              <a:rPr lang="de-DE" b="1" dirty="0" smtClean="0"/>
              <a:t> </a:t>
            </a:r>
            <a:r>
              <a:rPr lang="de-DE" b="1" dirty="0" err="1" smtClean="0"/>
              <a:t>cell</a:t>
            </a:r>
            <a:r>
              <a:rPr lang="de-DE" b="1" dirty="0" smtClean="0"/>
              <a:t> I </a:t>
            </a:r>
            <a:r>
              <a:rPr lang="de-DE" b="1" dirty="0" err="1" smtClean="0"/>
              <a:t>markers</a:t>
            </a:r>
            <a:endParaRPr lang="de-DE" b="1" dirty="0" smtClean="0"/>
          </a:p>
        </p:txBody>
      </p:sp>
      <p:sp>
        <p:nvSpPr>
          <p:cNvPr id="8" name="Textfeld 7"/>
          <p:cNvSpPr txBox="1"/>
          <p:nvPr/>
        </p:nvSpPr>
        <p:spPr>
          <a:xfrm>
            <a:off x="6800789" y="1213230"/>
            <a:ext cx="2903424" cy="369332"/>
          </a:xfrm>
          <a:prstGeom prst="rect">
            <a:avLst/>
          </a:prstGeom>
          <a:noFill/>
        </p:spPr>
        <p:txBody>
          <a:bodyPr wrap="none" rtlCol="0">
            <a:spAutoFit/>
          </a:bodyPr>
          <a:lstStyle/>
          <a:p>
            <a:r>
              <a:rPr lang="de-DE" b="1" dirty="0" err="1"/>
              <a:t>Transitory</a:t>
            </a:r>
            <a:r>
              <a:rPr lang="de-DE" b="1" dirty="0"/>
              <a:t> </a:t>
            </a:r>
            <a:r>
              <a:rPr lang="de-DE" b="1" dirty="0" err="1"/>
              <a:t>cell</a:t>
            </a:r>
            <a:r>
              <a:rPr lang="de-DE" b="1" dirty="0"/>
              <a:t> </a:t>
            </a:r>
            <a:r>
              <a:rPr lang="de-DE" b="1" dirty="0" smtClean="0"/>
              <a:t>II </a:t>
            </a:r>
            <a:r>
              <a:rPr lang="de-DE" b="1" dirty="0" err="1"/>
              <a:t>markers</a:t>
            </a:r>
            <a:endParaRPr lang="de-DE" b="1" dirty="0"/>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5257" y="1593106"/>
            <a:ext cx="3657607" cy="4572009"/>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136" y="1593106"/>
            <a:ext cx="3657607" cy="4572009"/>
          </a:xfrm>
          <a:prstGeom prst="rect">
            <a:avLst/>
          </a:prstGeom>
        </p:spPr>
      </p:pic>
    </p:spTree>
    <p:extLst>
      <p:ext uri="{BB962C8B-B14F-4D97-AF65-F5344CB8AC3E}">
        <p14:creationId xmlns:p14="http://schemas.microsoft.com/office/powerpoint/2010/main" val="40545028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80" y="365040"/>
            <a:ext cx="4410928"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Marker genes </a:t>
            </a:r>
            <a:r>
              <a:rPr lang="de-DE" spc="-1" dirty="0" err="1" smtClean="0">
                <a:solidFill>
                  <a:srgbClr val="000000"/>
                </a:solidFill>
                <a:latin typeface="Calibri Light"/>
                <a:ea typeface="DejaVu Sans"/>
              </a:rPr>
              <a:t>for</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clusters</a:t>
            </a:r>
            <a:r>
              <a:rPr lang="de-DE" spc="-1" dirty="0">
                <a:solidFill>
                  <a:srgbClr val="000000"/>
                </a:solidFill>
                <a:latin typeface="Calibri Light"/>
                <a:ea typeface="DejaVu Sans"/>
              </a:rPr>
              <a:t> </a:t>
            </a:r>
            <a:r>
              <a:rPr lang="de-DE" spc="-1" dirty="0" smtClean="0">
                <a:solidFill>
                  <a:srgbClr val="000000"/>
                </a:solidFill>
                <a:latin typeface="Calibri Light"/>
                <a:ea typeface="DejaVu Sans"/>
              </a:rPr>
              <a:t>(Top20)</a:t>
            </a:r>
            <a:endParaRPr lang="en-US" spc="-1" dirty="0">
              <a:solidFill>
                <a:srgbClr val="000000"/>
              </a:solidFill>
              <a:latin typeface="Arial"/>
            </a:endParaRPr>
          </a:p>
        </p:txBody>
      </p:sp>
      <p:sp>
        <p:nvSpPr>
          <p:cNvPr id="2" name="Textfeld 1"/>
          <p:cNvSpPr txBox="1"/>
          <p:nvPr/>
        </p:nvSpPr>
        <p:spPr>
          <a:xfrm>
            <a:off x="72609" y="2479293"/>
            <a:ext cx="4525768" cy="1384995"/>
          </a:xfrm>
          <a:prstGeom prst="rect">
            <a:avLst/>
          </a:prstGeom>
          <a:noFill/>
        </p:spPr>
        <p:txBody>
          <a:bodyPr wrap="square" rtlCol="0">
            <a:spAutoFit/>
          </a:bodyPr>
          <a:lstStyle/>
          <a:p>
            <a:pPr algn="just"/>
            <a:r>
              <a:rPr lang="de-DE" sz="1400" dirty="0"/>
              <a:t>Markers </a:t>
            </a:r>
            <a:r>
              <a:rPr lang="de-DE" sz="1400" dirty="0" err="1"/>
              <a:t>were</a:t>
            </a:r>
            <a:r>
              <a:rPr lang="de-DE" sz="1400" dirty="0"/>
              <a:t> </a:t>
            </a:r>
            <a:r>
              <a:rPr lang="de-DE" sz="1400" dirty="0" err="1"/>
              <a:t>calcualted</a:t>
            </a:r>
            <a:r>
              <a:rPr lang="de-DE" sz="1400" dirty="0"/>
              <a:t> </a:t>
            </a:r>
            <a:r>
              <a:rPr lang="de-DE" sz="1400" dirty="0" err="1"/>
              <a:t>with</a:t>
            </a:r>
            <a:r>
              <a:rPr lang="de-DE" sz="1400" dirty="0"/>
              <a:t> </a:t>
            </a:r>
            <a:r>
              <a:rPr lang="de-DE" sz="1400" dirty="0" err="1"/>
              <a:t>seurat</a:t>
            </a:r>
            <a:r>
              <a:rPr lang="de-DE" sz="1400" dirty="0"/>
              <a:t>::</a:t>
            </a:r>
            <a:r>
              <a:rPr lang="de-DE" sz="1400" dirty="0" err="1"/>
              <a:t>FindAllMarkers</a:t>
            </a:r>
            <a:r>
              <a:rPr lang="de-DE" sz="1400" dirty="0"/>
              <a:t> </a:t>
            </a:r>
            <a:r>
              <a:rPr lang="de-DE" sz="1400" dirty="0" err="1"/>
              <a:t>with</a:t>
            </a:r>
            <a:r>
              <a:rPr lang="de-DE" sz="1400" dirty="0"/>
              <a:t> </a:t>
            </a:r>
            <a:r>
              <a:rPr lang="de-DE" sz="1400" dirty="0" err="1"/>
              <a:t>the</a:t>
            </a:r>
            <a:r>
              <a:rPr lang="de-DE" sz="1400" dirty="0"/>
              <a:t> </a:t>
            </a:r>
            <a:r>
              <a:rPr lang="de-DE" sz="1400" dirty="0" err="1"/>
              <a:t>options</a:t>
            </a:r>
            <a:r>
              <a:rPr lang="de-DE" sz="1400" dirty="0"/>
              <a:t>: </a:t>
            </a:r>
            <a:r>
              <a:rPr lang="de-DE" sz="1400" dirty="0" err="1"/>
              <a:t>only.pos</a:t>
            </a:r>
            <a:r>
              <a:rPr lang="de-DE" sz="1400" dirty="0"/>
              <a:t> = TRUE, </a:t>
            </a:r>
            <a:r>
              <a:rPr lang="de-DE" sz="1400" dirty="0" err="1"/>
              <a:t>logfc.threshold</a:t>
            </a:r>
            <a:r>
              <a:rPr lang="de-DE" sz="1400" dirty="0"/>
              <a:t> = 0.25, min.pct = 0.1. </a:t>
            </a:r>
            <a:r>
              <a:rPr lang="de-DE" sz="1400" dirty="0" err="1"/>
              <a:t>Only</a:t>
            </a:r>
            <a:r>
              <a:rPr lang="de-DE" sz="1400" dirty="0"/>
              <a:t> protein-</a:t>
            </a:r>
            <a:r>
              <a:rPr lang="de-DE" sz="1400" dirty="0" err="1"/>
              <a:t>coding</a:t>
            </a:r>
            <a:r>
              <a:rPr lang="de-DE" sz="1400" dirty="0"/>
              <a:t> genes </a:t>
            </a:r>
            <a:r>
              <a:rPr lang="de-DE" sz="1400" dirty="0" err="1"/>
              <a:t>and</a:t>
            </a:r>
            <a:r>
              <a:rPr lang="de-DE" sz="1400" dirty="0"/>
              <a:t> </a:t>
            </a:r>
            <a:r>
              <a:rPr lang="de-DE" sz="1400" dirty="0" err="1"/>
              <a:t>lncRNAs</a:t>
            </a:r>
            <a:r>
              <a:rPr lang="de-DE" sz="1400" dirty="0"/>
              <a:t> </a:t>
            </a:r>
            <a:r>
              <a:rPr lang="de-DE" sz="1400" dirty="0" err="1"/>
              <a:t>were</a:t>
            </a:r>
            <a:r>
              <a:rPr lang="de-DE" sz="1400" dirty="0"/>
              <a:t> </a:t>
            </a:r>
            <a:r>
              <a:rPr lang="de-DE" sz="1400" dirty="0" err="1"/>
              <a:t>retained</a:t>
            </a:r>
            <a:r>
              <a:rPr lang="de-DE" sz="1400" dirty="0"/>
              <a:t> </a:t>
            </a:r>
            <a:r>
              <a:rPr lang="de-DE" sz="1400" dirty="0" err="1"/>
              <a:t>as</a:t>
            </a:r>
            <a:r>
              <a:rPr lang="de-DE" sz="1400" dirty="0"/>
              <a:t> </a:t>
            </a:r>
            <a:r>
              <a:rPr lang="de-DE" sz="1400" dirty="0" err="1"/>
              <a:t>markers</a:t>
            </a:r>
            <a:r>
              <a:rPr lang="de-DE" sz="1400" dirty="0"/>
              <a:t>. The </a:t>
            </a:r>
            <a:r>
              <a:rPr lang="de-DE" sz="1400" dirty="0" smtClean="0"/>
              <a:t>20 </a:t>
            </a:r>
            <a:r>
              <a:rPr lang="de-DE" sz="1400" dirty="0" err="1"/>
              <a:t>most</a:t>
            </a:r>
            <a:r>
              <a:rPr lang="de-DE" sz="1400" dirty="0"/>
              <a:t> </a:t>
            </a:r>
            <a:r>
              <a:rPr lang="de-DE" sz="1400" dirty="0" err="1"/>
              <a:t>significant</a:t>
            </a:r>
            <a:r>
              <a:rPr lang="de-DE" sz="1400" dirty="0"/>
              <a:t> </a:t>
            </a:r>
            <a:r>
              <a:rPr lang="de-DE" sz="1400" dirty="0" err="1"/>
              <a:t>markers</a:t>
            </a:r>
            <a:r>
              <a:rPr lang="de-DE" sz="1400" dirty="0"/>
              <a:t> per </a:t>
            </a:r>
            <a:r>
              <a:rPr lang="de-DE" sz="1400" dirty="0" err="1"/>
              <a:t>cluster</a:t>
            </a:r>
            <a:r>
              <a:rPr lang="de-DE" sz="1400" dirty="0"/>
              <a:t> </a:t>
            </a:r>
            <a:r>
              <a:rPr lang="de-DE" sz="1400" dirty="0" err="1"/>
              <a:t>are</a:t>
            </a:r>
            <a:r>
              <a:rPr lang="de-DE" sz="1400" dirty="0"/>
              <a:t> </a:t>
            </a:r>
            <a:r>
              <a:rPr lang="de-DE" sz="1400" dirty="0" err="1"/>
              <a:t>shown</a:t>
            </a:r>
            <a:r>
              <a:rPr lang="de-DE" sz="1400" dirty="0"/>
              <a:t>. </a:t>
            </a:r>
            <a:r>
              <a:rPr lang="de-DE" sz="1400" dirty="0" err="1"/>
              <a:t>If</a:t>
            </a:r>
            <a:r>
              <a:rPr lang="de-DE" sz="1400" dirty="0"/>
              <a:t> 2 </a:t>
            </a:r>
            <a:r>
              <a:rPr lang="de-DE" sz="1400" dirty="0" err="1"/>
              <a:t>clusters</a:t>
            </a:r>
            <a:r>
              <a:rPr lang="de-DE" sz="1400" dirty="0"/>
              <a:t> </a:t>
            </a:r>
            <a:r>
              <a:rPr lang="de-DE" sz="1400" dirty="0" err="1"/>
              <a:t>share</a:t>
            </a:r>
            <a:r>
              <a:rPr lang="de-DE" sz="1400" dirty="0"/>
              <a:t> a </a:t>
            </a:r>
            <a:r>
              <a:rPr lang="de-DE" sz="1400" dirty="0" err="1"/>
              <a:t>marker</a:t>
            </a:r>
            <a:r>
              <a:rPr lang="de-DE" sz="1400" dirty="0"/>
              <a:t> </a:t>
            </a:r>
            <a:r>
              <a:rPr lang="de-DE" sz="1400" dirty="0" err="1"/>
              <a:t>gene</a:t>
            </a:r>
            <a:r>
              <a:rPr lang="de-DE" sz="1400" dirty="0"/>
              <a:t> </a:t>
            </a:r>
            <a:r>
              <a:rPr lang="de-DE" sz="1400" dirty="0" err="1"/>
              <a:t>it</a:t>
            </a:r>
            <a:r>
              <a:rPr lang="de-DE" sz="1400" dirty="0"/>
              <a:t> </a:t>
            </a:r>
            <a:r>
              <a:rPr lang="de-DE" sz="1400" dirty="0" err="1"/>
              <a:t>is</a:t>
            </a:r>
            <a:r>
              <a:rPr lang="de-DE" sz="1400" dirty="0"/>
              <a:t> </a:t>
            </a:r>
            <a:r>
              <a:rPr lang="de-DE" sz="1400" dirty="0" err="1"/>
              <a:t>only</a:t>
            </a:r>
            <a:r>
              <a:rPr lang="de-DE" sz="1400" dirty="0"/>
              <a:t> </a:t>
            </a:r>
            <a:r>
              <a:rPr lang="de-DE" sz="1400" dirty="0" err="1"/>
              <a:t>plotted</a:t>
            </a:r>
            <a:r>
              <a:rPr lang="de-DE" sz="1400" dirty="0"/>
              <a:t> </a:t>
            </a:r>
            <a:r>
              <a:rPr lang="de-DE" sz="1400" dirty="0" err="1"/>
              <a:t>once</a:t>
            </a:r>
            <a:r>
              <a:rPr lang="de-DE" sz="1400" dirty="0"/>
              <a:t>.</a:t>
            </a:r>
            <a:endParaRPr lang="en-GB" sz="1400"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0045" y="96715"/>
            <a:ext cx="4760232" cy="6858000"/>
          </a:xfrm>
          <a:prstGeom prst="rect">
            <a:avLst/>
          </a:prstGeom>
        </p:spPr>
      </p:pic>
    </p:spTree>
    <p:extLst>
      <p:ext uri="{BB962C8B-B14F-4D97-AF65-F5344CB8AC3E}">
        <p14:creationId xmlns:p14="http://schemas.microsoft.com/office/powerpoint/2010/main" val="389072959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933329" y="-320760"/>
            <a:ext cx="6689601"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GO </a:t>
            </a:r>
            <a:r>
              <a:rPr lang="de-DE" spc="-1" dirty="0" err="1" smtClean="0">
                <a:solidFill>
                  <a:srgbClr val="000000"/>
                </a:solidFill>
                <a:latin typeface="Calibri Light"/>
                <a:ea typeface="DejaVu Sans"/>
              </a:rPr>
              <a:t>terms</a:t>
            </a:r>
            <a:r>
              <a:rPr lang="de-DE" spc="-1" dirty="0" smtClean="0">
                <a:solidFill>
                  <a:srgbClr val="000000"/>
                </a:solidFill>
                <a:latin typeface="Calibri Light"/>
                <a:ea typeface="DejaVu Sans"/>
              </a:rPr>
              <a:t> (all </a:t>
            </a:r>
            <a:r>
              <a:rPr lang="de-DE" spc="-1" dirty="0" err="1" smtClean="0">
                <a:solidFill>
                  <a:srgbClr val="000000"/>
                </a:solidFill>
                <a:latin typeface="Calibri Light"/>
                <a:ea typeface="DejaVu Sans"/>
              </a:rPr>
              <a:t>markers</a:t>
            </a:r>
            <a:r>
              <a:rPr lang="de-DE" spc="-1" dirty="0" smtClean="0">
                <a:solidFill>
                  <a:srgbClr val="000000"/>
                </a:solidFill>
                <a:latin typeface="Calibri Light"/>
                <a:ea typeface="DejaVu Sans"/>
              </a:rPr>
              <a:t>)</a:t>
            </a:r>
            <a:endParaRPr lang="en-US" spc="-1" dirty="0">
              <a:solidFill>
                <a:srgbClr val="000000"/>
              </a:solidFill>
              <a:latin typeface="Arial"/>
            </a:endParaRP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49" y="658653"/>
            <a:ext cx="11390993" cy="5980271"/>
          </a:xfrm>
          <a:prstGeom prst="rect">
            <a:avLst/>
          </a:prstGeom>
        </p:spPr>
      </p:pic>
    </p:spTree>
    <p:extLst>
      <p:ext uri="{BB962C8B-B14F-4D97-AF65-F5344CB8AC3E}">
        <p14:creationId xmlns:p14="http://schemas.microsoft.com/office/powerpoint/2010/main" val="338085658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933330" y="-320760"/>
            <a:ext cx="4410928"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GO </a:t>
            </a:r>
            <a:r>
              <a:rPr lang="de-DE" spc="-1" dirty="0" err="1" smtClean="0">
                <a:solidFill>
                  <a:srgbClr val="000000"/>
                </a:solidFill>
                <a:latin typeface="Calibri Light"/>
                <a:ea typeface="DejaVu Sans"/>
              </a:rPr>
              <a:t>terms</a:t>
            </a:r>
            <a:endParaRPr lang="en-US" spc="-1" dirty="0">
              <a:solidFill>
                <a:srgbClr val="000000"/>
              </a:solidFill>
              <a:latin typeface="Arial"/>
            </a:endParaRPr>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225" y="707231"/>
            <a:ext cx="11715750" cy="6150769"/>
          </a:xfrm>
          <a:prstGeom prst="rect">
            <a:avLst/>
          </a:prstGeom>
        </p:spPr>
      </p:pic>
    </p:spTree>
    <p:extLst>
      <p:ext uri="{BB962C8B-B14F-4D97-AF65-F5344CB8AC3E}">
        <p14:creationId xmlns:p14="http://schemas.microsoft.com/office/powerpoint/2010/main" val="250122276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933330" y="-320760"/>
            <a:ext cx="4410928"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GO </a:t>
            </a:r>
            <a:r>
              <a:rPr lang="de-DE" spc="-1" dirty="0" err="1" smtClean="0">
                <a:solidFill>
                  <a:srgbClr val="000000"/>
                </a:solidFill>
                <a:latin typeface="Calibri Light"/>
                <a:ea typeface="DejaVu Sans"/>
              </a:rPr>
              <a:t>terms</a:t>
            </a:r>
            <a:endParaRPr lang="en-US" spc="-1" dirty="0">
              <a:solidFill>
                <a:srgbClr val="000000"/>
              </a:solidFill>
              <a:latin typeface="Arial"/>
            </a:endParaRPr>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40" y="622680"/>
            <a:ext cx="12192000" cy="5120640"/>
          </a:xfrm>
          <a:prstGeom prst="rect">
            <a:avLst/>
          </a:prstGeom>
        </p:spPr>
      </p:pic>
      <p:sp>
        <p:nvSpPr>
          <p:cNvPr id="4" name="Textfeld 3"/>
          <p:cNvSpPr txBox="1"/>
          <p:nvPr/>
        </p:nvSpPr>
        <p:spPr>
          <a:xfrm>
            <a:off x="0" y="5743320"/>
            <a:ext cx="12065120" cy="1169551"/>
          </a:xfrm>
          <a:prstGeom prst="rect">
            <a:avLst/>
          </a:prstGeom>
          <a:noFill/>
        </p:spPr>
        <p:txBody>
          <a:bodyPr wrap="square" rtlCol="0">
            <a:spAutoFit/>
          </a:bodyPr>
          <a:lstStyle/>
          <a:p>
            <a:pPr algn="just"/>
            <a:r>
              <a:rPr lang="de-DE" sz="1400" dirty="0" smtClean="0"/>
              <a:t>All </a:t>
            </a:r>
            <a:r>
              <a:rPr lang="de-DE" sz="1400" dirty="0" err="1" smtClean="0"/>
              <a:t>stem</a:t>
            </a:r>
            <a:r>
              <a:rPr lang="de-DE" sz="1400" dirty="0" smtClean="0"/>
              <a:t> </a:t>
            </a:r>
            <a:r>
              <a:rPr lang="de-DE" sz="1400" dirty="0" err="1" smtClean="0"/>
              <a:t>cell</a:t>
            </a:r>
            <a:r>
              <a:rPr lang="de-DE" sz="1400" dirty="0" smtClean="0"/>
              <a:t> like </a:t>
            </a:r>
            <a:r>
              <a:rPr lang="de-DE" sz="1400" dirty="0" err="1" smtClean="0"/>
              <a:t>populations</a:t>
            </a:r>
            <a:r>
              <a:rPr lang="de-DE" sz="1400" dirty="0" smtClean="0"/>
              <a:t> (DSC, DSC-like </a:t>
            </a:r>
            <a:r>
              <a:rPr lang="de-DE" sz="1400" dirty="0" err="1" smtClean="0"/>
              <a:t>reservoir</a:t>
            </a:r>
            <a:r>
              <a:rPr lang="de-DE" sz="1400" dirty="0" smtClean="0"/>
              <a:t>, </a:t>
            </a:r>
            <a:r>
              <a:rPr lang="de-DE" sz="1400" dirty="0" err="1" smtClean="0"/>
              <a:t>Melanogenic</a:t>
            </a:r>
            <a:r>
              <a:rPr lang="de-DE" sz="1400" dirty="0" smtClean="0"/>
              <a:t> </a:t>
            </a:r>
            <a:r>
              <a:rPr lang="de-DE" sz="1400" dirty="0" err="1" smtClean="0"/>
              <a:t>primed</a:t>
            </a:r>
            <a:r>
              <a:rPr lang="de-DE" sz="1400" dirty="0" smtClean="0"/>
              <a:t> </a:t>
            </a:r>
            <a:r>
              <a:rPr lang="de-DE" sz="1400" dirty="0" err="1" smtClean="0"/>
              <a:t>cells</a:t>
            </a:r>
            <a:r>
              <a:rPr lang="de-DE" sz="1400" dirty="0" smtClean="0"/>
              <a:t> </a:t>
            </a:r>
            <a:r>
              <a:rPr lang="de-DE" sz="1400" dirty="0" err="1" smtClean="0"/>
              <a:t>show</a:t>
            </a:r>
            <a:r>
              <a:rPr lang="de-DE" sz="1400" dirty="0" smtClean="0"/>
              <a:t> </a:t>
            </a:r>
            <a:r>
              <a:rPr lang="de-DE" sz="1400" dirty="0" err="1" smtClean="0"/>
              <a:t>elevated</a:t>
            </a:r>
            <a:r>
              <a:rPr lang="de-DE" sz="1400" dirty="0" smtClean="0"/>
              <a:t> </a:t>
            </a:r>
            <a:r>
              <a:rPr lang="de-DE" sz="1400" dirty="0" err="1" smtClean="0"/>
              <a:t>expression</a:t>
            </a:r>
            <a:r>
              <a:rPr lang="de-DE" sz="1400" dirty="0" smtClean="0"/>
              <a:t> </a:t>
            </a:r>
            <a:r>
              <a:rPr lang="de-DE" sz="1400" dirty="0" err="1" smtClean="0"/>
              <a:t>of</a:t>
            </a:r>
            <a:r>
              <a:rPr lang="de-DE" sz="1400" dirty="0" smtClean="0"/>
              <a:t> MHC </a:t>
            </a:r>
            <a:r>
              <a:rPr lang="de-DE" sz="1400" dirty="0" err="1" smtClean="0"/>
              <a:t>complex</a:t>
            </a:r>
            <a:r>
              <a:rPr lang="de-DE" sz="1400" dirty="0"/>
              <a:t>. </a:t>
            </a:r>
            <a:r>
              <a:rPr lang="de-DE" sz="1400" dirty="0">
                <a:hlinkClick r:id="rId3"/>
              </a:rPr>
              <a:t>https://</a:t>
            </a:r>
            <a:r>
              <a:rPr lang="de-DE" sz="1400" dirty="0" smtClean="0">
                <a:hlinkClick r:id="rId3"/>
              </a:rPr>
              <a:t>onlinelibrary.wiley.com/doi/10.1111/pcmr.13169</a:t>
            </a:r>
            <a:r>
              <a:rPr lang="de-DE" sz="1400" dirty="0" smtClean="0"/>
              <a:t> </a:t>
            </a:r>
            <a:r>
              <a:rPr lang="de-DE" sz="1400" dirty="0" err="1" smtClean="0"/>
              <a:t>found</a:t>
            </a:r>
            <a:r>
              <a:rPr lang="de-DE" sz="1400" dirty="0" smtClean="0"/>
              <a:t> a </a:t>
            </a:r>
            <a:r>
              <a:rPr lang="de-DE" sz="1400" dirty="0" err="1" smtClean="0"/>
              <a:t>subpopulation</a:t>
            </a:r>
            <a:r>
              <a:rPr lang="de-DE" sz="1400" dirty="0" smtClean="0"/>
              <a:t> </a:t>
            </a:r>
            <a:r>
              <a:rPr lang="de-DE" sz="1400" dirty="0" err="1" smtClean="0"/>
              <a:t>of</a:t>
            </a:r>
            <a:r>
              <a:rPr lang="de-DE" sz="1400" dirty="0" smtClean="0"/>
              <a:t> </a:t>
            </a:r>
            <a:r>
              <a:rPr lang="de-DE" sz="1400" dirty="0" err="1" smtClean="0"/>
              <a:t>McSC</a:t>
            </a:r>
            <a:r>
              <a:rPr lang="de-DE" sz="1400" dirty="0" smtClean="0"/>
              <a:t> in </a:t>
            </a:r>
            <a:r>
              <a:rPr lang="de-DE" sz="1400" dirty="0" err="1" smtClean="0"/>
              <a:t>mice</a:t>
            </a:r>
            <a:r>
              <a:rPr lang="de-DE" sz="1400" dirty="0" smtClean="0"/>
              <a:t> </a:t>
            </a:r>
            <a:r>
              <a:rPr lang="de-DE" sz="1400" dirty="0" err="1" smtClean="0"/>
              <a:t>with</a:t>
            </a:r>
            <a:r>
              <a:rPr lang="de-DE" sz="1400" dirty="0" smtClean="0"/>
              <a:t> </a:t>
            </a:r>
            <a:r>
              <a:rPr lang="de-DE" sz="1400" dirty="0" err="1" smtClean="0"/>
              <a:t>elevated</a:t>
            </a:r>
            <a:r>
              <a:rPr lang="de-DE" sz="1400" dirty="0" smtClean="0"/>
              <a:t> MHC </a:t>
            </a:r>
            <a:r>
              <a:rPr lang="de-DE" sz="1400" dirty="0" err="1" smtClean="0"/>
              <a:t>expression</a:t>
            </a:r>
            <a:r>
              <a:rPr lang="de-DE" sz="1400" dirty="0" smtClean="0"/>
              <a:t>. </a:t>
            </a:r>
            <a:r>
              <a:rPr lang="de-DE" sz="1400" dirty="0" err="1" smtClean="0"/>
              <a:t>Conclusion</a:t>
            </a:r>
            <a:r>
              <a:rPr lang="de-DE" sz="1400" dirty="0" smtClean="0"/>
              <a:t> </a:t>
            </a:r>
            <a:r>
              <a:rPr lang="de-DE" sz="1400" dirty="0" err="1" smtClean="0"/>
              <a:t>from</a:t>
            </a:r>
            <a:r>
              <a:rPr lang="de-DE" sz="1400" dirty="0" smtClean="0"/>
              <a:t> </a:t>
            </a:r>
            <a:r>
              <a:rPr lang="de-DE" sz="1400" dirty="0" err="1" smtClean="0"/>
              <a:t>their</a:t>
            </a:r>
            <a:r>
              <a:rPr lang="de-DE" sz="1400" dirty="0" smtClean="0"/>
              <a:t> </a:t>
            </a:r>
            <a:r>
              <a:rPr lang="de-DE" sz="1400" dirty="0" err="1" smtClean="0"/>
              <a:t>analysis</a:t>
            </a:r>
            <a:r>
              <a:rPr lang="de-DE" sz="1400" dirty="0" smtClean="0"/>
              <a:t>: </a:t>
            </a:r>
            <a:r>
              <a:rPr lang="en-GB" sz="1400" i="1" dirty="0" smtClean="0"/>
              <a:t>Unlike </a:t>
            </a:r>
            <a:r>
              <a:rPr lang="en-GB" sz="1400" i="1" dirty="0"/>
              <a:t>other stem cells that downregulate MHC-I to avoid immune clearance, </a:t>
            </a:r>
            <a:r>
              <a:rPr lang="en-GB" sz="1400" i="1" dirty="0" smtClean="0"/>
              <a:t>C6/C7 (immunogenic </a:t>
            </a:r>
            <a:r>
              <a:rPr lang="en-GB" sz="1400" i="1" dirty="0" err="1" smtClean="0"/>
              <a:t>subclsuter</a:t>
            </a:r>
            <a:r>
              <a:rPr lang="en-GB" sz="1400" i="1" dirty="0" smtClean="0"/>
              <a:t>) </a:t>
            </a:r>
            <a:r>
              <a:rPr lang="en-GB" sz="1400" i="1" dirty="0"/>
              <a:t>show </a:t>
            </a:r>
            <a:r>
              <a:rPr lang="en-GB" sz="1400" b="1" i="1" dirty="0"/>
              <a:t>elevated MHC-I expression</a:t>
            </a:r>
            <a:r>
              <a:rPr lang="en-GB" sz="1400" i="1" dirty="0"/>
              <a:t>, validated by bulk RNA-seq. This could make them immunogenic, but expression of </a:t>
            </a:r>
            <a:r>
              <a:rPr lang="en-GB" sz="1400" b="1" i="1" dirty="0"/>
              <a:t>PD-L1 (Cd274)</a:t>
            </a:r>
            <a:r>
              <a:rPr lang="en-GB" sz="1400" i="1" dirty="0"/>
              <a:t> likely provides an immune-privileged state by suppressing T cell activity.</a:t>
            </a:r>
          </a:p>
        </p:txBody>
      </p:sp>
    </p:spTree>
    <p:extLst>
      <p:ext uri="{BB962C8B-B14F-4D97-AF65-F5344CB8AC3E}">
        <p14:creationId xmlns:p14="http://schemas.microsoft.com/office/powerpoint/2010/main" val="24555759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Grafik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3976" y="52752"/>
            <a:ext cx="4572000" cy="6858000"/>
          </a:xfrm>
          <a:prstGeom prst="rect">
            <a:avLst/>
          </a:prstGeom>
        </p:spPr>
      </p:pic>
      <p:sp>
        <p:nvSpPr>
          <p:cNvPr id="5" name="PlaceHolder 1"/>
          <p:cNvSpPr txBox="1">
            <a:spLocks/>
          </p:cNvSpPr>
          <p:nvPr/>
        </p:nvSpPr>
        <p:spPr>
          <a:xfrm>
            <a:off x="838079" y="365040"/>
            <a:ext cx="6028713"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Expression </a:t>
            </a:r>
            <a:r>
              <a:rPr lang="de-DE" spc="-1" dirty="0" err="1" smtClean="0">
                <a:solidFill>
                  <a:srgbClr val="000000"/>
                </a:solidFill>
                <a:latin typeface="Calibri Light"/>
                <a:ea typeface="DejaVu Sans"/>
              </a:rPr>
              <a:t>of</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marker</a:t>
            </a:r>
            <a:r>
              <a:rPr lang="de-DE" spc="-1" dirty="0" smtClean="0">
                <a:solidFill>
                  <a:srgbClr val="000000"/>
                </a:solidFill>
                <a:latin typeface="Calibri Light"/>
                <a:ea typeface="DejaVu Sans"/>
              </a:rPr>
              <a:t> genes </a:t>
            </a:r>
            <a:r>
              <a:rPr lang="de-DE" spc="-1" dirty="0" err="1" smtClean="0">
                <a:solidFill>
                  <a:srgbClr val="000000"/>
                </a:solidFill>
                <a:latin typeface="Calibri Light"/>
                <a:ea typeface="DejaVu Sans"/>
              </a:rPr>
              <a:t>from</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the</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literature</a:t>
            </a:r>
            <a:endParaRPr lang="en-US" spc="-1" dirty="0">
              <a:solidFill>
                <a:srgbClr val="000000"/>
              </a:solidFill>
              <a:latin typeface="Arial"/>
            </a:endParaRPr>
          </a:p>
        </p:txBody>
      </p:sp>
      <p:pic>
        <p:nvPicPr>
          <p:cNvPr id="31" name="Grafik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55" y="2197894"/>
            <a:ext cx="5963705" cy="3313169"/>
          </a:xfrm>
          <a:prstGeom prst="rect">
            <a:avLst/>
          </a:prstGeom>
        </p:spPr>
      </p:pic>
      <p:sp>
        <p:nvSpPr>
          <p:cNvPr id="33" name="Geschweifte Klammer links 32"/>
          <p:cNvSpPr/>
          <p:nvPr/>
        </p:nvSpPr>
        <p:spPr>
          <a:xfrm>
            <a:off x="7375647" y="35169"/>
            <a:ext cx="219075" cy="2765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Geschweifte Klammer links 33"/>
          <p:cNvSpPr/>
          <p:nvPr/>
        </p:nvSpPr>
        <p:spPr>
          <a:xfrm>
            <a:off x="7373126" y="2878749"/>
            <a:ext cx="219075" cy="11129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Geschweifte Klammer links 34"/>
          <p:cNvSpPr/>
          <p:nvPr/>
        </p:nvSpPr>
        <p:spPr>
          <a:xfrm>
            <a:off x="7373126" y="4069374"/>
            <a:ext cx="219075" cy="13430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6" name="Geschweifte Klammer links 35"/>
          <p:cNvSpPr/>
          <p:nvPr/>
        </p:nvSpPr>
        <p:spPr>
          <a:xfrm>
            <a:off x="7368773" y="5473945"/>
            <a:ext cx="219075" cy="53120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Textfeld 36"/>
          <p:cNvSpPr txBox="1"/>
          <p:nvPr/>
        </p:nvSpPr>
        <p:spPr>
          <a:xfrm>
            <a:off x="6482172" y="1250679"/>
            <a:ext cx="914400" cy="400110"/>
          </a:xfrm>
          <a:prstGeom prst="rect">
            <a:avLst/>
          </a:prstGeom>
          <a:noFill/>
        </p:spPr>
        <p:txBody>
          <a:bodyPr wrap="square" rtlCol="0">
            <a:spAutoFit/>
          </a:bodyPr>
          <a:lstStyle/>
          <a:p>
            <a:pPr algn="r"/>
            <a:r>
              <a:rPr lang="de-DE" sz="1000" dirty="0" err="1" smtClean="0"/>
              <a:t>Melanocyte</a:t>
            </a:r>
            <a:r>
              <a:rPr lang="de-DE" sz="1000" dirty="0" smtClean="0"/>
              <a:t> </a:t>
            </a:r>
            <a:r>
              <a:rPr lang="de-DE" sz="1000" dirty="0" err="1" smtClean="0"/>
              <a:t>markers</a:t>
            </a:r>
            <a:endParaRPr lang="en-GB" sz="1000" dirty="0"/>
          </a:p>
        </p:txBody>
      </p:sp>
      <p:sp>
        <p:nvSpPr>
          <p:cNvPr id="38" name="Textfeld 37"/>
          <p:cNvSpPr txBox="1"/>
          <p:nvPr/>
        </p:nvSpPr>
        <p:spPr>
          <a:xfrm>
            <a:off x="6463856" y="4565028"/>
            <a:ext cx="914400" cy="400110"/>
          </a:xfrm>
          <a:prstGeom prst="rect">
            <a:avLst/>
          </a:prstGeom>
          <a:noFill/>
        </p:spPr>
        <p:txBody>
          <a:bodyPr wrap="square" rtlCol="0">
            <a:spAutoFit/>
          </a:bodyPr>
          <a:lstStyle/>
          <a:p>
            <a:pPr algn="r"/>
            <a:r>
              <a:rPr lang="de-DE" sz="1000" dirty="0" smtClean="0"/>
              <a:t>DSC </a:t>
            </a:r>
          </a:p>
          <a:p>
            <a:pPr algn="r"/>
            <a:r>
              <a:rPr lang="de-DE" sz="1000" dirty="0" err="1" smtClean="0"/>
              <a:t>markers</a:t>
            </a:r>
            <a:endParaRPr lang="en-GB" sz="1000" dirty="0"/>
          </a:p>
        </p:txBody>
      </p:sp>
      <p:sp>
        <p:nvSpPr>
          <p:cNvPr id="39" name="Textfeld 38"/>
          <p:cNvSpPr txBox="1"/>
          <p:nvPr/>
        </p:nvSpPr>
        <p:spPr>
          <a:xfrm>
            <a:off x="6474890" y="3269024"/>
            <a:ext cx="914400" cy="400110"/>
          </a:xfrm>
          <a:prstGeom prst="rect">
            <a:avLst/>
          </a:prstGeom>
          <a:noFill/>
        </p:spPr>
        <p:txBody>
          <a:bodyPr wrap="square" rtlCol="0">
            <a:spAutoFit/>
          </a:bodyPr>
          <a:lstStyle/>
          <a:p>
            <a:pPr algn="r"/>
            <a:r>
              <a:rPr lang="de-DE" sz="1000" dirty="0" smtClean="0"/>
              <a:t>Fibroblast </a:t>
            </a:r>
          </a:p>
          <a:p>
            <a:pPr algn="r"/>
            <a:r>
              <a:rPr lang="de-DE" sz="1000" dirty="0" err="1" smtClean="0"/>
              <a:t>markers</a:t>
            </a:r>
            <a:endParaRPr lang="en-GB" sz="1000" dirty="0"/>
          </a:p>
        </p:txBody>
      </p:sp>
      <p:sp>
        <p:nvSpPr>
          <p:cNvPr id="40" name="Textfeld 39"/>
          <p:cNvSpPr txBox="1"/>
          <p:nvPr/>
        </p:nvSpPr>
        <p:spPr>
          <a:xfrm>
            <a:off x="6482172" y="5511063"/>
            <a:ext cx="914400" cy="400110"/>
          </a:xfrm>
          <a:prstGeom prst="rect">
            <a:avLst/>
          </a:prstGeom>
          <a:noFill/>
        </p:spPr>
        <p:txBody>
          <a:bodyPr wrap="square" rtlCol="0">
            <a:spAutoFit/>
          </a:bodyPr>
          <a:lstStyle/>
          <a:p>
            <a:pPr algn="r"/>
            <a:r>
              <a:rPr lang="de-DE" sz="1000" dirty="0" err="1" smtClean="0"/>
              <a:t>Cell</a:t>
            </a:r>
            <a:r>
              <a:rPr lang="de-DE" sz="1000" dirty="0" smtClean="0"/>
              <a:t> </a:t>
            </a:r>
            <a:r>
              <a:rPr lang="de-DE" sz="1000" dirty="0" err="1" smtClean="0"/>
              <a:t>cycle</a:t>
            </a:r>
            <a:r>
              <a:rPr lang="de-DE" sz="1000" dirty="0" smtClean="0"/>
              <a:t> </a:t>
            </a:r>
          </a:p>
          <a:p>
            <a:pPr algn="r"/>
            <a:r>
              <a:rPr lang="de-DE" sz="1000" dirty="0" err="1" smtClean="0"/>
              <a:t>markers</a:t>
            </a:r>
            <a:endParaRPr lang="en-GB" sz="1000" dirty="0"/>
          </a:p>
        </p:txBody>
      </p:sp>
    </p:spTree>
    <p:extLst>
      <p:ext uri="{BB962C8B-B14F-4D97-AF65-F5344CB8AC3E}">
        <p14:creationId xmlns:p14="http://schemas.microsoft.com/office/powerpoint/2010/main" val="195963972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feld 9"/>
          <p:cNvSpPr/>
          <p:nvPr/>
        </p:nvSpPr>
        <p:spPr>
          <a:xfrm>
            <a:off x="4133880" y="257040"/>
            <a:ext cx="5389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UMAP before adjusting for cell cycle effect</a:t>
            </a:r>
            <a:endParaRPr lang="de-DE" sz="1800" b="0" strike="noStrike" spc="-1">
              <a:latin typeface="Arial"/>
            </a:endParaRPr>
          </a:p>
        </p:txBody>
      </p:sp>
      <p:pic>
        <p:nvPicPr>
          <p:cNvPr id="283" name="Grafik 1"/>
          <p:cNvPicPr/>
          <p:nvPr/>
        </p:nvPicPr>
        <p:blipFill>
          <a:blip r:embed="rId2"/>
          <a:stretch/>
        </p:blipFill>
        <p:spPr>
          <a:xfrm>
            <a:off x="158400" y="621000"/>
            <a:ext cx="11183400" cy="6212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79" y="523298"/>
            <a:ext cx="662659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Expression </a:t>
            </a:r>
            <a:r>
              <a:rPr lang="de-DE" spc="-1" dirty="0" err="1" smtClean="0">
                <a:solidFill>
                  <a:srgbClr val="000000"/>
                </a:solidFill>
                <a:latin typeface="Calibri Light"/>
                <a:ea typeface="DejaVu Sans"/>
              </a:rPr>
              <a:t>of</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melanocyte</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stem</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cell</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markers</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taken</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from</a:t>
            </a:r>
            <a:r>
              <a:rPr lang="de-DE" spc="-1" dirty="0" smtClean="0">
                <a:solidFill>
                  <a:srgbClr val="000000"/>
                </a:solidFill>
                <a:latin typeface="Calibri Light"/>
                <a:ea typeface="DejaVu Sans"/>
              </a:rPr>
              <a:t> Yang 2025, </a:t>
            </a:r>
            <a:r>
              <a:rPr lang="de-DE" spc="-1" dirty="0" err="1" smtClean="0">
                <a:solidFill>
                  <a:srgbClr val="000000"/>
                </a:solidFill>
                <a:latin typeface="Calibri Light"/>
                <a:ea typeface="DejaVu Sans"/>
              </a:rPr>
              <a:t>citations</a:t>
            </a:r>
            <a:r>
              <a:rPr lang="de-DE" spc="-1" dirty="0" smtClean="0">
                <a:solidFill>
                  <a:srgbClr val="000000"/>
                </a:solidFill>
                <a:latin typeface="Calibri Light"/>
                <a:ea typeface="DejaVu Sans"/>
              </a:rPr>
              <a:t> 42, 43 </a:t>
            </a:r>
            <a:r>
              <a:rPr lang="de-DE" spc="-1" dirty="0" err="1" smtClean="0">
                <a:solidFill>
                  <a:srgbClr val="000000"/>
                </a:solidFill>
                <a:latin typeface="Calibri Light"/>
                <a:ea typeface="DejaVu Sans"/>
              </a:rPr>
              <a:t>and</a:t>
            </a:r>
            <a:r>
              <a:rPr lang="de-DE" spc="-1" dirty="0" smtClean="0">
                <a:solidFill>
                  <a:srgbClr val="000000"/>
                </a:solidFill>
                <a:latin typeface="Calibri Light"/>
                <a:ea typeface="DejaVu Sans"/>
              </a:rPr>
              <a:t> 44, Fig. 4)</a:t>
            </a:r>
            <a:endParaRPr lang="en-US" spc="-1" dirty="0">
              <a:solidFill>
                <a:srgbClr val="000000"/>
              </a:solidFill>
              <a:latin typeface="Arial"/>
            </a:endParaRPr>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4508" y="0"/>
            <a:ext cx="4572000" cy="6858000"/>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13" y="2534651"/>
            <a:ext cx="6832459" cy="3795810"/>
          </a:xfrm>
          <a:prstGeom prst="rect">
            <a:avLst/>
          </a:prstGeom>
        </p:spPr>
      </p:pic>
    </p:spTree>
    <p:extLst>
      <p:ext uri="{BB962C8B-B14F-4D97-AF65-F5344CB8AC3E}">
        <p14:creationId xmlns:p14="http://schemas.microsoft.com/office/powerpoint/2010/main" val="305170333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79" y="523298"/>
            <a:ext cx="10565544"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Expression </a:t>
            </a:r>
            <a:r>
              <a:rPr lang="de-DE" spc="-1" dirty="0" err="1" smtClean="0">
                <a:solidFill>
                  <a:srgbClr val="000000"/>
                </a:solidFill>
                <a:latin typeface="Calibri Light"/>
                <a:ea typeface="DejaVu Sans"/>
              </a:rPr>
              <a:t>of</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melanocyte</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stem</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cell</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markers</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taken</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from</a:t>
            </a:r>
            <a:r>
              <a:rPr lang="de-DE" spc="-1" dirty="0" smtClean="0">
                <a:solidFill>
                  <a:srgbClr val="000000"/>
                </a:solidFill>
                <a:latin typeface="Calibri Light"/>
                <a:ea typeface="DejaVu Sans"/>
              </a:rPr>
              <a:t> Yang 2025, </a:t>
            </a:r>
            <a:r>
              <a:rPr lang="de-DE" spc="-1" dirty="0" err="1" smtClean="0">
                <a:solidFill>
                  <a:srgbClr val="000000"/>
                </a:solidFill>
                <a:latin typeface="Calibri Light"/>
                <a:ea typeface="DejaVu Sans"/>
              </a:rPr>
              <a:t>citations</a:t>
            </a:r>
            <a:r>
              <a:rPr lang="de-DE" spc="-1" dirty="0" smtClean="0">
                <a:solidFill>
                  <a:srgbClr val="000000"/>
                </a:solidFill>
                <a:latin typeface="Calibri Light"/>
                <a:ea typeface="DejaVu Sans"/>
              </a:rPr>
              <a:t> 42, 43 </a:t>
            </a:r>
            <a:r>
              <a:rPr lang="de-DE" spc="-1" dirty="0" err="1" smtClean="0">
                <a:solidFill>
                  <a:srgbClr val="000000"/>
                </a:solidFill>
                <a:latin typeface="Calibri Light"/>
                <a:ea typeface="DejaVu Sans"/>
              </a:rPr>
              <a:t>and</a:t>
            </a:r>
            <a:r>
              <a:rPr lang="de-DE" spc="-1" dirty="0" smtClean="0">
                <a:solidFill>
                  <a:srgbClr val="000000"/>
                </a:solidFill>
                <a:latin typeface="Calibri Light"/>
                <a:ea typeface="DejaVu Sans"/>
              </a:rPr>
              <a:t> 44, Fig. 4)</a:t>
            </a:r>
            <a:endParaRPr lang="en-US" spc="-1" dirty="0">
              <a:solidFill>
                <a:srgbClr val="000000"/>
              </a:solidFill>
              <a:latin typeface="Arial"/>
            </a:endParaRPr>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263" y="2457916"/>
            <a:ext cx="5409146" cy="3370917"/>
          </a:xfrm>
          <a:prstGeom prst="rect">
            <a:avLst/>
          </a:prstGeom>
        </p:spPr>
      </p:pic>
    </p:spTree>
    <p:extLst>
      <p:ext uri="{BB962C8B-B14F-4D97-AF65-F5344CB8AC3E}">
        <p14:creationId xmlns:p14="http://schemas.microsoft.com/office/powerpoint/2010/main" val="226114781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79" y="523298"/>
            <a:ext cx="10565544"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Expression </a:t>
            </a:r>
            <a:r>
              <a:rPr lang="de-DE" spc="-1" dirty="0" err="1" smtClean="0">
                <a:solidFill>
                  <a:srgbClr val="000000"/>
                </a:solidFill>
                <a:latin typeface="Calibri Light"/>
                <a:ea typeface="DejaVu Sans"/>
              </a:rPr>
              <a:t>of</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hMEL</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signature</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taken</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from</a:t>
            </a:r>
            <a:r>
              <a:rPr lang="de-DE" spc="-1" dirty="0" smtClean="0">
                <a:solidFill>
                  <a:srgbClr val="000000"/>
                </a:solidFill>
                <a:latin typeface="Calibri Light"/>
                <a:ea typeface="DejaVu Sans"/>
              </a:rPr>
              <a:t> Yang, Fig. 4)</a:t>
            </a:r>
            <a:endParaRPr lang="en-US" spc="-1" dirty="0">
              <a:solidFill>
                <a:srgbClr val="000000"/>
              </a:solidFill>
              <a:latin typeface="Arial"/>
            </a:endParaRP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535" y="2239906"/>
            <a:ext cx="5731430" cy="3597387"/>
          </a:xfrm>
          <a:prstGeom prst="rect">
            <a:avLst/>
          </a:prstGeom>
        </p:spPr>
      </p:pic>
    </p:spTree>
    <p:extLst>
      <p:ext uri="{BB962C8B-B14F-4D97-AF65-F5344CB8AC3E}">
        <p14:creationId xmlns:p14="http://schemas.microsoft.com/office/powerpoint/2010/main" val="225054550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476130" y="-111210"/>
            <a:ext cx="91441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err="1" smtClean="0">
                <a:solidFill>
                  <a:srgbClr val="000000"/>
                </a:solidFill>
                <a:latin typeface="Calibri Light"/>
                <a:ea typeface="DejaVu Sans"/>
              </a:rPr>
              <a:t>Number</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of</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cells</a:t>
            </a:r>
            <a:r>
              <a:rPr lang="de-DE" spc="-1" dirty="0" smtClean="0">
                <a:solidFill>
                  <a:srgbClr val="000000"/>
                </a:solidFill>
                <a:latin typeface="Calibri Light"/>
                <a:ea typeface="DejaVu Sans"/>
              </a:rPr>
              <a:t> per </a:t>
            </a:r>
            <a:r>
              <a:rPr lang="de-DE" spc="-1" dirty="0" err="1" smtClean="0">
                <a:solidFill>
                  <a:srgbClr val="000000"/>
                </a:solidFill>
                <a:latin typeface="Calibri Light"/>
                <a:ea typeface="DejaVu Sans"/>
              </a:rPr>
              <a:t>cluster</a:t>
            </a:r>
            <a:endParaRPr lang="en-US" spc="-1" dirty="0">
              <a:solidFill>
                <a:srgbClr val="000000"/>
              </a:solidFill>
              <a:latin typeface="Arial"/>
            </a:endParaRPr>
          </a:p>
        </p:txBody>
      </p:sp>
      <p:pic>
        <p:nvPicPr>
          <p:cNvPr id="11" name="Grafik 10"/>
          <p:cNvPicPr>
            <a:picLocks noChangeAspect="1"/>
          </p:cNvPicPr>
          <p:nvPr/>
        </p:nvPicPr>
        <p:blipFill rotWithShape="1">
          <a:blip r:embed="rId2" cstate="print">
            <a:extLst>
              <a:ext uri="{28A0092B-C50C-407E-A947-70E740481C1C}">
                <a14:useLocalDpi xmlns:a14="http://schemas.microsoft.com/office/drawing/2010/main" val="0"/>
              </a:ext>
            </a:extLst>
          </a:blip>
          <a:srcRect l="62578"/>
          <a:stretch/>
        </p:blipFill>
        <p:spPr>
          <a:xfrm>
            <a:off x="619124" y="1826895"/>
            <a:ext cx="4562475" cy="3413760"/>
          </a:xfrm>
          <a:prstGeom prst="rect">
            <a:avLst/>
          </a:prstGeom>
        </p:spPr>
      </p:pic>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4545" y="2143121"/>
            <a:ext cx="4572009" cy="3657607"/>
          </a:xfrm>
          <a:prstGeom prst="rect">
            <a:avLst/>
          </a:prstGeom>
        </p:spPr>
      </p:pic>
    </p:spTree>
    <p:extLst>
      <p:ext uri="{BB962C8B-B14F-4D97-AF65-F5344CB8AC3E}">
        <p14:creationId xmlns:p14="http://schemas.microsoft.com/office/powerpoint/2010/main" val="10552852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11-Comparison </a:t>
            </a:r>
            <a:r>
              <a:rPr lang="de-DE" sz="6000" b="0" strike="noStrike" spc="-1" dirty="0" err="1" smtClean="0">
                <a:solidFill>
                  <a:srgbClr val="000000"/>
                </a:solidFill>
                <a:latin typeface="Calibri Light"/>
                <a:ea typeface="DejaVu Sans"/>
              </a:rPr>
              <a:t>with</a:t>
            </a:r>
            <a:r>
              <a:rPr lang="de-DE" sz="6000" b="0" strike="noStrike" spc="-1" dirty="0" smtClean="0">
                <a:solidFill>
                  <a:srgbClr val="000000"/>
                </a:solidFill>
                <a:latin typeface="Calibri Light"/>
                <a:ea typeface="DejaVu Sans"/>
              </a:rPr>
              <a:t> </a:t>
            </a:r>
            <a:r>
              <a:rPr lang="de-DE" sz="6000" b="0" strike="noStrike" spc="-1" dirty="0" err="1" smtClean="0">
                <a:solidFill>
                  <a:srgbClr val="000000"/>
                </a:solidFill>
                <a:latin typeface="Calibri Light"/>
                <a:ea typeface="DejaVu Sans"/>
              </a:rPr>
              <a:t>iPSCs</a:t>
            </a:r>
            <a:r>
              <a:rPr lang="de-DE" sz="6000" b="0" strike="noStrike" spc="-1" dirty="0" smtClean="0">
                <a:solidFill>
                  <a:srgbClr val="000000"/>
                </a:solidFill>
                <a:latin typeface="Calibri Light"/>
                <a:ea typeface="DejaVu Sans"/>
              </a:rPr>
              <a:t> (Yang 2025)</a:t>
            </a:r>
            <a:endParaRPr lang="en-US" sz="6000" b="0" strike="noStrike" spc="-1" dirty="0">
              <a:solidFill>
                <a:srgbClr val="000000"/>
              </a:solidFill>
              <a:latin typeface="Arial"/>
            </a:endParaRPr>
          </a:p>
        </p:txBody>
      </p:sp>
      <p:sp>
        <p:nvSpPr>
          <p:cNvPr id="456"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32011991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laceHolder 1"/>
          <p:cNvSpPr>
            <a:spLocks noGrp="1"/>
          </p:cNvSpPr>
          <p:nvPr>
            <p:ph type="title" idx="4294967295"/>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dirty="0" smtClean="0">
                <a:solidFill>
                  <a:srgbClr val="000000"/>
                </a:solidFill>
                <a:latin typeface="Calibri Light"/>
                <a:ea typeface="DejaVu Sans"/>
              </a:rPr>
              <a:t>Data </a:t>
            </a:r>
            <a:r>
              <a:rPr lang="de-DE" sz="4400" b="0" strike="noStrike" spc="-1" dirty="0" err="1" smtClean="0">
                <a:solidFill>
                  <a:srgbClr val="000000"/>
                </a:solidFill>
                <a:latin typeface="Calibri Light"/>
                <a:ea typeface="DejaVu Sans"/>
              </a:rPr>
              <a:t>integration</a:t>
            </a:r>
            <a:endParaRPr lang="en-US" sz="4400" b="0" strike="noStrike" spc="-1" dirty="0">
              <a:solidFill>
                <a:srgbClr val="000000"/>
              </a:solidFill>
              <a:latin typeface="Arial"/>
            </a:endParaRPr>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8376" y="1828802"/>
            <a:ext cx="6120000" cy="4371428"/>
          </a:xfrm>
          <a:prstGeom prst="rect">
            <a:avLst/>
          </a:prstGeom>
        </p:spPr>
      </p:pic>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84" y="1828801"/>
            <a:ext cx="6120000" cy="4371429"/>
          </a:xfrm>
          <a:prstGeom prst="rect">
            <a:avLst/>
          </a:prstGeom>
        </p:spPr>
      </p:pic>
      <p:cxnSp>
        <p:nvCxnSpPr>
          <p:cNvPr id="6" name="Gerader Verbinder 5"/>
          <p:cNvCxnSpPr/>
          <p:nvPr/>
        </p:nvCxnSpPr>
        <p:spPr>
          <a:xfrm>
            <a:off x="6051379" y="365040"/>
            <a:ext cx="51037" cy="6349796"/>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2318327" y="1348509"/>
            <a:ext cx="2298578" cy="369332"/>
          </a:xfrm>
          <a:prstGeom prst="rect">
            <a:avLst/>
          </a:prstGeom>
          <a:noFill/>
        </p:spPr>
        <p:txBody>
          <a:bodyPr wrap="none" rtlCol="0">
            <a:spAutoFit/>
          </a:bodyPr>
          <a:lstStyle/>
          <a:p>
            <a:r>
              <a:rPr lang="de-DE" b="1" dirty="0" err="1" smtClean="0"/>
              <a:t>Without</a:t>
            </a:r>
            <a:r>
              <a:rPr lang="de-DE" b="1" dirty="0" smtClean="0"/>
              <a:t> </a:t>
            </a:r>
            <a:r>
              <a:rPr lang="de-DE" b="1" dirty="0" err="1" smtClean="0"/>
              <a:t>integration</a:t>
            </a:r>
            <a:endParaRPr lang="en-GB" b="1" dirty="0"/>
          </a:p>
        </p:txBody>
      </p:sp>
      <p:sp>
        <p:nvSpPr>
          <p:cNvPr id="11" name="Textfeld 10"/>
          <p:cNvSpPr txBox="1"/>
          <p:nvPr/>
        </p:nvSpPr>
        <p:spPr>
          <a:xfrm>
            <a:off x="7883236" y="1311037"/>
            <a:ext cx="2441694" cy="369332"/>
          </a:xfrm>
          <a:prstGeom prst="rect">
            <a:avLst/>
          </a:prstGeom>
          <a:noFill/>
        </p:spPr>
        <p:txBody>
          <a:bodyPr wrap="none" rtlCol="0">
            <a:spAutoFit/>
          </a:bodyPr>
          <a:lstStyle/>
          <a:p>
            <a:r>
              <a:rPr lang="de-DE" b="1" dirty="0" err="1" smtClean="0"/>
              <a:t>Harmony</a:t>
            </a:r>
            <a:r>
              <a:rPr lang="de-DE" b="1" dirty="0" smtClean="0"/>
              <a:t> </a:t>
            </a:r>
            <a:r>
              <a:rPr lang="de-DE" b="1" dirty="0" err="1" smtClean="0"/>
              <a:t>integration</a:t>
            </a:r>
            <a:endParaRPr lang="en-GB" b="1" dirty="0"/>
          </a:p>
        </p:txBody>
      </p:sp>
    </p:spTree>
    <p:extLst>
      <p:ext uri="{BB962C8B-B14F-4D97-AF65-F5344CB8AC3E}">
        <p14:creationId xmlns:p14="http://schemas.microsoft.com/office/powerpoint/2010/main" val="421124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a:prstGeom prst="rect">
            <a:avLst/>
          </a:prstGeom>
        </p:spPr>
      </p:pic>
      <p:sp>
        <p:nvSpPr>
          <p:cNvPr id="5" name="PlaceHolder 1"/>
          <p:cNvSpPr txBox="1">
            <a:spLocks/>
          </p:cNvSpPr>
          <p:nvPr/>
        </p:nvSpPr>
        <p:spPr>
          <a:xfrm>
            <a:off x="926003" y="-197667"/>
            <a:ext cx="105145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err="1" smtClean="0">
                <a:solidFill>
                  <a:srgbClr val="000000"/>
                </a:solidFill>
                <a:latin typeface="Calibri Light"/>
                <a:ea typeface="DejaVu Sans"/>
              </a:rPr>
              <a:t>Melanocyte</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markers</a:t>
            </a:r>
            <a:endParaRPr lang="en-US" spc="-1" dirty="0">
              <a:solidFill>
                <a:srgbClr val="000000"/>
              </a:solidFill>
              <a:latin typeface="Arial"/>
            </a:endParaRPr>
          </a:p>
        </p:txBody>
      </p:sp>
    </p:spTree>
    <p:extLst>
      <p:ext uri="{BB962C8B-B14F-4D97-AF65-F5344CB8AC3E}">
        <p14:creationId xmlns:p14="http://schemas.microsoft.com/office/powerpoint/2010/main" val="309008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926003" y="-197667"/>
            <a:ext cx="105145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err="1" smtClean="0">
                <a:solidFill>
                  <a:srgbClr val="000000"/>
                </a:solidFill>
                <a:latin typeface="Calibri Light"/>
                <a:ea typeface="DejaVu Sans"/>
              </a:rPr>
              <a:t>McSC</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markers</a:t>
            </a:r>
            <a:endParaRPr lang="en-US" spc="-1" dirty="0">
              <a:solidFill>
                <a:srgbClr val="000000"/>
              </a:solidFill>
              <a:latin typeface="Arial"/>
            </a:endParaRPr>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a:prstGeom prst="rect">
            <a:avLst/>
          </a:prstGeom>
        </p:spPr>
      </p:pic>
    </p:spTree>
    <p:extLst>
      <p:ext uri="{BB962C8B-B14F-4D97-AF65-F5344CB8AC3E}">
        <p14:creationId xmlns:p14="http://schemas.microsoft.com/office/powerpoint/2010/main" val="3950486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926003" y="-197667"/>
            <a:ext cx="105145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DSC </a:t>
            </a:r>
            <a:r>
              <a:rPr lang="de-DE" spc="-1" dirty="0" err="1" smtClean="0">
                <a:solidFill>
                  <a:srgbClr val="000000"/>
                </a:solidFill>
                <a:latin typeface="Calibri Light"/>
                <a:ea typeface="DejaVu Sans"/>
              </a:rPr>
              <a:t>markers</a:t>
            </a:r>
            <a:endParaRPr lang="en-US" spc="-1" dirty="0">
              <a:solidFill>
                <a:srgbClr val="000000"/>
              </a:solidFill>
              <a:latin typeface="Arial"/>
            </a:endParaRPr>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88730"/>
            <a:ext cx="12192000" cy="6096000"/>
          </a:xfrm>
          <a:prstGeom prst="rect">
            <a:avLst/>
          </a:prstGeom>
        </p:spPr>
      </p:pic>
    </p:spTree>
    <p:extLst>
      <p:ext uri="{BB962C8B-B14F-4D97-AF65-F5344CB8AC3E}">
        <p14:creationId xmlns:p14="http://schemas.microsoft.com/office/powerpoint/2010/main" val="19344975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926003" y="-197667"/>
            <a:ext cx="1051452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Fibroblast </a:t>
            </a:r>
            <a:r>
              <a:rPr lang="de-DE" spc="-1" dirty="0" err="1" smtClean="0">
                <a:solidFill>
                  <a:srgbClr val="000000"/>
                </a:solidFill>
                <a:latin typeface="Calibri Light"/>
                <a:ea typeface="DejaVu Sans"/>
              </a:rPr>
              <a:t>markers</a:t>
            </a:r>
            <a:endParaRPr lang="en-US" spc="-1" dirty="0">
              <a:solidFill>
                <a:srgbClr val="000000"/>
              </a:solidFill>
              <a:latin typeface="Arial"/>
            </a:endParaRP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71146"/>
            <a:ext cx="12192000" cy="6096000"/>
          </a:xfrm>
          <a:prstGeom prst="rect">
            <a:avLst/>
          </a:prstGeom>
        </p:spPr>
      </p:pic>
    </p:spTree>
    <p:extLst>
      <p:ext uri="{BB962C8B-B14F-4D97-AF65-F5344CB8AC3E}">
        <p14:creationId xmlns:p14="http://schemas.microsoft.com/office/powerpoint/2010/main" val="1936791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feld 9"/>
          <p:cNvSpPr/>
          <p:nvPr/>
        </p:nvSpPr>
        <p:spPr>
          <a:xfrm>
            <a:off x="4133880" y="257040"/>
            <a:ext cx="5389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UMAP after adjusting for cell cycle effect</a:t>
            </a:r>
            <a:endParaRPr lang="de-DE" sz="1800" b="0" strike="noStrike" spc="-1">
              <a:latin typeface="Arial"/>
            </a:endParaRPr>
          </a:p>
        </p:txBody>
      </p:sp>
      <p:pic>
        <p:nvPicPr>
          <p:cNvPr id="285" name="Grafik 1"/>
          <p:cNvPicPr/>
          <p:nvPr/>
        </p:nvPicPr>
        <p:blipFill>
          <a:blip r:embed="rId2"/>
          <a:stretch/>
        </p:blipFill>
        <p:spPr>
          <a:xfrm>
            <a:off x="404280" y="621000"/>
            <a:ext cx="10849320" cy="6027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7848" y="52752"/>
            <a:ext cx="4572000" cy="6858000"/>
          </a:xfrm>
          <a:prstGeom prst="rect">
            <a:avLst/>
          </a:prstGeom>
        </p:spPr>
      </p:pic>
      <p:sp>
        <p:nvSpPr>
          <p:cNvPr id="5" name="PlaceHolder 1"/>
          <p:cNvSpPr txBox="1">
            <a:spLocks/>
          </p:cNvSpPr>
          <p:nvPr/>
        </p:nvSpPr>
        <p:spPr>
          <a:xfrm>
            <a:off x="838079" y="365040"/>
            <a:ext cx="6028713"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Expression </a:t>
            </a:r>
            <a:r>
              <a:rPr lang="de-DE" spc="-1" dirty="0" err="1" smtClean="0">
                <a:solidFill>
                  <a:srgbClr val="000000"/>
                </a:solidFill>
                <a:latin typeface="Calibri Light"/>
                <a:ea typeface="DejaVu Sans"/>
              </a:rPr>
              <a:t>of</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marker</a:t>
            </a:r>
            <a:r>
              <a:rPr lang="de-DE" spc="-1" dirty="0" smtClean="0">
                <a:solidFill>
                  <a:srgbClr val="000000"/>
                </a:solidFill>
                <a:latin typeface="Calibri Light"/>
                <a:ea typeface="DejaVu Sans"/>
              </a:rPr>
              <a:t> genes </a:t>
            </a:r>
            <a:r>
              <a:rPr lang="de-DE" spc="-1" dirty="0" err="1" smtClean="0">
                <a:solidFill>
                  <a:srgbClr val="000000"/>
                </a:solidFill>
                <a:latin typeface="Calibri Light"/>
                <a:ea typeface="DejaVu Sans"/>
              </a:rPr>
              <a:t>from</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the</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literature</a:t>
            </a:r>
            <a:endParaRPr lang="en-US" spc="-1" dirty="0">
              <a:solidFill>
                <a:srgbClr val="000000"/>
              </a:solidFill>
              <a:latin typeface="Arial"/>
            </a:endParaRPr>
          </a:p>
        </p:txBody>
      </p:sp>
      <p:sp>
        <p:nvSpPr>
          <p:cNvPr id="21" name="Geschweifte Klammer links 20"/>
          <p:cNvSpPr/>
          <p:nvPr/>
        </p:nvSpPr>
        <p:spPr>
          <a:xfrm>
            <a:off x="7375647" y="35169"/>
            <a:ext cx="219075" cy="2765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Geschweifte Klammer links 21"/>
          <p:cNvSpPr/>
          <p:nvPr/>
        </p:nvSpPr>
        <p:spPr>
          <a:xfrm>
            <a:off x="7373126" y="2878749"/>
            <a:ext cx="219075" cy="11129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Geschweifte Klammer links 22"/>
          <p:cNvSpPr/>
          <p:nvPr/>
        </p:nvSpPr>
        <p:spPr>
          <a:xfrm>
            <a:off x="7373126" y="4069374"/>
            <a:ext cx="219075" cy="13430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Geschweifte Klammer links 23"/>
          <p:cNvSpPr/>
          <p:nvPr/>
        </p:nvSpPr>
        <p:spPr>
          <a:xfrm>
            <a:off x="7368773" y="5473945"/>
            <a:ext cx="219075" cy="53120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extfeld 24"/>
          <p:cNvSpPr txBox="1"/>
          <p:nvPr/>
        </p:nvSpPr>
        <p:spPr>
          <a:xfrm>
            <a:off x="6482172" y="1250679"/>
            <a:ext cx="914400" cy="400110"/>
          </a:xfrm>
          <a:prstGeom prst="rect">
            <a:avLst/>
          </a:prstGeom>
          <a:noFill/>
        </p:spPr>
        <p:txBody>
          <a:bodyPr wrap="square" rtlCol="0">
            <a:spAutoFit/>
          </a:bodyPr>
          <a:lstStyle/>
          <a:p>
            <a:pPr algn="r"/>
            <a:r>
              <a:rPr lang="de-DE" sz="1000" dirty="0" err="1" smtClean="0"/>
              <a:t>Melanocyte</a:t>
            </a:r>
            <a:r>
              <a:rPr lang="de-DE" sz="1000" dirty="0" smtClean="0"/>
              <a:t> </a:t>
            </a:r>
            <a:r>
              <a:rPr lang="de-DE" sz="1000" dirty="0" err="1" smtClean="0"/>
              <a:t>markers</a:t>
            </a:r>
            <a:endParaRPr lang="en-GB" sz="1000" dirty="0"/>
          </a:p>
        </p:txBody>
      </p:sp>
      <p:sp>
        <p:nvSpPr>
          <p:cNvPr id="26" name="Textfeld 25"/>
          <p:cNvSpPr txBox="1"/>
          <p:nvPr/>
        </p:nvSpPr>
        <p:spPr>
          <a:xfrm>
            <a:off x="6463856" y="4565028"/>
            <a:ext cx="914400" cy="400110"/>
          </a:xfrm>
          <a:prstGeom prst="rect">
            <a:avLst/>
          </a:prstGeom>
          <a:noFill/>
        </p:spPr>
        <p:txBody>
          <a:bodyPr wrap="square" rtlCol="0">
            <a:spAutoFit/>
          </a:bodyPr>
          <a:lstStyle/>
          <a:p>
            <a:pPr algn="r"/>
            <a:r>
              <a:rPr lang="de-DE" sz="1000" dirty="0" smtClean="0"/>
              <a:t>DSC </a:t>
            </a:r>
          </a:p>
          <a:p>
            <a:pPr algn="r"/>
            <a:r>
              <a:rPr lang="de-DE" sz="1000" dirty="0" err="1" smtClean="0"/>
              <a:t>markers</a:t>
            </a:r>
            <a:endParaRPr lang="en-GB" sz="1000" dirty="0"/>
          </a:p>
        </p:txBody>
      </p:sp>
      <p:sp>
        <p:nvSpPr>
          <p:cNvPr id="27" name="Textfeld 26"/>
          <p:cNvSpPr txBox="1"/>
          <p:nvPr/>
        </p:nvSpPr>
        <p:spPr>
          <a:xfrm>
            <a:off x="6474890" y="3269024"/>
            <a:ext cx="914400" cy="400110"/>
          </a:xfrm>
          <a:prstGeom prst="rect">
            <a:avLst/>
          </a:prstGeom>
          <a:noFill/>
        </p:spPr>
        <p:txBody>
          <a:bodyPr wrap="square" rtlCol="0">
            <a:spAutoFit/>
          </a:bodyPr>
          <a:lstStyle/>
          <a:p>
            <a:pPr algn="r"/>
            <a:r>
              <a:rPr lang="de-DE" sz="1000" dirty="0" smtClean="0"/>
              <a:t>Fibroblast </a:t>
            </a:r>
          </a:p>
          <a:p>
            <a:pPr algn="r"/>
            <a:r>
              <a:rPr lang="de-DE" sz="1000" dirty="0" err="1" smtClean="0"/>
              <a:t>markers</a:t>
            </a:r>
            <a:endParaRPr lang="en-GB" sz="1000" dirty="0"/>
          </a:p>
        </p:txBody>
      </p:sp>
      <p:sp>
        <p:nvSpPr>
          <p:cNvPr id="28" name="Textfeld 27"/>
          <p:cNvSpPr txBox="1"/>
          <p:nvPr/>
        </p:nvSpPr>
        <p:spPr>
          <a:xfrm>
            <a:off x="6482172" y="5511063"/>
            <a:ext cx="914400" cy="400110"/>
          </a:xfrm>
          <a:prstGeom prst="rect">
            <a:avLst/>
          </a:prstGeom>
          <a:noFill/>
        </p:spPr>
        <p:txBody>
          <a:bodyPr wrap="square" rtlCol="0">
            <a:spAutoFit/>
          </a:bodyPr>
          <a:lstStyle/>
          <a:p>
            <a:pPr algn="r"/>
            <a:r>
              <a:rPr lang="de-DE" sz="1000" dirty="0" err="1" smtClean="0"/>
              <a:t>Cell</a:t>
            </a:r>
            <a:r>
              <a:rPr lang="de-DE" sz="1000" dirty="0" smtClean="0"/>
              <a:t> </a:t>
            </a:r>
            <a:r>
              <a:rPr lang="de-DE" sz="1000" dirty="0" err="1" smtClean="0"/>
              <a:t>cycle</a:t>
            </a:r>
            <a:r>
              <a:rPr lang="de-DE" sz="1000" dirty="0" smtClean="0"/>
              <a:t> </a:t>
            </a:r>
          </a:p>
          <a:p>
            <a:pPr algn="r"/>
            <a:r>
              <a:rPr lang="de-DE" sz="1000" dirty="0" err="1" smtClean="0"/>
              <a:t>markers</a:t>
            </a:r>
            <a:endParaRPr lang="en-GB" sz="1000" dirty="0"/>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3" y="2392644"/>
            <a:ext cx="6333353" cy="3518529"/>
          </a:xfrm>
          <a:prstGeom prst="rect">
            <a:avLst/>
          </a:prstGeom>
        </p:spPr>
      </p:pic>
    </p:spTree>
    <p:extLst>
      <p:ext uri="{BB962C8B-B14F-4D97-AF65-F5344CB8AC3E}">
        <p14:creationId xmlns:p14="http://schemas.microsoft.com/office/powerpoint/2010/main" val="160648182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p:cNvSpPr txBox="1">
            <a:spLocks/>
          </p:cNvSpPr>
          <p:nvPr/>
        </p:nvSpPr>
        <p:spPr>
          <a:xfrm>
            <a:off x="838079" y="523298"/>
            <a:ext cx="6626590" cy="1324440"/>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pc="-1" dirty="0" smtClean="0">
                <a:solidFill>
                  <a:srgbClr val="000000"/>
                </a:solidFill>
                <a:latin typeface="Calibri Light"/>
                <a:ea typeface="DejaVu Sans"/>
              </a:rPr>
              <a:t>Expression </a:t>
            </a:r>
            <a:r>
              <a:rPr lang="de-DE" spc="-1" dirty="0" err="1" smtClean="0">
                <a:solidFill>
                  <a:srgbClr val="000000"/>
                </a:solidFill>
                <a:latin typeface="Calibri Light"/>
                <a:ea typeface="DejaVu Sans"/>
              </a:rPr>
              <a:t>of</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melanocyte</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stem</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cell</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markers</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taken</a:t>
            </a:r>
            <a:r>
              <a:rPr lang="de-DE" spc="-1" dirty="0" smtClean="0">
                <a:solidFill>
                  <a:srgbClr val="000000"/>
                </a:solidFill>
                <a:latin typeface="Calibri Light"/>
                <a:ea typeface="DejaVu Sans"/>
              </a:rPr>
              <a:t> </a:t>
            </a:r>
            <a:r>
              <a:rPr lang="de-DE" spc="-1" dirty="0" err="1" smtClean="0">
                <a:solidFill>
                  <a:srgbClr val="000000"/>
                </a:solidFill>
                <a:latin typeface="Calibri Light"/>
                <a:ea typeface="DejaVu Sans"/>
              </a:rPr>
              <a:t>from</a:t>
            </a:r>
            <a:r>
              <a:rPr lang="de-DE" spc="-1" dirty="0" smtClean="0">
                <a:solidFill>
                  <a:srgbClr val="000000"/>
                </a:solidFill>
                <a:latin typeface="Calibri Light"/>
                <a:ea typeface="DejaVu Sans"/>
              </a:rPr>
              <a:t> Yang 2025, </a:t>
            </a:r>
            <a:r>
              <a:rPr lang="de-DE" spc="-1" dirty="0" err="1" smtClean="0">
                <a:solidFill>
                  <a:srgbClr val="000000"/>
                </a:solidFill>
                <a:latin typeface="Calibri Light"/>
                <a:ea typeface="DejaVu Sans"/>
              </a:rPr>
              <a:t>citations</a:t>
            </a:r>
            <a:r>
              <a:rPr lang="de-DE" spc="-1" dirty="0" smtClean="0">
                <a:solidFill>
                  <a:srgbClr val="000000"/>
                </a:solidFill>
                <a:latin typeface="Calibri Light"/>
                <a:ea typeface="DejaVu Sans"/>
              </a:rPr>
              <a:t> 42, 43 </a:t>
            </a:r>
            <a:r>
              <a:rPr lang="de-DE" spc="-1" dirty="0" err="1" smtClean="0">
                <a:solidFill>
                  <a:srgbClr val="000000"/>
                </a:solidFill>
                <a:latin typeface="Calibri Light"/>
                <a:ea typeface="DejaVu Sans"/>
              </a:rPr>
              <a:t>and</a:t>
            </a:r>
            <a:r>
              <a:rPr lang="de-DE" spc="-1" dirty="0" smtClean="0">
                <a:solidFill>
                  <a:srgbClr val="000000"/>
                </a:solidFill>
                <a:latin typeface="Calibri Light"/>
                <a:ea typeface="DejaVu Sans"/>
              </a:rPr>
              <a:t> 44, Fig. 4)</a:t>
            </a:r>
            <a:endParaRPr lang="en-US" spc="-1" dirty="0">
              <a:solidFill>
                <a:srgbClr val="000000"/>
              </a:solidFill>
              <a:latin typeface="Arial"/>
            </a:endParaRPr>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4508" y="0"/>
            <a:ext cx="4572000" cy="6858000"/>
          </a:xfrm>
          <a:prstGeom prst="rect">
            <a:avLst/>
          </a:prstGeom>
        </p:spPr>
      </p:pic>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17" y="2576146"/>
            <a:ext cx="7153431" cy="3974128"/>
          </a:xfrm>
          <a:prstGeom prst="rect">
            <a:avLst/>
          </a:prstGeom>
        </p:spPr>
      </p:pic>
    </p:spTree>
    <p:extLst>
      <p:ext uri="{BB962C8B-B14F-4D97-AF65-F5344CB8AC3E}">
        <p14:creationId xmlns:p14="http://schemas.microsoft.com/office/powerpoint/2010/main" val="53331707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Comparison</a:t>
            </a:r>
            <a:r>
              <a:rPr lang="de-DE" dirty="0" smtClean="0"/>
              <a:t> </a:t>
            </a:r>
            <a:r>
              <a:rPr lang="de-DE" dirty="0" err="1" smtClean="0"/>
              <a:t>to</a:t>
            </a:r>
            <a:r>
              <a:rPr lang="de-DE" dirty="0" smtClean="0"/>
              <a:t> Yang 2025 - </a:t>
            </a:r>
            <a:r>
              <a:rPr lang="de-DE" dirty="0" err="1" smtClean="0"/>
              <a:t>conclusion</a:t>
            </a:r>
            <a:endParaRPr lang="en-GB" dirty="0"/>
          </a:p>
        </p:txBody>
      </p:sp>
      <p:sp>
        <p:nvSpPr>
          <p:cNvPr id="4" name="Textfeld 3"/>
          <p:cNvSpPr txBox="1"/>
          <p:nvPr/>
        </p:nvSpPr>
        <p:spPr>
          <a:xfrm>
            <a:off x="609480" y="1811078"/>
            <a:ext cx="10372112" cy="1384995"/>
          </a:xfrm>
          <a:prstGeom prst="rect">
            <a:avLst/>
          </a:prstGeom>
          <a:noFill/>
        </p:spPr>
        <p:txBody>
          <a:bodyPr wrap="square" rtlCol="0">
            <a:spAutoFit/>
          </a:bodyPr>
          <a:lstStyle/>
          <a:p>
            <a:pPr marL="285750" indent="-285750" algn="just">
              <a:buFont typeface="Arial" panose="020B0604020202020204" pitchFamily="34" charset="0"/>
              <a:buChar char="•"/>
            </a:pPr>
            <a:r>
              <a:rPr lang="de-DE" sz="1400" dirty="0" smtClean="0"/>
              <a:t>The global </a:t>
            </a:r>
            <a:r>
              <a:rPr lang="de-DE" sz="1400" dirty="0" err="1" smtClean="0"/>
              <a:t>structure</a:t>
            </a:r>
            <a:r>
              <a:rPr lang="de-DE" sz="1400" dirty="0" smtClean="0"/>
              <a:t> </a:t>
            </a:r>
            <a:r>
              <a:rPr lang="de-DE" sz="1400" dirty="0" err="1" smtClean="0"/>
              <a:t>of</a:t>
            </a:r>
            <a:r>
              <a:rPr lang="de-DE" sz="1400" dirty="0" smtClean="0"/>
              <a:t> </a:t>
            </a:r>
            <a:r>
              <a:rPr lang="de-DE" sz="1400" dirty="0" err="1" smtClean="0"/>
              <a:t>the</a:t>
            </a:r>
            <a:r>
              <a:rPr lang="de-DE" sz="1400" dirty="0" smtClean="0"/>
              <a:t> D23, D32 </a:t>
            </a:r>
            <a:r>
              <a:rPr lang="de-DE" sz="1400" dirty="0" err="1" smtClean="0"/>
              <a:t>and</a:t>
            </a:r>
            <a:r>
              <a:rPr lang="de-DE" sz="1400" dirty="0" smtClean="0"/>
              <a:t> D44 </a:t>
            </a:r>
            <a:r>
              <a:rPr lang="de-DE" sz="1400" dirty="0" err="1" smtClean="0"/>
              <a:t>is</a:t>
            </a:r>
            <a:r>
              <a:rPr lang="de-DE" sz="1400" dirty="0" smtClean="0"/>
              <a:t> </a:t>
            </a:r>
            <a:r>
              <a:rPr lang="de-DE" sz="1400" dirty="0" err="1" smtClean="0"/>
              <a:t>more</a:t>
            </a:r>
            <a:r>
              <a:rPr lang="de-DE" sz="1400" dirty="0" smtClean="0"/>
              <a:t> </a:t>
            </a:r>
            <a:r>
              <a:rPr lang="de-DE" sz="1400" dirty="0" err="1" smtClean="0"/>
              <a:t>similar</a:t>
            </a:r>
            <a:r>
              <a:rPr lang="de-DE" sz="1400" dirty="0" smtClean="0"/>
              <a:t> </a:t>
            </a:r>
            <a:r>
              <a:rPr lang="de-DE" sz="1400" dirty="0" err="1" smtClean="0"/>
              <a:t>to</a:t>
            </a:r>
            <a:r>
              <a:rPr lang="de-DE" sz="1400" dirty="0" smtClean="0"/>
              <a:t> </a:t>
            </a:r>
            <a:r>
              <a:rPr lang="de-DE" sz="1400" dirty="0" err="1" smtClean="0"/>
              <a:t>Fibroblasts</a:t>
            </a:r>
            <a:r>
              <a:rPr lang="de-DE" sz="1400" dirty="0" smtClean="0"/>
              <a:t> </a:t>
            </a:r>
            <a:r>
              <a:rPr lang="de-DE" sz="1400" dirty="0" err="1" smtClean="0"/>
              <a:t>and</a:t>
            </a:r>
            <a:r>
              <a:rPr lang="de-DE" sz="1400" dirty="0" smtClean="0"/>
              <a:t> </a:t>
            </a:r>
            <a:r>
              <a:rPr lang="de-DE" sz="1400" dirty="0" err="1" smtClean="0"/>
              <a:t>melanogenic</a:t>
            </a:r>
            <a:r>
              <a:rPr lang="de-DE" sz="1400" dirty="0" err="1" smtClean="0"/>
              <a:t>-cells</a:t>
            </a:r>
            <a:r>
              <a:rPr lang="de-DE" sz="1400" dirty="0" smtClean="0"/>
              <a:t> </a:t>
            </a:r>
            <a:r>
              <a:rPr lang="de-DE" sz="1400" dirty="0" err="1" smtClean="0"/>
              <a:t>possibly</a:t>
            </a:r>
            <a:r>
              <a:rPr lang="de-DE" sz="1400" dirty="0" smtClean="0"/>
              <a:t> due </a:t>
            </a:r>
            <a:r>
              <a:rPr lang="de-DE" sz="1400" dirty="0" err="1" smtClean="0"/>
              <a:t>to</a:t>
            </a:r>
            <a:r>
              <a:rPr lang="de-DE" sz="1400" dirty="0" smtClean="0"/>
              <a:t> </a:t>
            </a:r>
            <a:r>
              <a:rPr lang="de-DE" sz="1400" dirty="0" err="1" smtClean="0"/>
              <a:t>their</a:t>
            </a:r>
            <a:r>
              <a:rPr lang="de-DE" sz="1400" dirty="0" smtClean="0"/>
              <a:t> </a:t>
            </a:r>
            <a:r>
              <a:rPr lang="de-DE" sz="1400" dirty="0" err="1" smtClean="0"/>
              <a:t>iPSC</a:t>
            </a:r>
            <a:r>
              <a:rPr lang="de-DE" sz="1400" dirty="0" smtClean="0"/>
              <a:t> </a:t>
            </a:r>
            <a:r>
              <a:rPr lang="de-DE" sz="1400" dirty="0" err="1" smtClean="0"/>
              <a:t>origin</a:t>
            </a:r>
            <a:r>
              <a:rPr lang="de-DE" sz="1400" dirty="0" smtClean="0"/>
              <a:t> </a:t>
            </a:r>
            <a:r>
              <a:rPr lang="de-DE" sz="1400" dirty="0" err="1" smtClean="0"/>
              <a:t>and</a:t>
            </a:r>
            <a:r>
              <a:rPr lang="de-DE" sz="1400" dirty="0"/>
              <a:t> </a:t>
            </a:r>
            <a:r>
              <a:rPr lang="de-DE" sz="1400" dirty="0" err="1" smtClean="0"/>
              <a:t>their</a:t>
            </a:r>
            <a:r>
              <a:rPr lang="de-DE" sz="1400" dirty="0" smtClean="0"/>
              <a:t> </a:t>
            </a:r>
            <a:r>
              <a:rPr lang="de-DE" sz="1400" dirty="0" err="1" smtClean="0"/>
              <a:t>possibility</a:t>
            </a:r>
            <a:r>
              <a:rPr lang="de-DE" sz="1400" dirty="0" smtClean="0"/>
              <a:t> </a:t>
            </a:r>
            <a:r>
              <a:rPr lang="de-DE" sz="1400" dirty="0" err="1" smtClean="0"/>
              <a:t>to</a:t>
            </a:r>
            <a:r>
              <a:rPr lang="de-DE" sz="1400" dirty="0" smtClean="0"/>
              <a:t> </a:t>
            </a:r>
            <a:r>
              <a:rPr lang="de-DE" sz="1400" dirty="0" err="1" smtClean="0"/>
              <a:t>differentiate</a:t>
            </a:r>
            <a:r>
              <a:rPr lang="de-DE" sz="1400" dirty="0" smtClean="0"/>
              <a:t> </a:t>
            </a:r>
            <a:r>
              <a:rPr lang="de-DE" sz="1400" dirty="0" err="1" smtClean="0"/>
              <a:t>into</a:t>
            </a:r>
            <a:r>
              <a:rPr lang="de-DE" sz="1400" dirty="0" smtClean="0"/>
              <a:t> </a:t>
            </a:r>
            <a:r>
              <a:rPr lang="de-DE" sz="1400" dirty="0" err="1" smtClean="0"/>
              <a:t>melanocytes</a:t>
            </a:r>
            <a:r>
              <a:rPr lang="de-DE" sz="1400" dirty="0" smtClean="0"/>
              <a:t> (</a:t>
            </a:r>
            <a:r>
              <a:rPr lang="de-DE" sz="1400" dirty="0" err="1" smtClean="0"/>
              <a:t>similar</a:t>
            </a:r>
            <a:r>
              <a:rPr lang="de-DE" sz="1400" dirty="0" smtClean="0"/>
              <a:t> </a:t>
            </a:r>
            <a:r>
              <a:rPr lang="de-DE" sz="1400" dirty="0" err="1" smtClean="0"/>
              <a:t>to</a:t>
            </a:r>
            <a:r>
              <a:rPr lang="de-DE" sz="1400" dirty="0" smtClean="0"/>
              <a:t> </a:t>
            </a:r>
            <a:r>
              <a:rPr lang="de-DE" sz="1400" dirty="0" err="1" smtClean="0"/>
              <a:t>our</a:t>
            </a:r>
            <a:r>
              <a:rPr lang="de-DE" sz="1400" dirty="0" smtClean="0"/>
              <a:t> </a:t>
            </a:r>
            <a:r>
              <a:rPr lang="de-DE" sz="1400" dirty="0" err="1" smtClean="0"/>
              <a:t>melanogenic-primed</a:t>
            </a:r>
            <a:r>
              <a:rPr lang="de-DE" sz="1400" dirty="0" smtClean="0"/>
              <a:t> </a:t>
            </a:r>
            <a:r>
              <a:rPr lang="de-DE" sz="1400" dirty="0" err="1" smtClean="0"/>
              <a:t>cells</a:t>
            </a:r>
            <a:r>
              <a:rPr lang="de-DE" sz="1400" dirty="0" smtClean="0"/>
              <a:t>) </a:t>
            </a:r>
          </a:p>
          <a:p>
            <a:pPr marL="285750" indent="-285750" algn="just">
              <a:buFont typeface="Arial" panose="020B0604020202020204" pitchFamily="34" charset="0"/>
              <a:buChar char="•"/>
            </a:pPr>
            <a:r>
              <a:rPr lang="de-DE" sz="1400" dirty="0" err="1" smtClean="0"/>
              <a:t>Based</a:t>
            </a:r>
            <a:r>
              <a:rPr lang="de-DE" sz="1400" dirty="0" smtClean="0"/>
              <a:t> on </a:t>
            </a:r>
            <a:r>
              <a:rPr lang="de-DE" sz="1400" dirty="0" err="1" smtClean="0"/>
              <a:t>the</a:t>
            </a:r>
            <a:r>
              <a:rPr lang="de-DE" sz="1400" dirty="0" smtClean="0"/>
              <a:t> </a:t>
            </a:r>
            <a:r>
              <a:rPr lang="de-DE" sz="1400" dirty="0" err="1" smtClean="0"/>
              <a:t>marker</a:t>
            </a:r>
            <a:r>
              <a:rPr lang="de-DE" sz="1400" dirty="0" smtClean="0"/>
              <a:t> </a:t>
            </a:r>
            <a:r>
              <a:rPr lang="de-DE" sz="1400" dirty="0" err="1" smtClean="0"/>
              <a:t>gene</a:t>
            </a:r>
            <a:r>
              <a:rPr lang="de-DE" sz="1400" dirty="0" smtClean="0"/>
              <a:t> </a:t>
            </a:r>
            <a:r>
              <a:rPr lang="de-DE" sz="1400" dirty="0" err="1" smtClean="0"/>
              <a:t>expression</a:t>
            </a:r>
            <a:r>
              <a:rPr lang="de-DE" sz="1400" dirty="0" smtClean="0"/>
              <a:t> </a:t>
            </a:r>
            <a:r>
              <a:rPr lang="de-DE" sz="1400" dirty="0" err="1" smtClean="0"/>
              <a:t>of</a:t>
            </a:r>
            <a:r>
              <a:rPr lang="de-DE" sz="1400" dirty="0" smtClean="0"/>
              <a:t> </a:t>
            </a:r>
            <a:r>
              <a:rPr lang="de-DE" sz="1400" dirty="0" err="1" smtClean="0"/>
              <a:t>selected</a:t>
            </a:r>
            <a:r>
              <a:rPr lang="de-DE" sz="1400" dirty="0" smtClean="0"/>
              <a:t> </a:t>
            </a:r>
            <a:r>
              <a:rPr lang="de-DE" sz="1400" dirty="0" err="1" smtClean="0"/>
              <a:t>markers</a:t>
            </a:r>
            <a:r>
              <a:rPr lang="de-DE" sz="1400" dirty="0" smtClean="0"/>
              <a:t> </a:t>
            </a:r>
            <a:r>
              <a:rPr lang="de-DE" sz="1400" dirty="0" err="1" smtClean="0"/>
              <a:t>from</a:t>
            </a:r>
            <a:r>
              <a:rPr lang="de-DE" sz="1400" dirty="0" smtClean="0"/>
              <a:t> </a:t>
            </a:r>
            <a:r>
              <a:rPr lang="de-DE" sz="1400" dirty="0" err="1" smtClean="0"/>
              <a:t>the</a:t>
            </a:r>
            <a:r>
              <a:rPr lang="de-DE" sz="1400" dirty="0" smtClean="0"/>
              <a:t> </a:t>
            </a:r>
            <a:r>
              <a:rPr lang="de-DE" sz="1400" dirty="0" err="1" smtClean="0"/>
              <a:t>literature</a:t>
            </a:r>
            <a:r>
              <a:rPr lang="de-DE" sz="1400" dirty="0" smtClean="0"/>
              <a:t> </a:t>
            </a:r>
            <a:r>
              <a:rPr lang="de-DE" sz="1400" dirty="0" err="1" smtClean="0"/>
              <a:t>they</a:t>
            </a:r>
            <a:r>
              <a:rPr lang="de-DE" sz="1400" dirty="0" smtClean="0"/>
              <a:t> </a:t>
            </a:r>
            <a:r>
              <a:rPr lang="de-DE" sz="1400" dirty="0" err="1" smtClean="0"/>
              <a:t>exhibit</a:t>
            </a:r>
            <a:r>
              <a:rPr lang="de-DE" sz="1400" dirty="0" smtClean="0"/>
              <a:t> </a:t>
            </a:r>
            <a:r>
              <a:rPr lang="de-DE" sz="1400" dirty="0" err="1" smtClean="0"/>
              <a:t>similarity</a:t>
            </a:r>
            <a:r>
              <a:rPr lang="de-DE" sz="1400" dirty="0" smtClean="0"/>
              <a:t> </a:t>
            </a:r>
            <a:r>
              <a:rPr lang="de-DE" sz="1400" dirty="0" err="1" smtClean="0"/>
              <a:t>to</a:t>
            </a:r>
            <a:r>
              <a:rPr lang="de-DE" sz="1400" dirty="0" smtClean="0"/>
              <a:t> </a:t>
            </a:r>
            <a:r>
              <a:rPr lang="de-DE" sz="1400" dirty="0" err="1" smtClean="0"/>
              <a:t>our</a:t>
            </a:r>
            <a:r>
              <a:rPr lang="de-DE" sz="1400" dirty="0" smtClean="0"/>
              <a:t> </a:t>
            </a:r>
            <a:r>
              <a:rPr lang="de-DE" sz="1400" dirty="0" err="1" smtClean="0"/>
              <a:t>melanocytes</a:t>
            </a:r>
            <a:endParaRPr lang="de-DE" sz="1400" dirty="0" smtClean="0"/>
          </a:p>
          <a:p>
            <a:pPr marL="285750" indent="-285750" algn="just">
              <a:buFont typeface="Arial" panose="020B0604020202020204" pitchFamily="34" charset="0"/>
              <a:buChar char="•"/>
            </a:pPr>
            <a:r>
              <a:rPr lang="de-DE" sz="1400" dirty="0" err="1" smtClean="0"/>
              <a:t>Confirmation</a:t>
            </a:r>
            <a:r>
              <a:rPr lang="de-DE" sz="1400" dirty="0" smtClean="0"/>
              <a:t> </a:t>
            </a:r>
            <a:r>
              <a:rPr lang="de-DE" sz="1400" dirty="0" err="1" smtClean="0"/>
              <a:t>that</a:t>
            </a:r>
            <a:r>
              <a:rPr lang="de-DE" sz="1400" dirty="0" smtClean="0"/>
              <a:t> </a:t>
            </a:r>
            <a:r>
              <a:rPr lang="de-DE" sz="1400" dirty="0" err="1" smtClean="0"/>
              <a:t>these</a:t>
            </a:r>
            <a:r>
              <a:rPr lang="de-DE" sz="1400" dirty="0" smtClean="0"/>
              <a:t> </a:t>
            </a:r>
            <a:r>
              <a:rPr lang="de-DE" sz="1400" dirty="0" err="1" smtClean="0"/>
              <a:t>iPSCs</a:t>
            </a:r>
            <a:r>
              <a:rPr lang="de-DE" sz="1400" dirty="0" smtClean="0"/>
              <a:t> </a:t>
            </a:r>
            <a:r>
              <a:rPr lang="de-DE" sz="1400" dirty="0" err="1" smtClean="0"/>
              <a:t>can</a:t>
            </a:r>
            <a:r>
              <a:rPr lang="de-DE" sz="1400" dirty="0" smtClean="0"/>
              <a:t> </a:t>
            </a:r>
            <a:r>
              <a:rPr lang="de-DE" sz="1400" dirty="0" err="1" smtClean="0"/>
              <a:t>exhibit</a:t>
            </a:r>
            <a:r>
              <a:rPr lang="de-DE" sz="1400" dirty="0" smtClean="0"/>
              <a:t> </a:t>
            </a:r>
            <a:r>
              <a:rPr lang="de-DE" sz="1400" dirty="0" err="1" smtClean="0"/>
              <a:t>melanocyte</a:t>
            </a:r>
            <a:r>
              <a:rPr lang="de-DE" sz="1400" dirty="0" smtClean="0"/>
              <a:t>-like </a:t>
            </a:r>
            <a:r>
              <a:rPr lang="de-DE" sz="1400" dirty="0" err="1" smtClean="0"/>
              <a:t>functions</a:t>
            </a:r>
            <a:r>
              <a:rPr lang="de-DE" sz="1400" dirty="0" smtClean="0"/>
              <a:t> but </a:t>
            </a:r>
            <a:r>
              <a:rPr lang="de-DE" sz="1400" dirty="0" err="1" smtClean="0"/>
              <a:t>they</a:t>
            </a:r>
            <a:r>
              <a:rPr lang="de-DE" sz="1400" dirty="0" smtClean="0"/>
              <a:t> </a:t>
            </a:r>
            <a:r>
              <a:rPr lang="de-DE" sz="1400" dirty="0" err="1" smtClean="0"/>
              <a:t>are</a:t>
            </a:r>
            <a:r>
              <a:rPr lang="de-DE" sz="1400" dirty="0"/>
              <a:t> </a:t>
            </a:r>
            <a:r>
              <a:rPr lang="de-DE" sz="1400" dirty="0" err="1" smtClean="0"/>
              <a:t>transcriptionally</a:t>
            </a:r>
            <a:r>
              <a:rPr lang="de-DE" sz="1400" dirty="0" smtClean="0"/>
              <a:t> </a:t>
            </a:r>
            <a:r>
              <a:rPr lang="de-DE" sz="1400" dirty="0" err="1" smtClean="0"/>
              <a:t>much</a:t>
            </a:r>
            <a:r>
              <a:rPr lang="de-DE" sz="1400" dirty="0" smtClean="0"/>
              <a:t> </a:t>
            </a:r>
            <a:r>
              <a:rPr lang="de-DE" sz="1400" dirty="0" err="1" smtClean="0"/>
              <a:t>more</a:t>
            </a:r>
            <a:r>
              <a:rPr lang="de-DE" sz="1400" dirty="0" smtClean="0"/>
              <a:t> different </a:t>
            </a:r>
            <a:r>
              <a:rPr lang="de-DE" sz="1400" dirty="0" err="1" smtClean="0"/>
              <a:t>to</a:t>
            </a:r>
            <a:r>
              <a:rPr lang="de-DE" sz="1400" dirty="0" smtClean="0"/>
              <a:t> „real“ </a:t>
            </a:r>
            <a:r>
              <a:rPr lang="de-DE" sz="1400" dirty="0" err="1" smtClean="0"/>
              <a:t>melanocytes</a:t>
            </a:r>
            <a:r>
              <a:rPr lang="de-DE" sz="1400" dirty="0" smtClean="0"/>
              <a:t> </a:t>
            </a:r>
            <a:r>
              <a:rPr lang="de-DE" sz="1400" dirty="0" err="1" smtClean="0"/>
              <a:t>than</a:t>
            </a:r>
            <a:r>
              <a:rPr lang="de-DE" sz="1400" dirty="0" smtClean="0"/>
              <a:t> </a:t>
            </a:r>
            <a:r>
              <a:rPr lang="de-DE" sz="1400" dirty="0" err="1" smtClean="0"/>
              <a:t>our</a:t>
            </a:r>
            <a:r>
              <a:rPr lang="de-DE" sz="1400" dirty="0" smtClean="0"/>
              <a:t> </a:t>
            </a:r>
            <a:r>
              <a:rPr lang="de-DE" sz="1400" dirty="0" err="1" smtClean="0"/>
              <a:t>differentiated</a:t>
            </a:r>
            <a:r>
              <a:rPr lang="de-DE" sz="1400" dirty="0" smtClean="0"/>
              <a:t> </a:t>
            </a:r>
            <a:r>
              <a:rPr lang="de-DE" sz="1400" dirty="0" err="1" smtClean="0"/>
              <a:t>melanocytes</a:t>
            </a:r>
            <a:r>
              <a:rPr lang="de-DE" sz="1400" dirty="0" smtClean="0"/>
              <a:t> </a:t>
            </a:r>
            <a:r>
              <a:rPr lang="de-DE" sz="1400" dirty="0" err="1" smtClean="0"/>
              <a:t>originating</a:t>
            </a:r>
            <a:r>
              <a:rPr lang="de-DE" sz="1400" dirty="0" smtClean="0"/>
              <a:t> </a:t>
            </a:r>
            <a:r>
              <a:rPr lang="de-DE" sz="1400" dirty="0" err="1" smtClean="0"/>
              <a:t>from</a:t>
            </a:r>
            <a:r>
              <a:rPr lang="de-DE" sz="1400" dirty="0" smtClean="0"/>
              <a:t> DSCs </a:t>
            </a:r>
          </a:p>
          <a:p>
            <a:pPr marL="285750" indent="-285750" algn="just">
              <a:buFont typeface="Arial" panose="020B0604020202020204" pitchFamily="34" charset="0"/>
              <a:buChar char="•"/>
            </a:pPr>
            <a:r>
              <a:rPr lang="de-DE" sz="1400" dirty="0" smtClean="0">
                <a:sym typeface="Wingdings" panose="05000000000000000000" pitchFamily="2" charset="2"/>
              </a:rPr>
              <a:t> </a:t>
            </a:r>
            <a:r>
              <a:rPr lang="de-DE" sz="1400" i="1" dirty="0" err="1" smtClean="0">
                <a:sym typeface="Wingdings" panose="05000000000000000000" pitchFamily="2" charset="2"/>
              </a:rPr>
              <a:t>Our</a:t>
            </a:r>
            <a:r>
              <a:rPr lang="de-DE" sz="1400" i="1" dirty="0" smtClean="0">
                <a:sym typeface="Wingdings" panose="05000000000000000000" pitchFamily="2" charset="2"/>
              </a:rPr>
              <a:t> </a:t>
            </a:r>
            <a:r>
              <a:rPr lang="de-DE" sz="1400" i="1" dirty="0" err="1" smtClean="0">
                <a:sym typeface="Wingdings" panose="05000000000000000000" pitchFamily="2" charset="2"/>
              </a:rPr>
              <a:t>model</a:t>
            </a:r>
            <a:r>
              <a:rPr lang="de-DE" sz="1400" i="1" dirty="0" smtClean="0">
                <a:sym typeface="Wingdings" panose="05000000000000000000" pitchFamily="2" charset="2"/>
              </a:rPr>
              <a:t> </a:t>
            </a:r>
            <a:r>
              <a:rPr lang="de-DE" sz="1400" i="1" dirty="0" err="1" smtClean="0">
                <a:sym typeface="Wingdings" panose="05000000000000000000" pitchFamily="2" charset="2"/>
              </a:rPr>
              <a:t>is</a:t>
            </a:r>
            <a:r>
              <a:rPr lang="de-DE" sz="1400" i="1" dirty="0" smtClean="0">
                <a:sym typeface="Wingdings" panose="05000000000000000000" pitchFamily="2" charset="2"/>
              </a:rPr>
              <a:t> </a:t>
            </a:r>
            <a:r>
              <a:rPr lang="de-DE" sz="1400" i="1" dirty="0" err="1" smtClean="0">
                <a:sym typeface="Wingdings" panose="05000000000000000000" pitchFamily="2" charset="2"/>
              </a:rPr>
              <a:t>closer</a:t>
            </a:r>
            <a:r>
              <a:rPr lang="de-DE" sz="1400" i="1" dirty="0" smtClean="0">
                <a:sym typeface="Wingdings" panose="05000000000000000000" pitchFamily="2" charset="2"/>
              </a:rPr>
              <a:t> </a:t>
            </a:r>
            <a:r>
              <a:rPr lang="de-DE" sz="1400" i="1" dirty="0" err="1" smtClean="0">
                <a:sym typeface="Wingdings" panose="05000000000000000000" pitchFamily="2" charset="2"/>
              </a:rPr>
              <a:t>to</a:t>
            </a:r>
            <a:r>
              <a:rPr lang="de-DE" sz="1400" i="1" dirty="0" smtClean="0">
                <a:sym typeface="Wingdings" panose="05000000000000000000" pitchFamily="2" charset="2"/>
              </a:rPr>
              <a:t> </a:t>
            </a:r>
            <a:r>
              <a:rPr lang="de-DE" sz="1400" i="1" dirty="0" err="1" smtClean="0">
                <a:sym typeface="Wingdings" panose="05000000000000000000" pitchFamily="2" charset="2"/>
              </a:rPr>
              <a:t>the</a:t>
            </a:r>
            <a:r>
              <a:rPr lang="de-DE" sz="1400" i="1" dirty="0" smtClean="0">
                <a:sym typeface="Wingdings" panose="05000000000000000000" pitchFamily="2" charset="2"/>
              </a:rPr>
              <a:t> real </a:t>
            </a:r>
            <a:r>
              <a:rPr lang="de-DE" sz="1400" i="1" dirty="0" err="1" smtClean="0">
                <a:sym typeface="Wingdings" panose="05000000000000000000" pitchFamily="2" charset="2"/>
              </a:rPr>
              <a:t>differentiation</a:t>
            </a:r>
            <a:r>
              <a:rPr lang="de-DE" sz="1400" i="1" dirty="0" smtClean="0">
                <a:sym typeface="Wingdings" panose="05000000000000000000" pitchFamily="2" charset="2"/>
              </a:rPr>
              <a:t> </a:t>
            </a:r>
            <a:r>
              <a:rPr lang="de-DE" sz="1400" i="1" dirty="0" err="1" smtClean="0">
                <a:sym typeface="Wingdings" panose="05000000000000000000" pitchFamily="2" charset="2"/>
              </a:rPr>
              <a:t>process</a:t>
            </a:r>
            <a:r>
              <a:rPr lang="de-DE" sz="1400" i="1" dirty="0" smtClean="0">
                <a:sym typeface="Wingdings" panose="05000000000000000000" pitchFamily="2" charset="2"/>
              </a:rPr>
              <a:t>?</a:t>
            </a:r>
            <a:endParaRPr lang="en-GB" sz="1400" i="1" dirty="0"/>
          </a:p>
        </p:txBody>
      </p:sp>
    </p:spTree>
    <p:extLst>
      <p:ext uri="{BB962C8B-B14F-4D97-AF65-F5344CB8AC3E}">
        <p14:creationId xmlns:p14="http://schemas.microsoft.com/office/powerpoint/2010/main" val="11359510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12-SCENIC</a:t>
            </a:r>
            <a:endParaRPr lang="en-US" sz="6000" b="0" strike="noStrike" spc="-1" dirty="0">
              <a:solidFill>
                <a:srgbClr val="000000"/>
              </a:solidFill>
              <a:latin typeface="Arial"/>
            </a:endParaRPr>
          </a:p>
        </p:txBody>
      </p:sp>
      <p:sp>
        <p:nvSpPr>
          <p:cNvPr id="452"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46672462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13-CellChat</a:t>
            </a:r>
            <a:endParaRPr lang="en-US" sz="6000" b="0" strike="noStrike" spc="-1" dirty="0">
              <a:solidFill>
                <a:srgbClr val="000000"/>
              </a:solidFill>
              <a:latin typeface="Arial"/>
            </a:endParaRPr>
          </a:p>
        </p:txBody>
      </p:sp>
      <p:sp>
        <p:nvSpPr>
          <p:cNvPr id="452"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14-miRScape</a:t>
            </a:r>
            <a:endParaRPr lang="en-US" sz="6000" b="0" strike="noStrike" spc="-1" dirty="0">
              <a:solidFill>
                <a:srgbClr val="000000"/>
              </a:solidFill>
              <a:latin typeface="Arial"/>
            </a:endParaRPr>
          </a:p>
        </p:txBody>
      </p:sp>
      <p:sp>
        <p:nvSpPr>
          <p:cNvPr id="450"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de-DE" sz="2400" b="0" strike="noStrike" spc="-1">
                <a:solidFill>
                  <a:srgbClr val="8B8B8B"/>
                </a:solidFill>
                <a:latin typeface="Calibri"/>
                <a:ea typeface="DejaVu Sans"/>
              </a:rPr>
              <a:t>Inference of miRNA expression from scRNAseq clusters</a:t>
            </a:r>
            <a:endParaRPr lang="en-US" sz="2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05-Dimensionality reduction and integration</a:t>
            </a:r>
            <a:endParaRPr lang="en-US" sz="6000" b="0" strike="noStrike" spc="-1">
              <a:solidFill>
                <a:srgbClr val="000000"/>
              </a:solidFill>
              <a:latin typeface="Arial"/>
            </a:endParaRPr>
          </a:p>
        </p:txBody>
      </p:sp>
      <p:sp>
        <p:nvSpPr>
          <p:cNvPr id="287"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Dimensionality reduction</a:t>
            </a:r>
            <a:endParaRPr lang="en-US" sz="4400" b="0" strike="noStrike" spc="-1">
              <a:solidFill>
                <a:srgbClr val="000000"/>
              </a:solidFill>
              <a:latin typeface="Arial"/>
            </a:endParaRPr>
          </a:p>
        </p:txBody>
      </p:sp>
      <p:sp>
        <p:nvSpPr>
          <p:cNvPr id="289"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fontScale="94000"/>
          </a:bodyPr>
          <a:lstStyle/>
          <a:p>
            <a:pPr marL="228600" indent="-228600">
              <a:lnSpc>
                <a:spcPct val="90000"/>
              </a:lnSpc>
              <a:spcBef>
                <a:spcPts val="1001"/>
              </a:spcBef>
              <a:buClr>
                <a:srgbClr val="000000"/>
              </a:buClr>
              <a:buFont typeface="Arial"/>
              <a:buChar char="•"/>
            </a:pPr>
            <a:r>
              <a:rPr lang="en-GB" sz="1800" b="0" strike="noStrike" spc="-1">
                <a:solidFill>
                  <a:srgbClr val="000000"/>
                </a:solidFill>
                <a:latin typeface="Calibri"/>
                <a:ea typeface="DejaVu Sans"/>
              </a:rPr>
              <a:t>Following cell cycle correction, the resulting Seurat objects were further processed with principal component analysis (RunPCA), neighbour graph construction (FindNeighbors), clustering (FindClusters, resolution = </a:t>
            </a:r>
            <a:r>
              <a:rPr lang="en-GB" sz="1800" b="0" strike="noStrike" spc="-1">
                <a:solidFill>
                  <a:srgbClr val="FF0000"/>
                </a:solidFill>
                <a:latin typeface="Calibri"/>
                <a:ea typeface="DejaVu Sans"/>
              </a:rPr>
              <a:t>0.6</a:t>
            </a:r>
            <a:r>
              <a:rPr lang="en-GB" sz="1800" b="0" strike="noStrike" spc="-1">
                <a:solidFill>
                  <a:srgbClr val="000000"/>
                </a:solidFill>
                <a:latin typeface="Calibri"/>
                <a:ea typeface="DejaVu Sans"/>
              </a:rPr>
              <a:t>, Leiden algorithm, </a:t>
            </a:r>
            <a:r>
              <a:rPr lang="en-GB" sz="1800" b="0" strike="noStrike" spc="-1">
                <a:solidFill>
                  <a:srgbClr val="FF0000"/>
                </a:solidFill>
                <a:latin typeface="Calibri"/>
                <a:ea typeface="DejaVu Sans"/>
              </a:rPr>
              <a:t>refinement of cluster resolutions</a:t>
            </a:r>
            <a:r>
              <a:rPr lang="en-GB" sz="1800" b="0" strike="noStrike" spc="-1">
                <a:solidFill>
                  <a:srgbClr val="000000"/>
                </a:solidFill>
                <a:latin typeface="Calibri"/>
                <a:ea typeface="DejaVu Sans"/>
              </a:rPr>
              <a:t>), and UMAP visualization. To account for batch effects and facilitate data integration across samples, we applied two state-of-the-art algorithms using the IntegrateLayers framework: Harmony and scVI.</a:t>
            </a: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1800" b="0" strike="noStrike" spc="-1">
                <a:solidFill>
                  <a:srgbClr val="000000"/>
                </a:solidFill>
                <a:latin typeface="Calibri"/>
                <a:ea typeface="DejaVu Sans"/>
              </a:rPr>
              <a:t>Harmony offers rapid and robust batch correction within the PCA space, requiring minimal parameter tuning and yielding interpretable results, but may be limited in handling highly non-linear batch effects (Luecken 2022). In contrast, scVI employs deep generative modelling to capture complex, non-linear sources of variation and provides uncertainty estimates, though it is computationally intensive and requires a dedicated Python (conda) environment. Integration was followed by dimensionality reduction, neighbour graph construction, clustering, and UMAP visualization using the respective integrated embeddings. </a:t>
            </a:r>
            <a:endParaRPr lang="en-US" sz="1800" b="0" strike="noStrike" spc="-1">
              <a:solidFill>
                <a:srgbClr val="000000"/>
              </a:solidFill>
              <a:latin typeface="Arial"/>
            </a:endParaRPr>
          </a:p>
          <a:p>
            <a:pPr marL="228600" indent="-228600">
              <a:lnSpc>
                <a:spcPct val="90000"/>
              </a:lnSpc>
              <a:spcBef>
                <a:spcPts val="1001"/>
              </a:spcBef>
              <a:buNone/>
              <a:tabLst>
                <a:tab pos="0" algn="l"/>
              </a:tabLst>
            </a:pP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GB" sz="1800" b="0" strike="noStrike" spc="-1">
                <a:solidFill>
                  <a:srgbClr val="000000"/>
                </a:solidFill>
                <a:latin typeface="Calibri"/>
                <a:ea typeface="DejaVu Sans"/>
              </a:rPr>
              <a:t>Luecken, M.D. et al. Benchmarking atlas-level data integration in single-cell genomics. </a:t>
            </a:r>
            <a:r>
              <a:rPr lang="en-GB" sz="1800" b="0" i="1" strike="noStrike" spc="-1">
                <a:solidFill>
                  <a:srgbClr val="000000"/>
                </a:solidFill>
                <a:latin typeface="Calibri"/>
                <a:ea typeface="DejaVu Sans"/>
              </a:rPr>
              <a:t>Nature Methods</a:t>
            </a:r>
            <a:r>
              <a:rPr lang="en-GB" sz="1800" b="0" strike="noStrike" spc="-1">
                <a:solidFill>
                  <a:srgbClr val="000000"/>
                </a:solidFill>
                <a:latin typeface="Calibri"/>
                <a:ea typeface="DejaVu Sans"/>
              </a:rPr>
              <a:t> 19, 41–50 (2022).</a:t>
            </a: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Grafik 1"/>
          <p:cNvPicPr/>
          <p:nvPr/>
        </p:nvPicPr>
        <p:blipFill>
          <a:blip r:embed="rId2"/>
          <a:stretch/>
        </p:blipFill>
        <p:spPr>
          <a:xfrm>
            <a:off x="0" y="0"/>
            <a:ext cx="12191400" cy="6772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00-ScaleRNA pipeline</a:t>
            </a:r>
            <a:endParaRPr lang="en-US" sz="6000" b="0" strike="noStrike" spc="-1">
              <a:solidFill>
                <a:srgbClr val="000000"/>
              </a:solidFill>
              <a:latin typeface="Arial"/>
            </a:endParaRPr>
          </a:p>
        </p:txBody>
      </p:sp>
      <p:sp>
        <p:nvSpPr>
          <p:cNvPr id="255"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Grafik 1"/>
          <p:cNvPicPr/>
          <p:nvPr/>
        </p:nvPicPr>
        <p:blipFill>
          <a:blip r:embed="rId2"/>
          <a:stretch/>
        </p:blipFill>
        <p:spPr>
          <a:xfrm>
            <a:off x="170280" y="0"/>
            <a:ext cx="12191400" cy="6772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846360" y="27360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Comparison of cluster resolutions</a:t>
            </a:r>
            <a:endParaRPr lang="en-US" sz="4400" b="0" strike="noStrike" spc="-1">
              <a:solidFill>
                <a:srgbClr val="000000"/>
              </a:solidFill>
              <a:latin typeface="Arial"/>
            </a:endParaRPr>
          </a:p>
        </p:txBody>
      </p:sp>
      <p:pic>
        <p:nvPicPr>
          <p:cNvPr id="293" name="Grafik 2"/>
          <p:cNvPicPr/>
          <p:nvPr/>
        </p:nvPicPr>
        <p:blipFill>
          <a:blip r:embed="rId2"/>
          <a:stretch/>
        </p:blipFill>
        <p:spPr>
          <a:xfrm>
            <a:off x="0" y="1168560"/>
            <a:ext cx="12191400" cy="5688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846360" y="27360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Comparison of cluster resolutions</a:t>
            </a:r>
            <a:endParaRPr lang="en-US" sz="4400" b="0" strike="noStrike" spc="-1">
              <a:solidFill>
                <a:srgbClr val="000000"/>
              </a:solidFill>
              <a:latin typeface="Arial"/>
            </a:endParaRPr>
          </a:p>
        </p:txBody>
      </p:sp>
      <p:pic>
        <p:nvPicPr>
          <p:cNvPr id="295" name="Grafik 2"/>
          <p:cNvPicPr/>
          <p:nvPr/>
        </p:nvPicPr>
        <p:blipFill>
          <a:blip r:embed="rId2"/>
          <a:stretch/>
        </p:blipFill>
        <p:spPr>
          <a:xfrm>
            <a:off x="2082240" y="1110240"/>
            <a:ext cx="7184160" cy="5747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846360" y="27360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Marker expression</a:t>
            </a:r>
            <a:endParaRPr lang="en-US" sz="4400" b="0" strike="noStrike" spc="-1">
              <a:solidFill>
                <a:srgbClr val="000000"/>
              </a:solidFill>
              <a:latin typeface="Arial"/>
            </a:endParaRPr>
          </a:p>
        </p:txBody>
      </p:sp>
      <p:pic>
        <p:nvPicPr>
          <p:cNvPr id="297" name="Grafik 5"/>
          <p:cNvPicPr/>
          <p:nvPr/>
        </p:nvPicPr>
        <p:blipFill>
          <a:blip r:embed="rId2"/>
          <a:srcRect l="33156" r="33744" b="51898"/>
          <a:stretch/>
        </p:blipFill>
        <p:spPr>
          <a:xfrm>
            <a:off x="0" y="2450520"/>
            <a:ext cx="4034880" cy="2736000"/>
          </a:xfrm>
          <a:prstGeom prst="rect">
            <a:avLst/>
          </a:prstGeom>
          <a:ln w="0">
            <a:noFill/>
          </a:ln>
        </p:spPr>
      </p:pic>
      <p:pic>
        <p:nvPicPr>
          <p:cNvPr id="298" name="Grafik 2"/>
          <p:cNvPicPr/>
          <p:nvPr/>
        </p:nvPicPr>
        <p:blipFill>
          <a:blip r:embed="rId3"/>
          <a:stretch/>
        </p:blipFill>
        <p:spPr>
          <a:xfrm>
            <a:off x="4324320" y="1276200"/>
            <a:ext cx="7706880" cy="5504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846360" y="21636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Marker expression</a:t>
            </a:r>
            <a:endParaRPr lang="en-US" sz="4400" b="0" strike="noStrike" spc="-1">
              <a:solidFill>
                <a:srgbClr val="000000"/>
              </a:solidFill>
              <a:latin typeface="Arial"/>
            </a:endParaRPr>
          </a:p>
        </p:txBody>
      </p:sp>
      <p:pic>
        <p:nvPicPr>
          <p:cNvPr id="300" name="Grafik 5"/>
          <p:cNvPicPr/>
          <p:nvPr/>
        </p:nvPicPr>
        <p:blipFill>
          <a:blip r:embed="rId2"/>
          <a:srcRect l="66318" t="158" r="582" b="51740"/>
          <a:stretch/>
        </p:blipFill>
        <p:spPr>
          <a:xfrm>
            <a:off x="0" y="2450520"/>
            <a:ext cx="4034880" cy="2736000"/>
          </a:xfrm>
          <a:prstGeom prst="rect">
            <a:avLst/>
          </a:prstGeom>
          <a:ln w="0">
            <a:noFill/>
          </a:ln>
        </p:spPr>
      </p:pic>
      <p:pic>
        <p:nvPicPr>
          <p:cNvPr id="301" name="Grafik 3"/>
          <p:cNvPicPr/>
          <p:nvPr/>
        </p:nvPicPr>
        <p:blipFill>
          <a:blip r:embed="rId3"/>
          <a:stretch/>
        </p:blipFill>
        <p:spPr>
          <a:xfrm>
            <a:off x="4097520" y="1076400"/>
            <a:ext cx="8093520" cy="5780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846360" y="27360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Marker expression</a:t>
            </a:r>
            <a:endParaRPr lang="en-US" sz="4400" b="0" strike="noStrike" spc="-1">
              <a:solidFill>
                <a:srgbClr val="000000"/>
              </a:solidFill>
              <a:latin typeface="Arial"/>
            </a:endParaRPr>
          </a:p>
        </p:txBody>
      </p:sp>
      <p:pic>
        <p:nvPicPr>
          <p:cNvPr id="303" name="Grafik 5"/>
          <p:cNvPicPr/>
          <p:nvPr/>
        </p:nvPicPr>
        <p:blipFill>
          <a:blip r:embed="rId2"/>
          <a:srcRect l="434" t="49949" r="66463" b="1949"/>
          <a:stretch/>
        </p:blipFill>
        <p:spPr>
          <a:xfrm>
            <a:off x="0" y="2450520"/>
            <a:ext cx="4034880" cy="2736000"/>
          </a:xfrm>
          <a:prstGeom prst="rect">
            <a:avLst/>
          </a:prstGeom>
          <a:ln w="0">
            <a:noFill/>
          </a:ln>
        </p:spPr>
      </p:pic>
      <p:pic>
        <p:nvPicPr>
          <p:cNvPr id="304" name="Grafik 3"/>
          <p:cNvPicPr/>
          <p:nvPr/>
        </p:nvPicPr>
        <p:blipFill>
          <a:blip r:embed="rId3"/>
          <a:stretch/>
        </p:blipFill>
        <p:spPr>
          <a:xfrm>
            <a:off x="4035600" y="1257480"/>
            <a:ext cx="7840440" cy="5600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06-Data exploration</a:t>
            </a:r>
            <a:endParaRPr lang="en-US" sz="6000" b="0" strike="noStrike" spc="-1">
              <a:solidFill>
                <a:srgbClr val="000000"/>
              </a:solidFill>
              <a:latin typeface="Arial"/>
            </a:endParaRPr>
          </a:p>
        </p:txBody>
      </p:sp>
      <p:sp>
        <p:nvSpPr>
          <p:cNvPr id="306"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 name="Grafik 17"/>
          <p:cNvPicPr/>
          <p:nvPr/>
        </p:nvPicPr>
        <p:blipFill>
          <a:blip r:embed="rId2"/>
          <a:stretch/>
        </p:blipFill>
        <p:spPr>
          <a:xfrm>
            <a:off x="1459440" y="2712240"/>
            <a:ext cx="8934840" cy="1576080"/>
          </a:xfrm>
          <a:prstGeom prst="rect">
            <a:avLst/>
          </a:prstGeom>
          <a:ln w="0">
            <a:noFill/>
          </a:ln>
        </p:spPr>
      </p:pic>
      <p:pic>
        <p:nvPicPr>
          <p:cNvPr id="308" name="Grafik 5"/>
          <p:cNvPicPr/>
          <p:nvPr/>
        </p:nvPicPr>
        <p:blipFill>
          <a:blip r:embed="rId3"/>
          <a:srcRect t="33022"/>
          <a:stretch/>
        </p:blipFill>
        <p:spPr>
          <a:xfrm>
            <a:off x="1292400" y="919440"/>
            <a:ext cx="9656280" cy="2457360"/>
          </a:xfrm>
          <a:prstGeom prst="rect">
            <a:avLst/>
          </a:prstGeom>
          <a:ln w="0">
            <a:noFill/>
          </a:ln>
        </p:spPr>
      </p:pic>
      <p:grpSp>
        <p:nvGrpSpPr>
          <p:cNvPr id="309" name="Gruppieren 11"/>
          <p:cNvGrpSpPr/>
          <p:nvPr/>
        </p:nvGrpSpPr>
        <p:grpSpPr>
          <a:xfrm>
            <a:off x="2943000" y="3428280"/>
            <a:ext cx="7518960" cy="307800"/>
            <a:chOff x="2943000" y="3428280"/>
            <a:chExt cx="7518960" cy="307800"/>
          </a:xfrm>
        </p:grpSpPr>
        <p:sp>
          <p:nvSpPr>
            <p:cNvPr id="310" name="Rechteck 6"/>
            <p:cNvSpPr/>
            <p:nvPr/>
          </p:nvSpPr>
          <p:spPr>
            <a:xfrm>
              <a:off x="2943000" y="342864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1" name="Rechteck 7"/>
            <p:cNvSpPr/>
            <p:nvPr/>
          </p:nvSpPr>
          <p:spPr>
            <a:xfrm>
              <a:off x="4724280" y="346464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2" name="Rechteck 8"/>
            <p:cNvSpPr/>
            <p:nvPr/>
          </p:nvSpPr>
          <p:spPr>
            <a:xfrm>
              <a:off x="6577200" y="343116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3" name="Rechteck 9"/>
            <p:cNvSpPr/>
            <p:nvPr/>
          </p:nvSpPr>
          <p:spPr>
            <a:xfrm>
              <a:off x="8373960" y="346464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4" name="Rechteck 10"/>
            <p:cNvSpPr/>
            <p:nvPr/>
          </p:nvSpPr>
          <p:spPr>
            <a:xfrm>
              <a:off x="10153080" y="3428280"/>
              <a:ext cx="308880" cy="27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315" name="Gruppieren 12"/>
          <p:cNvGrpSpPr/>
          <p:nvPr/>
        </p:nvGrpSpPr>
        <p:grpSpPr>
          <a:xfrm>
            <a:off x="1400760" y="4382640"/>
            <a:ext cx="9392040" cy="1729080"/>
            <a:chOff x="1400760" y="4382640"/>
            <a:chExt cx="9392040" cy="1729080"/>
          </a:xfrm>
        </p:grpSpPr>
        <p:sp>
          <p:nvSpPr>
            <p:cNvPr id="316" name="Textfeld 13"/>
            <p:cNvSpPr/>
            <p:nvPr/>
          </p:nvSpPr>
          <p:spPr>
            <a:xfrm>
              <a:off x="9069120" y="5839560"/>
              <a:ext cx="17236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200" b="1" strike="noStrike" spc="-1">
                  <a:solidFill>
                    <a:srgbClr val="0075F9"/>
                  </a:solidFill>
                  <a:latin typeface="Calibri"/>
                  <a:ea typeface="DejaVu Sans"/>
                </a:rPr>
                <a:t>Dapi</a:t>
              </a:r>
              <a:r>
                <a:rPr lang="en-US" sz="1200" b="1" strike="noStrike" spc="-1">
                  <a:solidFill>
                    <a:srgbClr val="000000"/>
                  </a:solidFill>
                  <a:latin typeface="Calibri"/>
                  <a:ea typeface="DejaVu Sans"/>
                </a:rPr>
                <a:t>-</a:t>
              </a:r>
              <a:r>
                <a:rPr lang="en-US" sz="1200" b="1" strike="noStrike" spc="-1">
                  <a:solidFill>
                    <a:srgbClr val="00B050"/>
                  </a:solidFill>
                  <a:latin typeface="Calibri"/>
                  <a:ea typeface="DejaVu Sans"/>
                </a:rPr>
                <a:t>MITF</a:t>
              </a:r>
              <a:r>
                <a:rPr lang="en-US" sz="1200" b="1" strike="noStrike" spc="-1">
                  <a:solidFill>
                    <a:srgbClr val="000000"/>
                  </a:solidFill>
                  <a:latin typeface="Calibri"/>
                  <a:ea typeface="DejaVu Sans"/>
                </a:rPr>
                <a:t>-</a:t>
              </a:r>
              <a:r>
                <a:rPr lang="en-US" sz="1200" b="1" strike="noStrike" spc="-1">
                  <a:solidFill>
                    <a:srgbClr val="C00000"/>
                  </a:solidFill>
                  <a:latin typeface="Calibri"/>
                  <a:ea typeface="DejaVu Sans"/>
                </a:rPr>
                <a:t>HMB45</a:t>
              </a:r>
              <a:endParaRPr lang="de-DE" sz="1200" b="0" strike="noStrike" spc="-1">
                <a:latin typeface="Arial"/>
              </a:endParaRPr>
            </a:p>
          </p:txBody>
        </p:sp>
        <p:pic>
          <p:nvPicPr>
            <p:cNvPr id="317" name="Grafik 14"/>
            <p:cNvPicPr/>
            <p:nvPr/>
          </p:nvPicPr>
          <p:blipFill>
            <a:blip r:embed="rId4"/>
            <a:stretch/>
          </p:blipFill>
          <p:spPr>
            <a:xfrm>
              <a:off x="3189600" y="4382640"/>
              <a:ext cx="1682640" cy="1463040"/>
            </a:xfrm>
            <a:prstGeom prst="rect">
              <a:avLst/>
            </a:prstGeom>
            <a:ln w="0">
              <a:noFill/>
            </a:ln>
          </p:spPr>
        </p:pic>
        <p:pic>
          <p:nvPicPr>
            <p:cNvPr id="318" name="Grafik 15"/>
            <p:cNvPicPr/>
            <p:nvPr/>
          </p:nvPicPr>
          <p:blipFill>
            <a:blip r:embed="rId5"/>
            <a:stretch/>
          </p:blipFill>
          <p:spPr>
            <a:xfrm>
              <a:off x="4968360" y="4382640"/>
              <a:ext cx="1682640" cy="1463040"/>
            </a:xfrm>
            <a:prstGeom prst="rect">
              <a:avLst/>
            </a:prstGeom>
            <a:ln w="0">
              <a:noFill/>
            </a:ln>
          </p:spPr>
        </p:pic>
        <p:pic>
          <p:nvPicPr>
            <p:cNvPr id="319" name="Grafik 16"/>
            <p:cNvPicPr/>
            <p:nvPr/>
          </p:nvPicPr>
          <p:blipFill>
            <a:blip r:embed="rId6"/>
            <a:stretch/>
          </p:blipFill>
          <p:spPr>
            <a:xfrm>
              <a:off x="6756120" y="4382640"/>
              <a:ext cx="1682640" cy="1463040"/>
            </a:xfrm>
            <a:prstGeom prst="rect">
              <a:avLst/>
            </a:prstGeom>
            <a:ln w="0">
              <a:noFill/>
            </a:ln>
          </p:spPr>
        </p:pic>
        <p:pic>
          <p:nvPicPr>
            <p:cNvPr id="320" name="Grafik 17"/>
            <p:cNvPicPr/>
            <p:nvPr/>
          </p:nvPicPr>
          <p:blipFill>
            <a:blip r:embed="rId7"/>
            <a:stretch/>
          </p:blipFill>
          <p:spPr>
            <a:xfrm>
              <a:off x="8553240" y="4382640"/>
              <a:ext cx="1682640" cy="1463040"/>
            </a:xfrm>
            <a:prstGeom prst="rect">
              <a:avLst/>
            </a:prstGeom>
            <a:ln w="0">
              <a:noFill/>
            </a:ln>
          </p:spPr>
        </p:pic>
        <p:pic>
          <p:nvPicPr>
            <p:cNvPr id="321" name="Grafik 18"/>
            <p:cNvPicPr/>
            <p:nvPr/>
          </p:nvPicPr>
          <p:blipFill>
            <a:blip r:embed="rId8"/>
            <a:stretch/>
          </p:blipFill>
          <p:spPr>
            <a:xfrm>
              <a:off x="1400760" y="4382640"/>
              <a:ext cx="1682640" cy="146304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Grafik 1"/>
          <p:cNvPicPr/>
          <p:nvPr/>
        </p:nvPicPr>
        <p:blipFill>
          <a:blip r:embed="rId2"/>
          <a:srcRect t="49607" r="63123"/>
          <a:stretch/>
        </p:blipFill>
        <p:spPr>
          <a:xfrm>
            <a:off x="0" y="1635840"/>
            <a:ext cx="5624280" cy="3842640"/>
          </a:xfrm>
          <a:prstGeom prst="rect">
            <a:avLst/>
          </a:prstGeom>
          <a:ln w="0">
            <a:noFill/>
          </a:ln>
        </p:spPr>
      </p:pic>
      <p:sp>
        <p:nvSpPr>
          <p:cNvPr id="32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nSpc>
                <a:spcPct val="90000"/>
              </a:lnSpc>
              <a:buNone/>
            </a:pPr>
            <a:r>
              <a:rPr lang="de-DE" sz="4400" b="0" strike="noStrike" spc="-1">
                <a:solidFill>
                  <a:srgbClr val="000000"/>
                </a:solidFill>
                <a:latin typeface="Arial"/>
                <a:ea typeface="DejaVu Sans"/>
              </a:rPr>
              <a:t>Timepoint distribution</a:t>
            </a:r>
            <a:endParaRPr lang="en-US" sz="4400" b="0" strike="noStrike" spc="-1">
              <a:solidFill>
                <a:srgbClr val="000000"/>
              </a:solidFill>
              <a:latin typeface="Arial"/>
            </a:endParaRPr>
          </a:p>
        </p:txBody>
      </p:sp>
      <p:pic>
        <p:nvPicPr>
          <p:cNvPr id="324" name="Grafik 11"/>
          <p:cNvPicPr/>
          <p:nvPr/>
        </p:nvPicPr>
        <p:blipFill>
          <a:blip r:embed="rId3"/>
          <a:stretch/>
        </p:blipFill>
        <p:spPr>
          <a:xfrm>
            <a:off x="5797080" y="1116720"/>
            <a:ext cx="5486040" cy="4571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Grafik 1"/>
          <p:cNvPicPr/>
          <p:nvPr/>
        </p:nvPicPr>
        <p:blipFill>
          <a:blip r:embed="rId2"/>
          <a:srcRect t="49607" r="63123"/>
          <a:stretch/>
        </p:blipFill>
        <p:spPr>
          <a:xfrm>
            <a:off x="0" y="1635840"/>
            <a:ext cx="5624280" cy="3842640"/>
          </a:xfrm>
          <a:prstGeom prst="rect">
            <a:avLst/>
          </a:prstGeom>
          <a:ln w="0">
            <a:noFill/>
          </a:ln>
        </p:spPr>
      </p:pic>
      <p:pic>
        <p:nvPicPr>
          <p:cNvPr id="326" name="Grafik 5"/>
          <p:cNvPicPr/>
          <p:nvPr/>
        </p:nvPicPr>
        <p:blipFill>
          <a:blip r:embed="rId3"/>
          <a:srcRect l="33855"/>
          <a:stretch/>
        </p:blipFill>
        <p:spPr>
          <a:xfrm>
            <a:off x="5527080" y="1078560"/>
            <a:ext cx="6450120" cy="2600280"/>
          </a:xfrm>
          <a:prstGeom prst="rect">
            <a:avLst/>
          </a:prstGeom>
          <a:ln w="0">
            <a:noFill/>
          </a:ln>
        </p:spPr>
      </p:pic>
      <p:sp>
        <p:nvSpPr>
          <p:cNvPr id="32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nSpc>
                <a:spcPct val="90000"/>
              </a:lnSpc>
              <a:buNone/>
            </a:pPr>
            <a:r>
              <a:rPr lang="de-DE" sz="4400" b="0" strike="noStrike" spc="-1">
                <a:solidFill>
                  <a:srgbClr val="000000"/>
                </a:solidFill>
                <a:latin typeface="Arial"/>
                <a:ea typeface="DejaVu Sans"/>
              </a:rPr>
              <a:t>Differentiation scores</a:t>
            </a:r>
            <a:endParaRPr lang="en-US" sz="4400" b="0" strike="noStrike" spc="-1">
              <a:solidFill>
                <a:srgbClr val="000000"/>
              </a:solidFill>
              <a:latin typeface="Arial"/>
            </a:endParaRPr>
          </a:p>
        </p:txBody>
      </p:sp>
      <p:pic>
        <p:nvPicPr>
          <p:cNvPr id="328" name="Grafik 9"/>
          <p:cNvPicPr/>
          <p:nvPr/>
        </p:nvPicPr>
        <p:blipFill>
          <a:blip r:embed="rId4"/>
          <a:srcRect l="33188"/>
          <a:stretch/>
        </p:blipFill>
        <p:spPr>
          <a:xfrm>
            <a:off x="5441040" y="3896640"/>
            <a:ext cx="6543720" cy="2670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ScaleRNA pipeline</a:t>
            </a:r>
            <a:endParaRPr lang="en-US" sz="4400" b="0" strike="noStrike" spc="-1">
              <a:solidFill>
                <a:srgbClr val="000000"/>
              </a:solidFill>
              <a:latin typeface="Arial"/>
            </a:endParaRPr>
          </a:p>
        </p:txBody>
      </p:sp>
      <p:sp>
        <p:nvSpPr>
          <p:cNvPr id="257" name="PlaceHolder 2"/>
          <p:cNvSpPr>
            <a:spLocks noGrp="1"/>
          </p:cNvSpPr>
          <p:nvPr>
            <p:ph/>
          </p:nvPr>
        </p:nvSpPr>
        <p:spPr>
          <a:xfrm>
            <a:off x="838080" y="1825560"/>
            <a:ext cx="10514520" cy="43502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Fastq files from 5 runs were labelled according to the run</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All 480 fastq files were processed simultaneously with the ScaleRNA nextflow pipeline (</a:t>
            </a:r>
            <a:r>
              <a:rPr lang="de-DE" sz="2800" b="0" u="sng" strike="noStrike" spc="-1">
                <a:solidFill>
                  <a:srgbClr val="0563C1"/>
                </a:solidFill>
                <a:uFillTx/>
                <a:latin typeface="Calibri"/>
                <a:ea typeface="DejaVu Sans"/>
                <a:hlinkClick r:id="rId2"/>
              </a:rPr>
              <a:t>https://github.com/ScaleBio/ScaleRna</a:t>
            </a:r>
            <a:r>
              <a:rPr lang="de-DE" sz="2800" b="0" strike="noStrike" spc="-1">
                <a:solidFill>
                  <a:srgbClr val="000000"/>
                </a:solidFill>
                <a:latin typeface="Calibri"/>
                <a:ea typeface="DejaVu Sans"/>
              </a:rPr>
              <a:t>) </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A detailed summary of the pipeline is shown on the next slides</a:t>
            </a:r>
            <a:endParaRPr lang="en-US" sz="2800" b="0" strike="noStrike" spc="-1">
              <a:solidFill>
                <a:srgbClr val="000000"/>
              </a:solidFill>
              <a:latin typeface="Arial"/>
            </a:endParaRPr>
          </a:p>
          <a:p>
            <a:pPr marL="228600" indent="-228600">
              <a:lnSpc>
                <a:spcPct val="90000"/>
              </a:lnSpc>
              <a:spcBef>
                <a:spcPts val="1417"/>
              </a:spcBef>
              <a:buNone/>
              <a:tabLst>
                <a:tab pos="0" algn="l"/>
              </a:tabLst>
            </a:pPr>
            <a:endParaRPr lang="en-US" sz="24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06a-DSC </a:t>
            </a:r>
            <a:r>
              <a:rPr lang="de-DE" sz="6000" b="0" strike="noStrike" spc="-1" dirty="0" err="1">
                <a:solidFill>
                  <a:srgbClr val="000000"/>
                </a:solidFill>
                <a:latin typeface="Calibri Light"/>
                <a:ea typeface="DejaVu Sans"/>
              </a:rPr>
              <a:t>day</a:t>
            </a:r>
            <a:r>
              <a:rPr lang="de-DE" sz="6000" b="0" strike="noStrike" spc="-1" dirty="0">
                <a:solidFill>
                  <a:srgbClr val="000000"/>
                </a:solidFill>
                <a:latin typeface="Calibri Light"/>
                <a:ea typeface="DejaVu Sans"/>
              </a:rPr>
              <a:t> 0 </a:t>
            </a:r>
            <a:r>
              <a:rPr lang="de-DE" sz="6000" b="0" strike="noStrike" spc="-1" dirty="0" err="1">
                <a:solidFill>
                  <a:srgbClr val="000000"/>
                </a:solidFill>
                <a:latin typeface="Calibri Light"/>
                <a:ea typeface="DejaVu Sans"/>
              </a:rPr>
              <a:t>subpopulation</a:t>
            </a:r>
            <a:endParaRPr lang="en-US" sz="6000" b="0" strike="noStrike" spc="-1" dirty="0">
              <a:solidFill>
                <a:srgbClr val="000000"/>
              </a:solidFill>
              <a:latin typeface="Arial"/>
            </a:endParaRPr>
          </a:p>
        </p:txBody>
      </p:sp>
      <p:sp>
        <p:nvSpPr>
          <p:cNvPr id="345"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312476397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Grafik 1"/>
          <p:cNvPicPr/>
          <p:nvPr/>
        </p:nvPicPr>
        <p:blipFill>
          <a:blip r:embed="rId2"/>
          <a:stretch/>
        </p:blipFill>
        <p:spPr>
          <a:xfrm>
            <a:off x="0" y="575280"/>
            <a:ext cx="12191400" cy="5688720"/>
          </a:xfrm>
          <a:prstGeom prst="rect">
            <a:avLst/>
          </a:prstGeom>
          <a:ln w="0">
            <a:noFill/>
          </a:ln>
        </p:spPr>
      </p:pic>
    </p:spTree>
    <p:extLst>
      <p:ext uri="{BB962C8B-B14F-4D97-AF65-F5344CB8AC3E}">
        <p14:creationId xmlns:p14="http://schemas.microsoft.com/office/powerpoint/2010/main" val="286962368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Grafik 2"/>
          <p:cNvPicPr/>
          <p:nvPr/>
        </p:nvPicPr>
        <p:blipFill>
          <a:blip r:embed="rId2"/>
          <a:stretch/>
        </p:blipFill>
        <p:spPr>
          <a:xfrm>
            <a:off x="1809720" y="0"/>
            <a:ext cx="8571960" cy="6857280"/>
          </a:xfrm>
          <a:prstGeom prst="rect">
            <a:avLst/>
          </a:prstGeom>
          <a:ln w="0">
            <a:noFill/>
          </a:ln>
        </p:spPr>
      </p:pic>
    </p:spTree>
    <p:extLst>
      <p:ext uri="{BB962C8B-B14F-4D97-AF65-F5344CB8AC3E}">
        <p14:creationId xmlns:p14="http://schemas.microsoft.com/office/powerpoint/2010/main" val="161597331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feld 5"/>
          <p:cNvSpPr/>
          <p:nvPr/>
        </p:nvSpPr>
        <p:spPr>
          <a:xfrm>
            <a:off x="0" y="0"/>
            <a:ext cx="301644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DSC markers</a:t>
            </a:r>
            <a:endParaRPr lang="de-DE" sz="2800" b="0" strike="noStrike" spc="-1">
              <a:latin typeface="Arial"/>
            </a:endParaRPr>
          </a:p>
        </p:txBody>
      </p:sp>
      <p:pic>
        <p:nvPicPr>
          <p:cNvPr id="349" name="Grafik 1"/>
          <p:cNvPicPr/>
          <p:nvPr/>
        </p:nvPicPr>
        <p:blipFill>
          <a:blip r:embed="rId2"/>
          <a:stretch/>
        </p:blipFill>
        <p:spPr>
          <a:xfrm>
            <a:off x="0" y="641880"/>
            <a:ext cx="12191400" cy="6095160"/>
          </a:xfrm>
          <a:prstGeom prst="rect">
            <a:avLst/>
          </a:prstGeom>
          <a:ln w="0">
            <a:noFill/>
          </a:ln>
        </p:spPr>
      </p:pic>
    </p:spTree>
    <p:extLst>
      <p:ext uri="{BB962C8B-B14F-4D97-AF65-F5344CB8AC3E}">
        <p14:creationId xmlns:p14="http://schemas.microsoft.com/office/powerpoint/2010/main" val="150764812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feld 3"/>
          <p:cNvSpPr/>
          <p:nvPr/>
        </p:nvSpPr>
        <p:spPr>
          <a:xfrm>
            <a:off x="0" y="0"/>
            <a:ext cx="416376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Melanocyte markers</a:t>
            </a:r>
            <a:endParaRPr lang="de-DE" sz="2800" b="0" strike="noStrike" spc="-1">
              <a:latin typeface="Arial"/>
            </a:endParaRPr>
          </a:p>
        </p:txBody>
      </p:sp>
      <p:pic>
        <p:nvPicPr>
          <p:cNvPr id="351" name="Grafik 1"/>
          <p:cNvPicPr/>
          <p:nvPr/>
        </p:nvPicPr>
        <p:blipFill>
          <a:blip r:embed="rId2"/>
          <a:stretch/>
        </p:blipFill>
        <p:spPr>
          <a:xfrm>
            <a:off x="0" y="565560"/>
            <a:ext cx="12191400" cy="6095160"/>
          </a:xfrm>
          <a:prstGeom prst="rect">
            <a:avLst/>
          </a:prstGeom>
          <a:ln w="0">
            <a:noFill/>
          </a:ln>
        </p:spPr>
      </p:pic>
    </p:spTree>
    <p:extLst>
      <p:ext uri="{BB962C8B-B14F-4D97-AF65-F5344CB8AC3E}">
        <p14:creationId xmlns:p14="http://schemas.microsoft.com/office/powerpoint/2010/main" val="4222048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feld 3"/>
          <p:cNvSpPr/>
          <p:nvPr/>
        </p:nvSpPr>
        <p:spPr>
          <a:xfrm>
            <a:off x="0" y="0"/>
            <a:ext cx="536076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Melanocyte stem cell markers</a:t>
            </a:r>
            <a:endParaRPr lang="de-DE" sz="2800" b="0" strike="noStrike" spc="-1">
              <a:latin typeface="Arial"/>
            </a:endParaRPr>
          </a:p>
        </p:txBody>
      </p:sp>
      <p:pic>
        <p:nvPicPr>
          <p:cNvPr id="353" name="Grafik 1"/>
          <p:cNvPicPr/>
          <p:nvPr/>
        </p:nvPicPr>
        <p:blipFill>
          <a:blip r:embed="rId2"/>
          <a:stretch/>
        </p:blipFill>
        <p:spPr>
          <a:xfrm>
            <a:off x="-61560" y="471600"/>
            <a:ext cx="12191400" cy="6095160"/>
          </a:xfrm>
          <a:prstGeom prst="rect">
            <a:avLst/>
          </a:prstGeom>
          <a:ln w="0">
            <a:noFill/>
          </a:ln>
        </p:spPr>
      </p:pic>
    </p:spTree>
    <p:extLst>
      <p:ext uri="{BB962C8B-B14F-4D97-AF65-F5344CB8AC3E}">
        <p14:creationId xmlns:p14="http://schemas.microsoft.com/office/powerpoint/2010/main" val="313311135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extfeld 3"/>
          <p:cNvSpPr/>
          <p:nvPr/>
        </p:nvSpPr>
        <p:spPr>
          <a:xfrm>
            <a:off x="0" y="0"/>
            <a:ext cx="301644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Fibroblast markers</a:t>
            </a:r>
            <a:endParaRPr lang="de-DE" sz="2800" b="0" strike="noStrike" spc="-1">
              <a:latin typeface="Arial"/>
            </a:endParaRPr>
          </a:p>
        </p:txBody>
      </p:sp>
      <p:pic>
        <p:nvPicPr>
          <p:cNvPr id="355" name="Grafik 1"/>
          <p:cNvPicPr/>
          <p:nvPr/>
        </p:nvPicPr>
        <p:blipFill>
          <a:blip r:embed="rId2"/>
          <a:stretch/>
        </p:blipFill>
        <p:spPr>
          <a:xfrm>
            <a:off x="0" y="539280"/>
            <a:ext cx="12191400" cy="6095160"/>
          </a:xfrm>
          <a:prstGeom prst="rect">
            <a:avLst/>
          </a:prstGeom>
          <a:ln w="0">
            <a:noFill/>
          </a:ln>
        </p:spPr>
      </p:pic>
    </p:spTree>
    <p:extLst>
      <p:ext uri="{BB962C8B-B14F-4D97-AF65-F5344CB8AC3E}">
        <p14:creationId xmlns:p14="http://schemas.microsoft.com/office/powerpoint/2010/main" val="30741073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feld 3"/>
          <p:cNvSpPr/>
          <p:nvPr/>
        </p:nvSpPr>
        <p:spPr>
          <a:xfrm>
            <a:off x="0" y="0"/>
            <a:ext cx="301644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Cell cycle markers</a:t>
            </a:r>
            <a:endParaRPr lang="de-DE" sz="2800" b="0" strike="noStrike" spc="-1">
              <a:latin typeface="Arial"/>
            </a:endParaRPr>
          </a:p>
        </p:txBody>
      </p:sp>
      <p:pic>
        <p:nvPicPr>
          <p:cNvPr id="357" name="Grafik 1"/>
          <p:cNvPicPr/>
          <p:nvPr/>
        </p:nvPicPr>
        <p:blipFill>
          <a:blip r:embed="rId2"/>
          <a:stretch/>
        </p:blipFill>
        <p:spPr>
          <a:xfrm>
            <a:off x="0" y="618480"/>
            <a:ext cx="12191400" cy="6095160"/>
          </a:xfrm>
          <a:prstGeom prst="rect">
            <a:avLst/>
          </a:prstGeom>
          <a:ln w="0">
            <a:noFill/>
          </a:ln>
        </p:spPr>
      </p:pic>
    </p:spTree>
    <p:extLst>
      <p:ext uri="{BB962C8B-B14F-4D97-AF65-F5344CB8AC3E}">
        <p14:creationId xmlns:p14="http://schemas.microsoft.com/office/powerpoint/2010/main" val="55506550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Grafik 2"/>
          <p:cNvPicPr/>
          <p:nvPr/>
        </p:nvPicPr>
        <p:blipFill>
          <a:blip r:embed="rId3"/>
          <a:stretch/>
        </p:blipFill>
        <p:spPr>
          <a:xfrm>
            <a:off x="3019777" y="0"/>
            <a:ext cx="10286280" cy="6857280"/>
          </a:xfrm>
          <a:prstGeom prst="rect">
            <a:avLst/>
          </a:prstGeom>
          <a:ln w="0">
            <a:noFill/>
          </a:ln>
        </p:spPr>
      </p:pic>
      <p:sp>
        <p:nvSpPr>
          <p:cNvPr id="359" name="Rechteck 5"/>
          <p:cNvSpPr/>
          <p:nvPr/>
        </p:nvSpPr>
        <p:spPr>
          <a:xfrm>
            <a:off x="83520" y="6275160"/>
            <a:ext cx="4134600" cy="515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de-DE" sz="1400" b="0" strike="noStrike" spc="-1">
                <a:solidFill>
                  <a:srgbClr val="000000"/>
                </a:solidFill>
                <a:latin typeface="Calibri"/>
                <a:ea typeface="DejaVu Sans"/>
              </a:rPr>
              <a:t>SOX5 is a marker of the neural-crest lineage</a:t>
            </a:r>
            <a:endParaRPr lang="de-DE" sz="1400" b="0" strike="noStrike" spc="-1">
              <a:latin typeface="Arial"/>
            </a:endParaRPr>
          </a:p>
          <a:p>
            <a:pPr>
              <a:lnSpc>
                <a:spcPct val="100000"/>
              </a:lnSpc>
              <a:buNone/>
            </a:pPr>
            <a:r>
              <a:rPr lang="en-GB" sz="1400" b="0" strike="noStrike" spc="-1">
                <a:solidFill>
                  <a:srgbClr val="000000"/>
                </a:solidFill>
                <a:latin typeface="Calibri"/>
                <a:ea typeface="DejaVu Sans"/>
              </a:rPr>
              <a:t>https://pubmed.ncbi.nlm.nih.gov/18703590/</a:t>
            </a:r>
            <a:endParaRPr lang="de-DE" sz="1400" b="0" strike="noStrike" spc="-1">
              <a:latin typeface="Arial"/>
            </a:endParaRPr>
          </a:p>
        </p:txBody>
      </p:sp>
      <p:sp>
        <p:nvSpPr>
          <p:cNvPr id="360" name="Rechteck 7"/>
          <p:cNvSpPr/>
          <p:nvPr/>
        </p:nvSpPr>
        <p:spPr>
          <a:xfrm>
            <a:off x="3279752" y="2664249"/>
            <a:ext cx="9177480" cy="1634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p:style>
      </p:sp>
      <p:sp>
        <p:nvSpPr>
          <p:cNvPr id="361" name="Textfeld 8"/>
          <p:cNvSpPr/>
          <p:nvPr/>
        </p:nvSpPr>
        <p:spPr>
          <a:xfrm>
            <a:off x="187200" y="4344480"/>
            <a:ext cx="29167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Cluster 6: Fibroblasts</a:t>
            </a:r>
            <a:endParaRPr lang="de-DE" sz="1800" b="0" strike="noStrike" spc="-1">
              <a:latin typeface="Arial"/>
            </a:endParaRPr>
          </a:p>
          <a:p>
            <a:pPr>
              <a:lnSpc>
                <a:spcPct val="100000"/>
              </a:lnSpc>
              <a:buNone/>
            </a:pPr>
            <a:r>
              <a:rPr lang="de-DE" sz="1800" b="0" strike="noStrike" spc="-1">
                <a:solidFill>
                  <a:srgbClr val="000000"/>
                </a:solidFill>
                <a:latin typeface="Calibri"/>
                <a:ea typeface="DejaVu Sans"/>
              </a:rPr>
              <a:t>Cluster 7&amp;8: Cycling DSCs</a:t>
            </a:r>
            <a:endParaRPr lang="de-DE" sz="1800" b="0" strike="noStrike" spc="-1">
              <a:latin typeface="Arial"/>
            </a:endParaRPr>
          </a:p>
          <a:p>
            <a:pPr>
              <a:lnSpc>
                <a:spcPct val="100000"/>
              </a:lnSpc>
              <a:buNone/>
            </a:pPr>
            <a:r>
              <a:rPr lang="de-DE" sz="1800" b="0" strike="noStrike" spc="-1">
                <a:solidFill>
                  <a:srgbClr val="000000"/>
                </a:solidFill>
                <a:latin typeface="Calibri"/>
                <a:ea typeface="DejaVu Sans"/>
              </a:rPr>
              <a:t>Cluster 2,3 &amp; 4: Stem cell reservoir?</a:t>
            </a:r>
            <a:endParaRPr lang="de-DE" sz="1800" b="0" strike="noStrike" spc="-1">
              <a:latin typeface="Arial"/>
            </a:endParaRPr>
          </a:p>
          <a:p>
            <a:pPr>
              <a:lnSpc>
                <a:spcPct val="100000"/>
              </a:lnSpc>
              <a:buNone/>
            </a:pPr>
            <a:r>
              <a:rPr lang="de-DE" sz="1800" b="0" strike="noStrike" spc="-1">
                <a:solidFill>
                  <a:srgbClr val="000000"/>
                </a:solidFill>
                <a:latin typeface="Calibri"/>
                <a:ea typeface="DejaVu Sans"/>
              </a:rPr>
              <a:t>Cluster 1 &amp; 5: Melanocyte progenitors?</a:t>
            </a:r>
            <a:endParaRPr lang="de-DE" sz="1800" b="0" strike="noStrike" spc="-1">
              <a:latin typeface="Arial"/>
            </a:endParaRPr>
          </a:p>
        </p:txBody>
      </p:sp>
      <p:pic>
        <p:nvPicPr>
          <p:cNvPr id="362" name="Grafik 6"/>
          <p:cNvPicPr/>
          <p:nvPr/>
        </p:nvPicPr>
        <p:blipFill>
          <a:blip r:embed="rId4"/>
          <a:srcRect r="59677"/>
          <a:stretch/>
        </p:blipFill>
        <p:spPr>
          <a:xfrm>
            <a:off x="28080" y="105840"/>
            <a:ext cx="3182040" cy="3945960"/>
          </a:xfrm>
          <a:prstGeom prst="rect">
            <a:avLst/>
          </a:prstGeom>
          <a:ln w="0">
            <a:noFill/>
          </a:ln>
        </p:spPr>
      </p:pic>
    </p:spTree>
    <p:extLst>
      <p:ext uri="{BB962C8B-B14F-4D97-AF65-F5344CB8AC3E}">
        <p14:creationId xmlns:p14="http://schemas.microsoft.com/office/powerpoint/2010/main" val="411809201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feld 3"/>
          <p:cNvSpPr/>
          <p:nvPr/>
        </p:nvSpPr>
        <p:spPr>
          <a:xfrm>
            <a:off x="0" y="0"/>
            <a:ext cx="426600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GOBP terms per cluster</a:t>
            </a:r>
            <a:endParaRPr lang="de-DE" sz="2800" b="0" strike="noStrike" spc="-1">
              <a:latin typeface="Arial"/>
            </a:endParaRPr>
          </a:p>
        </p:txBody>
      </p:sp>
      <p:pic>
        <p:nvPicPr>
          <p:cNvPr id="364" name="Grafik 2"/>
          <p:cNvPicPr/>
          <p:nvPr/>
        </p:nvPicPr>
        <p:blipFill>
          <a:blip r:embed="rId2"/>
          <a:stretch/>
        </p:blipFill>
        <p:spPr>
          <a:xfrm>
            <a:off x="85680" y="942840"/>
            <a:ext cx="12191400" cy="4876200"/>
          </a:xfrm>
          <a:prstGeom prst="rect">
            <a:avLst/>
          </a:prstGeom>
          <a:ln w="0">
            <a:noFill/>
          </a:ln>
        </p:spPr>
      </p:pic>
    </p:spTree>
    <p:extLst>
      <p:ext uri="{BB962C8B-B14F-4D97-AF65-F5344CB8AC3E}">
        <p14:creationId xmlns:p14="http://schemas.microsoft.com/office/powerpoint/2010/main" val="287537301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ScaleRNA pipeline </a:t>
            </a:r>
            <a:endParaRPr lang="en-US" sz="4400" b="0" strike="noStrike" spc="-1">
              <a:solidFill>
                <a:srgbClr val="000000"/>
              </a:solidFill>
              <a:latin typeface="Arial"/>
            </a:endParaRPr>
          </a:p>
        </p:txBody>
      </p:sp>
      <p:sp>
        <p:nvSpPr>
          <p:cNvPr id="259"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fontScale="55500" lnSpcReduction="20000"/>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Single-cell RNA sequencing libraries were prepared using the ScaleBio platform and sequenced across five independent Illumina runs. Raw sequencing data were obtained in the form of paired-end FASTQ files, with each run designated by the suffix “run1.fastq.gz”, “run2.fastq.gz”, and so forth. All FASTQ files corresponding to the same library were provided as input to the ScaleRNA analysis pipeline (v2.0.1; ScaleBio, </a:t>
            </a:r>
            <a:r>
              <a:rPr lang="de-DE" sz="2800" b="0" u="sng" strike="noStrike" spc="-1">
                <a:solidFill>
                  <a:srgbClr val="0563C1"/>
                </a:solidFill>
                <a:uFillTx/>
                <a:latin typeface="Calibri"/>
                <a:ea typeface="DejaVu Sans"/>
                <a:hlinkClick r:id="rId2"/>
              </a:rPr>
              <a:t>https://github.com/ScaleBio/ScaleRna</a:t>
            </a:r>
            <a:r>
              <a:rPr lang="en-GB" sz="2800" b="0" strike="noStrike" spc="-1">
                <a:solidFill>
                  <a:srgbClr val="000000"/>
                </a:solidFill>
                <a:latin typeface="Calibri"/>
                <a:ea typeface="DejaVu Sans"/>
              </a:rPr>
              <a:t>), which internally resolves sample multiplexing and performs barcode demultiplexing based on kit-specific sample barcodes.</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Demultiplexed reads were subsequently merged across sequencing runs, resulting in 18 distinct biological samples for downstream analysis. Adapter trimming was performed using cutadapt, with adapter sequences and trimming parameters specified according to the manufacturer's recommendations in the library structure files. Quality control metrics for the raw and trimmed reads were assessed with FastQC.</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Alignment of reads was carried out using STARsolo (Dobin et al., 2013) against the GRCh38 reference genome, employing the default settings for strand specificity and multimapping. Unique molecular identifiers (UMIs) and cell barcodes were extracted according to the ScaleBio kit design. PCR duplicates were collapsed, and gene-level count matrices were generated for each sample. The resulting .bam files were saved for later RNA velocity analyses by specifying the bamOut = TRUE option in the runParams.yml. </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Cell calling and filtering were performed using the ScaleRNA pipeline's default CellFinder algorithm, which combines data-driven thresholding and statistical rescue of barcodes with expression profiles deviating from ambient RNA. Only barcodes passing the cell calling thresholds were used for analysis.  </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DejaVu Sans"/>
              </a:rPr>
              <a:t>All computational analyses were conducted in a reproducible environment using Docker containerization. Gene-by-cell count matrices produced by the pipeline were used for all subsequent analyses. Gene-by-cell count matrices generated by the ScaleRNA pipeline were imported into R (v4.5.1) and analyzed using the Seurat package (v5.3.0). </a:t>
            </a: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feld 3"/>
          <p:cNvSpPr/>
          <p:nvPr/>
        </p:nvSpPr>
        <p:spPr>
          <a:xfrm>
            <a:off x="0" y="0"/>
            <a:ext cx="426600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Initial cluster assignment</a:t>
            </a:r>
            <a:endParaRPr lang="de-DE" sz="2800" b="0" strike="noStrike" spc="-1">
              <a:latin typeface="Arial"/>
            </a:endParaRPr>
          </a:p>
        </p:txBody>
      </p:sp>
      <p:pic>
        <p:nvPicPr>
          <p:cNvPr id="366" name="Grafik 1"/>
          <p:cNvPicPr/>
          <p:nvPr/>
        </p:nvPicPr>
        <p:blipFill>
          <a:blip r:embed="rId2"/>
          <a:stretch/>
        </p:blipFill>
        <p:spPr>
          <a:xfrm>
            <a:off x="114840" y="828720"/>
            <a:ext cx="5637600" cy="5637600"/>
          </a:xfrm>
          <a:prstGeom prst="rect">
            <a:avLst/>
          </a:prstGeom>
          <a:ln w="0">
            <a:noFill/>
          </a:ln>
        </p:spPr>
      </p:pic>
      <p:pic>
        <p:nvPicPr>
          <p:cNvPr id="367" name="Grafik 2"/>
          <p:cNvPicPr/>
          <p:nvPr/>
        </p:nvPicPr>
        <p:blipFill>
          <a:blip r:embed="rId3"/>
          <a:stretch/>
        </p:blipFill>
        <p:spPr>
          <a:xfrm>
            <a:off x="5752440" y="0"/>
            <a:ext cx="6857280" cy="6857280"/>
          </a:xfrm>
          <a:prstGeom prst="rect">
            <a:avLst/>
          </a:prstGeom>
          <a:ln w="0">
            <a:noFill/>
          </a:ln>
        </p:spPr>
      </p:pic>
    </p:spTree>
    <p:extLst>
      <p:ext uri="{BB962C8B-B14F-4D97-AF65-F5344CB8AC3E}">
        <p14:creationId xmlns:p14="http://schemas.microsoft.com/office/powerpoint/2010/main" val="182745798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feld 3"/>
          <p:cNvSpPr/>
          <p:nvPr/>
        </p:nvSpPr>
        <p:spPr>
          <a:xfrm>
            <a:off x="0" y="0"/>
            <a:ext cx="4266000" cy="9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800" b="1" strike="noStrike" spc="-1">
                <a:solidFill>
                  <a:srgbClr val="000000"/>
                </a:solidFill>
                <a:latin typeface="Calibri"/>
                <a:ea typeface="DejaVu Sans"/>
              </a:rPr>
              <a:t>GOBP terms per cell cluster</a:t>
            </a:r>
            <a:endParaRPr lang="de-DE" sz="2800" b="0" strike="noStrike" spc="-1">
              <a:latin typeface="Arial"/>
            </a:endParaRPr>
          </a:p>
        </p:txBody>
      </p:sp>
      <p:sp>
        <p:nvSpPr>
          <p:cNvPr id="369" name="Textfeld 4"/>
          <p:cNvSpPr/>
          <p:nvPr/>
        </p:nvSpPr>
        <p:spPr>
          <a:xfrm>
            <a:off x="190440" y="6315120"/>
            <a:ext cx="579960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400" b="1" strike="noStrike" spc="-1">
                <a:solidFill>
                  <a:srgbClr val="000000"/>
                </a:solidFill>
                <a:latin typeface="Calibri"/>
                <a:ea typeface="DejaVu Sans"/>
              </a:rPr>
              <a:t>GO Terms confirm cluster identity!</a:t>
            </a:r>
            <a:endParaRPr lang="de-DE" sz="2400" b="0" strike="noStrike" spc="-1">
              <a:latin typeface="Arial"/>
            </a:endParaRPr>
          </a:p>
        </p:txBody>
      </p:sp>
      <p:pic>
        <p:nvPicPr>
          <p:cNvPr id="370" name="Grafik 1"/>
          <p:cNvPicPr/>
          <p:nvPr/>
        </p:nvPicPr>
        <p:blipFill>
          <a:blip r:embed="rId2"/>
          <a:stretch/>
        </p:blipFill>
        <p:spPr>
          <a:xfrm>
            <a:off x="0" y="942840"/>
            <a:ext cx="12191400" cy="4876200"/>
          </a:xfrm>
          <a:prstGeom prst="rect">
            <a:avLst/>
          </a:prstGeom>
          <a:ln w="0">
            <a:noFill/>
          </a:ln>
        </p:spPr>
      </p:pic>
    </p:spTree>
    <p:extLst>
      <p:ext uri="{BB962C8B-B14F-4D97-AF65-F5344CB8AC3E}">
        <p14:creationId xmlns:p14="http://schemas.microsoft.com/office/powerpoint/2010/main" val="31554704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06b-Epidermal </a:t>
            </a:r>
            <a:r>
              <a:rPr lang="de-DE" sz="6000" b="0" strike="noStrike" spc="-1" dirty="0" err="1">
                <a:solidFill>
                  <a:srgbClr val="000000"/>
                </a:solidFill>
                <a:latin typeface="Calibri Light"/>
                <a:ea typeface="DejaVu Sans"/>
              </a:rPr>
              <a:t>melanocyte</a:t>
            </a:r>
            <a:r>
              <a:rPr lang="de-DE" sz="6000" b="0" strike="noStrike" spc="-1" dirty="0">
                <a:solidFill>
                  <a:srgbClr val="000000"/>
                </a:solidFill>
                <a:latin typeface="Calibri Light"/>
                <a:ea typeface="DejaVu Sans"/>
              </a:rPr>
              <a:t> </a:t>
            </a:r>
            <a:r>
              <a:rPr lang="de-DE" sz="6000" b="0" strike="noStrike" spc="-1" dirty="0" err="1">
                <a:solidFill>
                  <a:srgbClr val="000000"/>
                </a:solidFill>
                <a:latin typeface="Calibri Light"/>
                <a:ea typeface="DejaVu Sans"/>
              </a:rPr>
              <a:t>subpopulation</a:t>
            </a:r>
            <a:endParaRPr lang="en-US" sz="6000" b="0" strike="noStrike" spc="-1" dirty="0">
              <a:solidFill>
                <a:srgbClr val="000000"/>
              </a:solidFill>
              <a:latin typeface="Arial"/>
            </a:endParaRPr>
          </a:p>
        </p:txBody>
      </p:sp>
      <p:sp>
        <p:nvSpPr>
          <p:cNvPr id="372"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163950316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Grafik 1"/>
          <p:cNvPicPr/>
          <p:nvPr/>
        </p:nvPicPr>
        <p:blipFill>
          <a:blip r:embed="rId2"/>
          <a:stretch/>
        </p:blipFill>
        <p:spPr>
          <a:xfrm>
            <a:off x="0" y="546120"/>
            <a:ext cx="12191400" cy="5688720"/>
          </a:xfrm>
          <a:prstGeom prst="rect">
            <a:avLst/>
          </a:prstGeom>
          <a:ln w="0">
            <a:noFill/>
          </a:ln>
        </p:spPr>
      </p:pic>
    </p:spTree>
    <p:extLst>
      <p:ext uri="{BB962C8B-B14F-4D97-AF65-F5344CB8AC3E}">
        <p14:creationId xmlns:p14="http://schemas.microsoft.com/office/powerpoint/2010/main" val="143277338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Grafik 1"/>
          <p:cNvPicPr/>
          <p:nvPr/>
        </p:nvPicPr>
        <p:blipFill>
          <a:blip r:embed="rId2"/>
          <a:stretch/>
        </p:blipFill>
        <p:spPr>
          <a:xfrm>
            <a:off x="0" y="990720"/>
            <a:ext cx="12191400" cy="4876200"/>
          </a:xfrm>
          <a:prstGeom prst="rect">
            <a:avLst/>
          </a:prstGeom>
          <a:ln w="0">
            <a:noFill/>
          </a:ln>
        </p:spPr>
      </p:pic>
    </p:spTree>
    <p:extLst>
      <p:ext uri="{BB962C8B-B14F-4D97-AF65-F5344CB8AC3E}">
        <p14:creationId xmlns:p14="http://schemas.microsoft.com/office/powerpoint/2010/main" val="207646772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extfeld 6"/>
          <p:cNvSpPr/>
          <p:nvPr/>
        </p:nvSpPr>
        <p:spPr>
          <a:xfrm>
            <a:off x="1152360" y="2381400"/>
            <a:ext cx="31708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Calibri"/>
                <a:ea typeface="DejaVu Sans"/>
              </a:rPr>
              <a:t>No real marker differences and high homogeneity. Just one melanocyte population (in the mature melanocytes)</a:t>
            </a:r>
            <a:endParaRPr lang="de-DE" sz="1800" b="0" strike="noStrike" spc="-1">
              <a:latin typeface="Arial"/>
            </a:endParaRPr>
          </a:p>
        </p:txBody>
      </p:sp>
      <p:pic>
        <p:nvPicPr>
          <p:cNvPr id="376" name="Grafik 1"/>
          <p:cNvPicPr/>
          <p:nvPr/>
        </p:nvPicPr>
        <p:blipFill>
          <a:blip r:embed="rId2"/>
          <a:stretch/>
        </p:blipFill>
        <p:spPr>
          <a:xfrm>
            <a:off x="5143680" y="123840"/>
            <a:ext cx="6857280" cy="6857280"/>
          </a:xfrm>
          <a:prstGeom prst="rect">
            <a:avLst/>
          </a:prstGeom>
          <a:ln w="0">
            <a:noFill/>
          </a:ln>
        </p:spPr>
      </p:pic>
    </p:spTree>
    <p:extLst>
      <p:ext uri="{BB962C8B-B14F-4D97-AF65-F5344CB8AC3E}">
        <p14:creationId xmlns:p14="http://schemas.microsoft.com/office/powerpoint/2010/main" val="194047985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06c-Melanocyte </a:t>
            </a:r>
            <a:r>
              <a:rPr lang="de-DE" sz="6000" b="0" strike="noStrike" spc="-1" dirty="0" err="1">
                <a:solidFill>
                  <a:srgbClr val="000000"/>
                </a:solidFill>
                <a:latin typeface="Calibri Light"/>
                <a:ea typeface="DejaVu Sans"/>
              </a:rPr>
              <a:t>markers</a:t>
            </a:r>
            <a:endParaRPr lang="en-US" sz="6000" b="0" strike="noStrike" spc="-1" dirty="0">
              <a:solidFill>
                <a:srgbClr val="000000"/>
              </a:solidFill>
              <a:latin typeface="Arial"/>
            </a:endParaRPr>
          </a:p>
        </p:txBody>
      </p:sp>
      <p:sp>
        <p:nvSpPr>
          <p:cNvPr id="330"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Grafik 1"/>
          <p:cNvPicPr>
            <a:picLocks noChangeAspect="1"/>
          </p:cNvPicPr>
          <p:nvPr/>
        </p:nvPicPr>
        <p:blipFill>
          <a:blip r:embed="rId2"/>
          <a:stretch/>
        </p:blipFill>
        <p:spPr>
          <a:xfrm>
            <a:off x="0" y="379800"/>
            <a:ext cx="12191400" cy="6095160"/>
          </a:xfrm>
          <a:prstGeom prst="rect">
            <a:avLst/>
          </a:prstGeom>
          <a:ln w="0">
            <a:noFill/>
          </a:ln>
        </p:spPr>
      </p:pic>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4100" y="493260"/>
            <a:ext cx="12192000" cy="609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Grafik 1"/>
          <p:cNvPicPr/>
          <p:nvPr/>
        </p:nvPicPr>
        <p:blipFill>
          <a:blip r:embed="rId2"/>
          <a:stretch/>
        </p:blipFill>
        <p:spPr>
          <a:xfrm>
            <a:off x="0" y="393120"/>
            <a:ext cx="12191400" cy="6095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06d-Melanocyte </a:t>
            </a:r>
            <a:r>
              <a:rPr lang="de-DE" sz="6000" b="0" strike="noStrike" spc="-1" dirty="0" err="1">
                <a:solidFill>
                  <a:srgbClr val="000000"/>
                </a:solidFill>
                <a:latin typeface="Calibri Light"/>
                <a:ea typeface="DejaVu Sans"/>
              </a:rPr>
              <a:t>stem</a:t>
            </a:r>
            <a:r>
              <a:rPr lang="de-DE" sz="6000" b="0" strike="noStrike" spc="-1" dirty="0">
                <a:solidFill>
                  <a:srgbClr val="000000"/>
                </a:solidFill>
                <a:latin typeface="Calibri Light"/>
                <a:ea typeface="DejaVu Sans"/>
              </a:rPr>
              <a:t> </a:t>
            </a:r>
            <a:r>
              <a:rPr lang="de-DE" sz="6000" b="0" strike="noStrike" spc="-1" dirty="0" err="1">
                <a:solidFill>
                  <a:srgbClr val="000000"/>
                </a:solidFill>
                <a:latin typeface="Calibri Light"/>
                <a:ea typeface="DejaVu Sans"/>
              </a:rPr>
              <a:t>cell</a:t>
            </a:r>
            <a:r>
              <a:rPr lang="de-DE" sz="6000" b="0" strike="noStrike" spc="-1" dirty="0">
                <a:solidFill>
                  <a:srgbClr val="000000"/>
                </a:solidFill>
                <a:latin typeface="Calibri Light"/>
                <a:ea typeface="DejaVu Sans"/>
              </a:rPr>
              <a:t> </a:t>
            </a:r>
            <a:r>
              <a:rPr lang="de-DE" sz="6000" b="0" strike="noStrike" spc="-1" dirty="0" err="1">
                <a:solidFill>
                  <a:srgbClr val="000000"/>
                </a:solidFill>
                <a:latin typeface="Calibri Light"/>
                <a:ea typeface="DejaVu Sans"/>
              </a:rPr>
              <a:t>markers</a:t>
            </a:r>
            <a:endParaRPr lang="en-US" sz="6000" b="0" strike="noStrike" spc="-1" dirty="0">
              <a:solidFill>
                <a:srgbClr val="000000"/>
              </a:solidFill>
              <a:latin typeface="Arial"/>
            </a:endParaRPr>
          </a:p>
        </p:txBody>
      </p:sp>
      <p:sp>
        <p:nvSpPr>
          <p:cNvPr id="334"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01-Doublet detection</a:t>
            </a:r>
            <a:endParaRPr lang="en-US" sz="6000" b="0" strike="noStrike" spc="-1">
              <a:solidFill>
                <a:srgbClr val="000000"/>
              </a:solidFill>
              <a:latin typeface="Arial"/>
            </a:endParaRPr>
          </a:p>
        </p:txBody>
      </p:sp>
      <p:sp>
        <p:nvSpPr>
          <p:cNvPr id="261"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feld 2"/>
          <p:cNvSpPr/>
          <p:nvPr/>
        </p:nvSpPr>
        <p:spPr>
          <a:xfrm>
            <a:off x="216000" y="6161040"/>
            <a:ext cx="118778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MSCs are described differentially in the literature: PDGFRB (fibroblast marker) is also associated with MSCs. CD90+/KIT- progenitors have been described as a MSC subpopulation. Also DCT+/MITF- cells were proposed as MSCs.   </a:t>
            </a:r>
            <a:endParaRPr lang="de-DE" sz="1800" b="0" strike="noStrike" spc="-1">
              <a:latin typeface="Arial"/>
            </a:endParaRPr>
          </a:p>
        </p:txBody>
      </p:sp>
      <p:pic>
        <p:nvPicPr>
          <p:cNvPr id="336" name="Grafik 1"/>
          <p:cNvPicPr/>
          <p:nvPr/>
        </p:nvPicPr>
        <p:blipFill>
          <a:blip r:embed="rId2"/>
          <a:stretch/>
        </p:blipFill>
        <p:spPr>
          <a:xfrm>
            <a:off x="0" y="65160"/>
            <a:ext cx="12191400" cy="6095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06e-DSC </a:t>
            </a:r>
            <a:r>
              <a:rPr lang="de-DE" sz="6000" b="0" strike="noStrike" spc="-1" dirty="0" err="1">
                <a:solidFill>
                  <a:srgbClr val="000000"/>
                </a:solidFill>
                <a:latin typeface="Calibri Light"/>
                <a:ea typeface="DejaVu Sans"/>
              </a:rPr>
              <a:t>markers</a:t>
            </a:r>
            <a:endParaRPr lang="en-US" sz="6000" b="0" strike="noStrike" spc="-1" dirty="0">
              <a:solidFill>
                <a:srgbClr val="000000"/>
              </a:solidFill>
              <a:latin typeface="Arial"/>
            </a:endParaRPr>
          </a:p>
        </p:txBody>
      </p:sp>
      <p:sp>
        <p:nvSpPr>
          <p:cNvPr id="338"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 name="Grafik 1"/>
          <p:cNvPicPr/>
          <p:nvPr/>
        </p:nvPicPr>
        <p:blipFill>
          <a:blip r:embed="rId2"/>
          <a:stretch/>
        </p:blipFill>
        <p:spPr>
          <a:xfrm>
            <a:off x="87840" y="416160"/>
            <a:ext cx="12191400" cy="6095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Grafik 9"/>
          <p:cNvPicPr/>
          <p:nvPr/>
        </p:nvPicPr>
        <p:blipFill>
          <a:blip r:embed="rId2"/>
          <a:stretch/>
        </p:blipFill>
        <p:spPr>
          <a:xfrm>
            <a:off x="0" y="322920"/>
            <a:ext cx="12191040" cy="6094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06f-Fibroblast </a:t>
            </a:r>
            <a:r>
              <a:rPr lang="de-DE" sz="6000" b="0" strike="noStrike" spc="-1" dirty="0" err="1">
                <a:solidFill>
                  <a:srgbClr val="000000"/>
                </a:solidFill>
                <a:latin typeface="Calibri Light"/>
                <a:ea typeface="DejaVu Sans"/>
              </a:rPr>
              <a:t>markers</a:t>
            </a:r>
            <a:endParaRPr lang="en-US" sz="6000" b="0" strike="noStrike" spc="-1" dirty="0">
              <a:solidFill>
                <a:srgbClr val="000000"/>
              </a:solidFill>
              <a:latin typeface="Arial"/>
            </a:endParaRPr>
          </a:p>
        </p:txBody>
      </p:sp>
      <p:sp>
        <p:nvSpPr>
          <p:cNvPr id="342"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Grafik 1"/>
          <p:cNvPicPr/>
          <p:nvPr/>
        </p:nvPicPr>
        <p:blipFill>
          <a:blip r:embed="rId2"/>
          <a:stretch/>
        </p:blipFill>
        <p:spPr>
          <a:xfrm>
            <a:off x="0" y="363240"/>
            <a:ext cx="12191400" cy="6095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07-Trajectory inference</a:t>
            </a:r>
            <a:endParaRPr lang="en-US" sz="6000" b="0" strike="noStrike" spc="-1">
              <a:solidFill>
                <a:srgbClr val="000000"/>
              </a:solidFill>
              <a:latin typeface="Arial"/>
            </a:endParaRPr>
          </a:p>
        </p:txBody>
      </p:sp>
      <p:sp>
        <p:nvSpPr>
          <p:cNvPr id="378"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nSpc>
                <a:spcPct val="90000"/>
              </a:lnSpc>
              <a:buNone/>
            </a:pPr>
            <a:r>
              <a:rPr lang="de-DE" sz="4400" b="0" strike="noStrike" spc="-1" dirty="0">
                <a:solidFill>
                  <a:srgbClr val="000000"/>
                </a:solidFill>
                <a:latin typeface="Arial"/>
                <a:ea typeface="DejaVu Sans"/>
              </a:rPr>
              <a:t>TI </a:t>
            </a:r>
            <a:r>
              <a:rPr lang="de-DE" sz="4400" b="0" strike="noStrike" spc="-1" dirty="0" err="1">
                <a:solidFill>
                  <a:srgbClr val="000000"/>
                </a:solidFill>
                <a:latin typeface="Arial"/>
                <a:ea typeface="DejaVu Sans"/>
              </a:rPr>
              <a:t>workflow</a:t>
            </a:r>
            <a:endParaRPr lang="en-US" sz="4400" b="0" strike="noStrike" spc="-1" dirty="0">
              <a:solidFill>
                <a:srgbClr val="000000"/>
              </a:solidFill>
              <a:latin typeface="Arial"/>
            </a:endParaRPr>
          </a:p>
        </p:txBody>
      </p:sp>
      <p:sp>
        <p:nvSpPr>
          <p:cNvPr id="380" name="PlaceHolder 2"/>
          <p:cNvSpPr>
            <a:spLocks noGrp="1"/>
          </p:cNvSpPr>
          <p:nvPr>
            <p:ph/>
          </p:nvPr>
        </p:nvSpPr>
        <p:spPr>
          <a:xfrm>
            <a:off x="609480" y="1604520"/>
            <a:ext cx="10972080" cy="3976920"/>
          </a:xfrm>
          <a:prstGeom prst="rect">
            <a:avLst/>
          </a:prstGeom>
          <a:noFill/>
          <a:ln w="0">
            <a:noFill/>
          </a:ln>
        </p:spPr>
        <p:txBody>
          <a:bodyPr lIns="0" tIns="0" rIns="0" bIns="0" anchor="t">
            <a:normAutofit fontScale="35000" lnSpcReduction="20000"/>
          </a:bodyPr>
          <a:lstStyle/>
          <a:p>
            <a:pPr algn="just">
              <a:lnSpc>
                <a:spcPct val="170000"/>
              </a:lnSpc>
              <a:spcBef>
                <a:spcPts val="1001"/>
              </a:spcBef>
              <a:buNone/>
              <a:tabLst>
                <a:tab pos="0" algn="l"/>
              </a:tabLst>
            </a:pPr>
            <a:r>
              <a:rPr lang="en-GB" sz="2800" b="0" strike="noStrike" spc="-1" dirty="0">
                <a:solidFill>
                  <a:srgbClr val="000000"/>
                </a:solidFill>
                <a:latin typeface="Calibri"/>
                <a:ea typeface="DejaVu Sans"/>
              </a:rPr>
              <a:t>To reconstruct the differentiation trajectory from dermal stem cells to melanocytes, we performed comprehensive trajectory inference using both diffusion </a:t>
            </a:r>
            <a:r>
              <a:rPr lang="en-GB" sz="2800" b="0" strike="noStrike" spc="-1" dirty="0" err="1">
                <a:solidFill>
                  <a:srgbClr val="000000"/>
                </a:solidFill>
                <a:latin typeface="Calibri"/>
                <a:ea typeface="DejaVu Sans"/>
              </a:rPr>
              <a:t>pseudotime</a:t>
            </a:r>
            <a:r>
              <a:rPr lang="en-GB" sz="2800" b="0" strike="noStrike" spc="-1" dirty="0">
                <a:solidFill>
                  <a:srgbClr val="000000"/>
                </a:solidFill>
                <a:latin typeface="Calibri"/>
                <a:ea typeface="DejaVu Sans"/>
              </a:rPr>
              <a:t> (DPT) and principal curve fitting methods. Initial </a:t>
            </a:r>
            <a:r>
              <a:rPr lang="en-GB" sz="2800" b="0" strike="noStrike" spc="-1" dirty="0" err="1">
                <a:solidFill>
                  <a:srgbClr val="000000"/>
                </a:solidFill>
                <a:latin typeface="Calibri"/>
                <a:ea typeface="DejaVu Sans"/>
              </a:rPr>
              <a:t>preprocessing</a:t>
            </a:r>
            <a:r>
              <a:rPr lang="en-GB" sz="2800" b="0" strike="noStrike" spc="-1" dirty="0">
                <a:solidFill>
                  <a:srgbClr val="000000"/>
                </a:solidFill>
                <a:latin typeface="Calibri"/>
                <a:ea typeface="DejaVu Sans"/>
              </a:rPr>
              <a:t> was conducted in Seurat (</a:t>
            </a:r>
            <a:r>
              <a:rPr lang="en-GB" sz="2800" b="0" strike="noStrike" spc="-1" dirty="0" err="1">
                <a:solidFill>
                  <a:srgbClr val="000000"/>
                </a:solidFill>
                <a:latin typeface="Calibri"/>
                <a:ea typeface="DejaVu Sans"/>
              </a:rPr>
              <a:t>vX.X.X</a:t>
            </a:r>
            <a:r>
              <a:rPr lang="en-GB" sz="2800" b="0" strike="noStrike" spc="-1" dirty="0">
                <a:solidFill>
                  <a:srgbClr val="000000"/>
                </a:solidFill>
                <a:latin typeface="Calibri"/>
                <a:ea typeface="DejaVu Sans"/>
              </a:rPr>
              <a:t>): after standard quality control, we excluded fibroblast and epidermal melanocyte populations by </a:t>
            </a:r>
            <a:r>
              <a:rPr lang="en-GB" sz="2800" b="0" strike="noStrike" spc="-1" dirty="0" err="1">
                <a:solidFill>
                  <a:srgbClr val="000000"/>
                </a:solidFill>
                <a:latin typeface="Calibri"/>
                <a:ea typeface="DejaVu Sans"/>
              </a:rPr>
              <a:t>subsetting</a:t>
            </a:r>
            <a:r>
              <a:rPr lang="en-GB" sz="2800" b="0" strike="noStrike" spc="-1" dirty="0">
                <a:solidFill>
                  <a:srgbClr val="000000"/>
                </a:solidFill>
                <a:latin typeface="Calibri"/>
                <a:ea typeface="DejaVu Sans"/>
              </a:rPr>
              <a:t> the Seurat object to retain only dermal stem cells and their direct derivatives. Following </a:t>
            </a:r>
            <a:r>
              <a:rPr lang="en-GB" sz="2800" b="0" strike="noStrike" spc="-1" dirty="0" err="1">
                <a:solidFill>
                  <a:srgbClr val="000000"/>
                </a:solidFill>
                <a:latin typeface="Calibri"/>
                <a:ea typeface="DejaVu Sans"/>
              </a:rPr>
              <a:t>subsetting</a:t>
            </a:r>
            <a:r>
              <a:rPr lang="en-GB" sz="2800" b="0" strike="noStrike" spc="-1" dirty="0">
                <a:solidFill>
                  <a:srgbClr val="000000"/>
                </a:solidFill>
                <a:latin typeface="Calibri"/>
                <a:ea typeface="DejaVu Sans"/>
              </a:rPr>
              <a:t>, we re-calculated the cellular </a:t>
            </a:r>
            <a:r>
              <a:rPr lang="en-GB" sz="2800" b="0" strike="noStrike" spc="-1" dirty="0" err="1">
                <a:solidFill>
                  <a:srgbClr val="000000"/>
                </a:solidFill>
                <a:latin typeface="Calibri"/>
                <a:ea typeface="DejaVu Sans"/>
              </a:rPr>
              <a:t>neighborhood</a:t>
            </a:r>
            <a:r>
              <a:rPr lang="en-GB" sz="2800" b="0" strike="noStrike" spc="-1" dirty="0">
                <a:solidFill>
                  <a:srgbClr val="000000"/>
                </a:solidFill>
                <a:latin typeface="Calibri"/>
                <a:ea typeface="DejaVu Sans"/>
              </a:rPr>
              <a:t> graph using the first 30 principal components (</a:t>
            </a:r>
            <a:r>
              <a:rPr lang="en-GB" sz="2800" b="0" strike="noStrike" spc="-1" dirty="0" err="1">
                <a:solidFill>
                  <a:srgbClr val="000000"/>
                </a:solidFill>
                <a:latin typeface="Calibri"/>
                <a:ea typeface="DejaVu Sans"/>
              </a:rPr>
              <a:t>FindNeighbors</a:t>
            </a:r>
            <a:r>
              <a:rPr lang="en-GB" sz="2800" b="0" strike="noStrike" spc="-1" dirty="0">
                <a:solidFill>
                  <a:srgbClr val="000000"/>
                </a:solidFill>
                <a:latin typeface="Calibri"/>
                <a:ea typeface="DejaVu Sans"/>
              </a:rPr>
              <a:t>, dims = 1:30), and performed clustering with the Leiden algorithm (</a:t>
            </a:r>
            <a:r>
              <a:rPr lang="en-GB" sz="2800" b="0" strike="noStrike" spc="-1" dirty="0" err="1">
                <a:solidFill>
                  <a:srgbClr val="000000"/>
                </a:solidFill>
                <a:latin typeface="Calibri"/>
                <a:ea typeface="DejaVu Sans"/>
              </a:rPr>
              <a:t>FindClusters</a:t>
            </a:r>
            <a:r>
              <a:rPr lang="en-GB" sz="2800" b="0" strike="noStrike" spc="-1" dirty="0">
                <a:solidFill>
                  <a:srgbClr val="000000"/>
                </a:solidFill>
                <a:latin typeface="Calibri"/>
                <a:ea typeface="DejaVu Sans"/>
              </a:rPr>
              <a:t>, resolution = 0.5</a:t>
            </a:r>
            <a:r>
              <a:rPr lang="en-GB" sz="2800" b="0" strike="noStrike" spc="-1" dirty="0" smtClean="0">
                <a:solidFill>
                  <a:srgbClr val="000000"/>
                </a:solidFill>
                <a:latin typeface="Calibri"/>
                <a:ea typeface="DejaVu Sans"/>
              </a:rPr>
              <a:t>). For </a:t>
            </a:r>
            <a:r>
              <a:rPr lang="en-GB" sz="2800" b="0" strike="noStrike" spc="-1" dirty="0">
                <a:solidFill>
                  <a:srgbClr val="000000"/>
                </a:solidFill>
                <a:latin typeface="Calibri"/>
                <a:ea typeface="DejaVu Sans"/>
              </a:rPr>
              <a:t>visualization purposes, UMAP </a:t>
            </a:r>
            <a:r>
              <a:rPr lang="en-GB" sz="2800" b="0" strike="noStrike" spc="-1" dirty="0" err="1">
                <a:solidFill>
                  <a:srgbClr val="000000"/>
                </a:solidFill>
                <a:latin typeface="Calibri"/>
                <a:ea typeface="DejaVu Sans"/>
              </a:rPr>
              <a:t>embeddings</a:t>
            </a:r>
            <a:r>
              <a:rPr lang="en-GB" sz="2800" b="0" strike="noStrike" spc="-1" dirty="0">
                <a:solidFill>
                  <a:srgbClr val="000000"/>
                </a:solidFill>
                <a:latin typeface="Calibri"/>
                <a:ea typeface="DejaVu Sans"/>
              </a:rPr>
              <a:t> were computed using the same 30 principal components. However, for lineage inference, we leveraged diffusion maps, which have been shown to better preserve continuous differentiation trajectories and underlying manifold structures compared to UMAP, especially in studies of developmental biology and cellular differentiation (</a:t>
            </a:r>
            <a:r>
              <a:rPr lang="en-GB" sz="2800" b="0" strike="noStrike" spc="-1" dirty="0" err="1">
                <a:solidFill>
                  <a:srgbClr val="000000"/>
                </a:solidFill>
                <a:latin typeface="Calibri"/>
                <a:ea typeface="DejaVu Sans"/>
              </a:rPr>
              <a:t>Haghverdi</a:t>
            </a:r>
            <a:r>
              <a:rPr lang="en-GB" sz="2800" b="0" strike="noStrike" spc="-1" dirty="0">
                <a:solidFill>
                  <a:srgbClr val="000000"/>
                </a:solidFill>
                <a:latin typeface="Calibri"/>
                <a:ea typeface="DejaVu Sans"/>
              </a:rPr>
              <a:t> et al., 2016; </a:t>
            </a:r>
            <a:r>
              <a:rPr lang="en-GB" sz="2800" b="0" strike="noStrike" spc="-1" dirty="0" err="1">
                <a:solidFill>
                  <a:srgbClr val="000000"/>
                </a:solidFill>
                <a:latin typeface="Calibri"/>
                <a:ea typeface="DejaVu Sans"/>
              </a:rPr>
              <a:t>Coifman</a:t>
            </a:r>
            <a:r>
              <a:rPr lang="en-GB" sz="2800" b="0" strike="noStrike" spc="-1" dirty="0">
                <a:solidFill>
                  <a:srgbClr val="000000"/>
                </a:solidFill>
                <a:latin typeface="Calibri"/>
                <a:ea typeface="DejaVu Sans"/>
              </a:rPr>
              <a:t> et al., 2005). Diffusion maps were generated using the first 20 principal components to optimize computational efficiency and reduce noise from higher components. </a:t>
            </a:r>
            <a:r>
              <a:rPr lang="en-GB" sz="2800" b="0" strike="noStrike" spc="-1" dirty="0" err="1">
                <a:solidFill>
                  <a:srgbClr val="000000"/>
                </a:solidFill>
                <a:latin typeface="Calibri"/>
                <a:ea typeface="DejaVu Sans"/>
              </a:rPr>
              <a:t>Pseudotime</a:t>
            </a:r>
            <a:r>
              <a:rPr lang="en-GB" sz="2800" b="0" strike="noStrike" spc="-1" dirty="0">
                <a:solidFill>
                  <a:srgbClr val="000000"/>
                </a:solidFill>
                <a:latin typeface="Calibri"/>
                <a:ea typeface="DejaVu Sans"/>
              </a:rPr>
              <a:t> ordering was performed with destiny's DPT algorithm (destiny </a:t>
            </a:r>
            <a:r>
              <a:rPr lang="en-GB" sz="2800" b="0" strike="noStrike" spc="-1" dirty="0" err="1">
                <a:solidFill>
                  <a:srgbClr val="000000"/>
                </a:solidFill>
                <a:latin typeface="Calibri"/>
                <a:ea typeface="DejaVu Sans"/>
              </a:rPr>
              <a:t>vX.X.X</a:t>
            </a:r>
            <a:r>
              <a:rPr lang="en-GB" sz="2800" b="0" strike="noStrike" spc="-1" dirty="0">
                <a:solidFill>
                  <a:srgbClr val="000000"/>
                </a:solidFill>
                <a:latin typeface="Calibri"/>
                <a:ea typeface="DejaVu Sans"/>
              </a:rPr>
              <a:t>), using the diffusion map embedding as input. For downstream gene expression </a:t>
            </a:r>
            <a:r>
              <a:rPr lang="en-GB" sz="2800" b="0" strike="noStrike" spc="-1" dirty="0" err="1">
                <a:solidFill>
                  <a:srgbClr val="000000"/>
                </a:solidFill>
                <a:latin typeface="Calibri"/>
                <a:ea typeface="DejaVu Sans"/>
              </a:rPr>
              <a:t>modeling</a:t>
            </a:r>
            <a:r>
              <a:rPr lang="en-GB" sz="2800" b="0" strike="noStrike" spc="-1" dirty="0">
                <a:solidFill>
                  <a:srgbClr val="000000"/>
                </a:solidFill>
                <a:latin typeface="Calibri"/>
                <a:ea typeface="DejaVu Sans"/>
              </a:rPr>
              <a:t> along </a:t>
            </a:r>
            <a:r>
              <a:rPr lang="en-GB" sz="2800" b="0" strike="noStrike" spc="-1" dirty="0" err="1">
                <a:solidFill>
                  <a:srgbClr val="000000"/>
                </a:solidFill>
                <a:latin typeface="Calibri"/>
                <a:ea typeface="DejaVu Sans"/>
              </a:rPr>
              <a:t>pseudotime</a:t>
            </a:r>
            <a:r>
              <a:rPr lang="en-GB" sz="2800" b="0" strike="noStrike" spc="-1" dirty="0">
                <a:solidFill>
                  <a:srgbClr val="000000"/>
                </a:solidFill>
                <a:latin typeface="Calibri"/>
                <a:ea typeface="DejaVu Sans"/>
              </a:rPr>
              <a:t>, we fitted principal curves with Slingshot (</a:t>
            </a:r>
            <a:r>
              <a:rPr lang="en-GB" sz="2800" b="0" strike="noStrike" spc="-1" dirty="0" err="1">
                <a:solidFill>
                  <a:srgbClr val="000000"/>
                </a:solidFill>
                <a:latin typeface="Calibri"/>
                <a:ea typeface="DejaVu Sans"/>
              </a:rPr>
              <a:t>vX.X.X</a:t>
            </a:r>
            <a:r>
              <a:rPr lang="en-GB" sz="2800" b="0" strike="noStrike" spc="-1" dirty="0">
                <a:solidFill>
                  <a:srgbClr val="000000"/>
                </a:solidFill>
                <a:latin typeface="Calibri"/>
                <a:ea typeface="DejaVu Sans"/>
              </a:rPr>
              <a:t>), again using the diffusion map coordinates as input (</a:t>
            </a:r>
            <a:r>
              <a:rPr lang="en-GB" sz="2800" b="0" strike="noStrike" spc="-1" dirty="0" err="1">
                <a:solidFill>
                  <a:srgbClr val="000000"/>
                </a:solidFill>
                <a:latin typeface="Calibri"/>
                <a:ea typeface="DejaVu Sans"/>
              </a:rPr>
              <a:t>approx_points</a:t>
            </a:r>
            <a:r>
              <a:rPr lang="en-GB" sz="2800" b="0" strike="noStrike" spc="-1" dirty="0">
                <a:solidFill>
                  <a:srgbClr val="000000"/>
                </a:solidFill>
                <a:latin typeface="Calibri"/>
                <a:ea typeface="DejaVu Sans"/>
              </a:rPr>
              <a:t> = 100, stretch = 0). This enabled robust lineage assignment and provided a smooth trajectory for differential expression analysis with </a:t>
            </a:r>
            <a:r>
              <a:rPr lang="en-GB" sz="2800" b="0" strike="noStrike" spc="-1" dirty="0" err="1">
                <a:solidFill>
                  <a:srgbClr val="000000"/>
                </a:solidFill>
                <a:latin typeface="Calibri"/>
                <a:ea typeface="DejaVu Sans"/>
              </a:rPr>
              <a:t>tradeSeq</a:t>
            </a:r>
            <a:r>
              <a:rPr lang="en-GB" sz="2800" b="0" strike="noStrike" spc="-1" dirty="0">
                <a:solidFill>
                  <a:srgbClr val="000000"/>
                </a:solidFill>
                <a:latin typeface="Calibri"/>
                <a:ea typeface="DejaVu Sans"/>
              </a:rPr>
              <a:t>. All analyses were performed in R (</a:t>
            </a:r>
            <a:r>
              <a:rPr lang="en-GB" sz="2800" b="0" strike="noStrike" spc="-1" dirty="0" err="1">
                <a:solidFill>
                  <a:srgbClr val="000000"/>
                </a:solidFill>
                <a:latin typeface="Calibri"/>
                <a:ea typeface="DejaVu Sans"/>
              </a:rPr>
              <a:t>vX.X.X</a:t>
            </a:r>
            <a:r>
              <a:rPr lang="en-GB" sz="2800" b="0" strike="noStrike" spc="-1" dirty="0">
                <a:solidFill>
                  <a:srgbClr val="000000"/>
                </a:solidFill>
                <a:latin typeface="Calibri"/>
                <a:ea typeface="DejaVu Sans"/>
              </a:rPr>
              <a:t>) with default parameters unless otherwise specified.</a:t>
            </a:r>
            <a:endParaRPr lang="en-US" sz="2800" b="0" strike="noStrike" spc="-1" dirty="0">
              <a:solidFill>
                <a:srgbClr val="000000"/>
              </a:solidFill>
              <a:latin typeface="Arial"/>
            </a:endParaRPr>
          </a:p>
          <a:p>
            <a:pPr algn="just">
              <a:lnSpc>
                <a:spcPct val="170000"/>
              </a:lnSpc>
              <a:spcBef>
                <a:spcPts val="1001"/>
              </a:spcBef>
              <a:buNone/>
              <a:tabLst>
                <a:tab pos="0" algn="l"/>
              </a:tabLst>
            </a:pPr>
            <a:r>
              <a:rPr lang="en-GB" sz="2800" b="1" strike="noStrike" spc="-1" dirty="0">
                <a:solidFill>
                  <a:srgbClr val="000000"/>
                </a:solidFill>
                <a:latin typeface="Calibri"/>
                <a:ea typeface="DejaVu Sans"/>
              </a:rPr>
              <a:t>References</a:t>
            </a:r>
            <a:r>
              <a:rPr lang="en-GB" sz="2800" b="0" strike="noStrike" spc="-1" dirty="0">
                <a:solidFill>
                  <a:srgbClr val="000000"/>
                </a:solidFill>
                <a:latin typeface="Calibri"/>
                <a:ea typeface="DejaVu Sans"/>
              </a:rPr>
              <a:t>:</a:t>
            </a:r>
            <a:endParaRPr lang="en-US" sz="2800" b="0" strike="noStrike" spc="-1" dirty="0">
              <a:solidFill>
                <a:srgbClr val="000000"/>
              </a:solidFill>
              <a:latin typeface="Arial"/>
            </a:endParaRPr>
          </a:p>
          <a:p>
            <a:pPr marL="228600" indent="-228600" algn="just">
              <a:lnSpc>
                <a:spcPct val="170000"/>
              </a:lnSpc>
              <a:spcBef>
                <a:spcPts val="1001"/>
              </a:spcBef>
              <a:buClr>
                <a:srgbClr val="000000"/>
              </a:buClr>
              <a:buFont typeface="Arial"/>
              <a:buChar char="•"/>
              <a:tabLst>
                <a:tab pos="0" algn="l"/>
              </a:tabLst>
            </a:pPr>
            <a:r>
              <a:rPr lang="en-GB" sz="2800" b="0" strike="noStrike" spc="-1" dirty="0">
                <a:solidFill>
                  <a:srgbClr val="000000"/>
                </a:solidFill>
                <a:latin typeface="Calibri"/>
                <a:ea typeface="DejaVu Sans"/>
              </a:rPr>
              <a:t> </a:t>
            </a:r>
            <a:r>
              <a:rPr lang="en-GB" sz="2800" b="0" strike="noStrike" spc="-1" dirty="0" err="1">
                <a:solidFill>
                  <a:srgbClr val="000000"/>
                </a:solidFill>
                <a:latin typeface="Calibri"/>
                <a:ea typeface="DejaVu Sans"/>
              </a:rPr>
              <a:t>Haghverdi</a:t>
            </a:r>
            <a:r>
              <a:rPr lang="en-GB" sz="2800" b="0" strike="noStrike" spc="-1" dirty="0">
                <a:solidFill>
                  <a:srgbClr val="000000"/>
                </a:solidFill>
                <a:latin typeface="Calibri"/>
                <a:ea typeface="DejaVu Sans"/>
              </a:rPr>
              <a:t>, L., </a:t>
            </a:r>
            <a:r>
              <a:rPr lang="en-GB" sz="2800" b="0" strike="noStrike" spc="-1" dirty="0" err="1">
                <a:solidFill>
                  <a:srgbClr val="000000"/>
                </a:solidFill>
                <a:latin typeface="Calibri"/>
                <a:ea typeface="DejaVu Sans"/>
              </a:rPr>
              <a:t>Büttner</a:t>
            </a:r>
            <a:r>
              <a:rPr lang="en-GB" sz="2800" b="0" strike="noStrike" spc="-1" dirty="0">
                <a:solidFill>
                  <a:srgbClr val="000000"/>
                </a:solidFill>
                <a:latin typeface="Calibri"/>
                <a:ea typeface="DejaVu Sans"/>
              </a:rPr>
              <a:t>, M., Wolf, F. A., </a:t>
            </a:r>
            <a:r>
              <a:rPr lang="en-GB" sz="2800" b="0" strike="noStrike" spc="-1" dirty="0" err="1">
                <a:solidFill>
                  <a:srgbClr val="000000"/>
                </a:solidFill>
                <a:latin typeface="Calibri"/>
                <a:ea typeface="DejaVu Sans"/>
              </a:rPr>
              <a:t>Buettner</a:t>
            </a:r>
            <a:r>
              <a:rPr lang="en-GB" sz="2800" b="0" strike="noStrike" spc="-1" dirty="0">
                <a:solidFill>
                  <a:srgbClr val="000000"/>
                </a:solidFill>
                <a:latin typeface="Calibri"/>
                <a:ea typeface="DejaVu Sans"/>
              </a:rPr>
              <a:t>, F., &amp; </a:t>
            </a:r>
            <a:r>
              <a:rPr lang="en-GB" sz="2800" b="0" strike="noStrike" spc="-1" dirty="0" err="1">
                <a:solidFill>
                  <a:srgbClr val="000000"/>
                </a:solidFill>
                <a:latin typeface="Calibri"/>
                <a:ea typeface="DejaVu Sans"/>
              </a:rPr>
              <a:t>Theis</a:t>
            </a:r>
            <a:r>
              <a:rPr lang="en-GB" sz="2800" b="0" strike="noStrike" spc="-1" dirty="0">
                <a:solidFill>
                  <a:srgbClr val="000000"/>
                </a:solidFill>
                <a:latin typeface="Calibri"/>
                <a:ea typeface="DejaVu Sans"/>
              </a:rPr>
              <a:t>, F. J. (2016). Diffusion </a:t>
            </a:r>
            <a:r>
              <a:rPr lang="en-GB" sz="2800" b="0" strike="noStrike" spc="-1" dirty="0" err="1">
                <a:solidFill>
                  <a:srgbClr val="000000"/>
                </a:solidFill>
                <a:latin typeface="Calibri"/>
                <a:ea typeface="DejaVu Sans"/>
              </a:rPr>
              <a:t>pseudotime</a:t>
            </a:r>
            <a:r>
              <a:rPr lang="en-GB" sz="2800" b="0" strike="noStrike" spc="-1" dirty="0">
                <a:solidFill>
                  <a:srgbClr val="000000"/>
                </a:solidFill>
                <a:latin typeface="Calibri"/>
                <a:ea typeface="DejaVu Sans"/>
              </a:rPr>
              <a:t> robustly reconstructs lineage branching. Nature Methods, 13(10), 845–848.</a:t>
            </a:r>
            <a:endParaRPr lang="en-US" sz="2800" b="0" strike="noStrike" spc="-1" dirty="0">
              <a:solidFill>
                <a:srgbClr val="000000"/>
              </a:solidFill>
              <a:latin typeface="Arial"/>
            </a:endParaRPr>
          </a:p>
          <a:p>
            <a:pPr marL="228600" indent="-228600" algn="just">
              <a:lnSpc>
                <a:spcPct val="170000"/>
              </a:lnSpc>
              <a:spcBef>
                <a:spcPts val="1001"/>
              </a:spcBef>
              <a:buClr>
                <a:srgbClr val="000000"/>
              </a:buClr>
              <a:buFont typeface="Arial"/>
              <a:buChar char="•"/>
              <a:tabLst>
                <a:tab pos="0" algn="l"/>
              </a:tabLst>
            </a:pPr>
            <a:r>
              <a:rPr lang="en-GB" sz="2800" b="0" strike="noStrike" spc="-1" dirty="0" err="1">
                <a:solidFill>
                  <a:srgbClr val="000000"/>
                </a:solidFill>
                <a:latin typeface="Calibri"/>
                <a:ea typeface="DejaVu Sans"/>
              </a:rPr>
              <a:t>Coifman</a:t>
            </a:r>
            <a:r>
              <a:rPr lang="en-GB" sz="2800" b="0" strike="noStrike" spc="-1" dirty="0">
                <a:solidFill>
                  <a:srgbClr val="000000"/>
                </a:solidFill>
                <a:latin typeface="Calibri"/>
                <a:ea typeface="DejaVu Sans"/>
              </a:rPr>
              <a:t>, R. R., Lafon, S., Lee, A. B., </a:t>
            </a:r>
            <a:r>
              <a:rPr lang="en-GB" sz="2800" b="0" strike="noStrike" spc="-1" dirty="0" err="1">
                <a:solidFill>
                  <a:srgbClr val="000000"/>
                </a:solidFill>
                <a:latin typeface="Calibri"/>
                <a:ea typeface="DejaVu Sans"/>
              </a:rPr>
              <a:t>Maggioni</a:t>
            </a:r>
            <a:r>
              <a:rPr lang="en-GB" sz="2800" b="0" strike="noStrike" spc="-1" dirty="0">
                <a:solidFill>
                  <a:srgbClr val="000000"/>
                </a:solidFill>
                <a:latin typeface="Calibri"/>
                <a:ea typeface="DejaVu Sans"/>
              </a:rPr>
              <a:t>, M., Nadler, B., Warner, F., &amp; </a:t>
            </a:r>
            <a:r>
              <a:rPr lang="en-GB" sz="2800" b="0" strike="noStrike" spc="-1" dirty="0" err="1">
                <a:solidFill>
                  <a:srgbClr val="000000"/>
                </a:solidFill>
                <a:latin typeface="Calibri"/>
                <a:ea typeface="DejaVu Sans"/>
              </a:rPr>
              <a:t>Zucker</a:t>
            </a:r>
            <a:r>
              <a:rPr lang="en-GB" sz="2800" b="0" strike="noStrike" spc="-1" dirty="0">
                <a:solidFill>
                  <a:srgbClr val="000000"/>
                </a:solidFill>
                <a:latin typeface="Calibri"/>
                <a:ea typeface="DejaVu Sans"/>
              </a:rPr>
              <a:t>, S. W. (2005). Geometric diffusions as a tool for harmonic analysis and structure definition of data: Diffusion maps. Proceedings of the National Academy of Sciences, 102(21), 7426–7431.</a:t>
            </a:r>
            <a:endParaRPr lang="en-US" sz="2800" b="0" strike="noStrike" spc="-1" dirty="0">
              <a:solidFill>
                <a:srgbClr val="000000"/>
              </a:solidFill>
              <a:latin typeface="Arial"/>
            </a:endParaRPr>
          </a:p>
          <a:p>
            <a:pPr>
              <a:lnSpc>
                <a:spcPct val="170000"/>
              </a:lnSpc>
              <a:spcBef>
                <a:spcPts val="1001"/>
              </a:spcBef>
              <a:buNone/>
              <a:tabLst>
                <a:tab pos="0" algn="l"/>
              </a:tabLst>
            </a:pP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07-Trajectory inference</a:t>
            </a:r>
            <a:endParaRPr lang="en-US" sz="6000" b="0" strike="noStrike" spc="-1">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r>
              <a:rPr lang="en-US" sz="2800" b="0" strike="noStrike" spc="-1" dirty="0" smtClean="0">
                <a:solidFill>
                  <a:srgbClr val="000000"/>
                </a:solidFill>
                <a:latin typeface="Arial"/>
              </a:rPr>
              <a:t>Cluster exploration</a:t>
            </a:r>
            <a:endParaRPr lang="en-US" sz="2800" b="0" strike="noStrike" spc="-1" dirty="0">
              <a:solidFill>
                <a:srgbClr val="000000"/>
              </a:solidFill>
              <a:latin typeface="Arial"/>
            </a:endParaRPr>
          </a:p>
        </p:txBody>
      </p:sp>
    </p:spTree>
    <p:extLst>
      <p:ext uri="{BB962C8B-B14F-4D97-AF65-F5344CB8AC3E}">
        <p14:creationId xmlns:p14="http://schemas.microsoft.com/office/powerpoint/2010/main" val="330346375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Grafik 4"/>
          <p:cNvPicPr/>
          <p:nvPr/>
        </p:nvPicPr>
        <p:blipFill>
          <a:blip r:embed="rId2"/>
          <a:stretch/>
        </p:blipFill>
        <p:spPr>
          <a:xfrm>
            <a:off x="0" y="584280"/>
            <a:ext cx="12191400" cy="5688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Doublet detection</a:t>
            </a:r>
            <a:endParaRPr lang="en-US" sz="4400" b="0" strike="noStrike" spc="-1">
              <a:solidFill>
                <a:srgbClr val="000000"/>
              </a:solidFill>
              <a:latin typeface="Arial"/>
            </a:endParaRPr>
          </a:p>
        </p:txBody>
      </p:sp>
      <p:sp>
        <p:nvSpPr>
          <p:cNvPr id="263" name="PlaceHolder 2"/>
          <p:cNvSpPr>
            <a:spLocks noGrp="1"/>
          </p:cNvSpPr>
          <p:nvPr>
            <p:ph/>
          </p:nvPr>
        </p:nvSpPr>
        <p:spPr>
          <a:xfrm>
            <a:off x="838080" y="1368360"/>
            <a:ext cx="10514520" cy="43502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Doublet identification was done with scDblFinder at Default settings for each sample separately</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de-DE" sz="2800" b="0" u="sng" strike="noStrike" spc="-1">
                <a:solidFill>
                  <a:srgbClr val="0563C1"/>
                </a:solidFill>
                <a:uFillTx/>
                <a:latin typeface="Calibri"/>
                <a:ea typeface="DejaVu Sans"/>
                <a:hlinkClick r:id="rId2"/>
              </a:rPr>
              <a:t>https://pmc.ncbi.nlm.nih.gov/articles/PMC9204188/</a:t>
            </a:r>
            <a:r>
              <a:rPr lang="de-DE" sz="2800" b="0" strike="noStrike" spc="-1">
                <a:solidFill>
                  <a:srgbClr val="000000"/>
                </a:solidFill>
                <a:latin typeface="Calibri"/>
                <a:ea typeface="DejaVu Sans"/>
              </a:rPr>
              <a:t> </a:t>
            </a:r>
            <a:endParaRPr lang="en-US" sz="28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
        <p:nvSpPr>
          <p:cNvPr id="264" name="Textfeld 3"/>
          <p:cNvSpPr/>
          <p:nvPr/>
        </p:nvSpPr>
        <p:spPr>
          <a:xfrm>
            <a:off x="81720" y="6417360"/>
            <a:ext cx="110646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0" strike="noStrike" spc="-1">
                <a:solidFill>
                  <a:srgbClr val="000000"/>
                </a:solidFill>
                <a:latin typeface="Calibri"/>
                <a:ea typeface="DejaVu Sans"/>
              </a:rPr>
              <a:t>Settings for UMAP: 30 PCA dims to find neighbors, cluster resolution of 0.8 </a:t>
            </a:r>
            <a:endParaRPr lang="de-DE" sz="1800" b="0" strike="noStrike" spc="-1">
              <a:latin typeface="Arial"/>
            </a:endParaRPr>
          </a:p>
        </p:txBody>
      </p:sp>
      <p:pic>
        <p:nvPicPr>
          <p:cNvPr id="265" name="Grafik 5"/>
          <p:cNvPicPr/>
          <p:nvPr/>
        </p:nvPicPr>
        <p:blipFill>
          <a:blip r:embed="rId3"/>
          <a:stretch/>
        </p:blipFill>
        <p:spPr>
          <a:xfrm>
            <a:off x="0" y="2693880"/>
            <a:ext cx="12191040" cy="3482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Grafik 7"/>
          <p:cNvPicPr/>
          <p:nvPr/>
        </p:nvPicPr>
        <p:blipFill>
          <a:blip r:embed="rId2"/>
          <a:stretch/>
        </p:blipFill>
        <p:spPr>
          <a:xfrm>
            <a:off x="0" y="311040"/>
            <a:ext cx="12191760" cy="609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3" name="Grafik 6"/>
          <p:cNvPicPr/>
          <p:nvPr/>
        </p:nvPicPr>
        <p:blipFill>
          <a:blip r:embed="rId2"/>
          <a:stretch/>
        </p:blipFill>
        <p:spPr>
          <a:xfrm>
            <a:off x="5567760" y="0"/>
            <a:ext cx="6365160" cy="6857640"/>
          </a:xfrm>
          <a:prstGeom prst="rect">
            <a:avLst/>
          </a:prstGeom>
          <a:ln w="0">
            <a:noFill/>
          </a:ln>
        </p:spPr>
      </p:pic>
      <p:pic>
        <p:nvPicPr>
          <p:cNvPr id="384" name="Grafik 9"/>
          <p:cNvPicPr/>
          <p:nvPr/>
        </p:nvPicPr>
        <p:blipFill>
          <a:blip r:embed="rId3"/>
          <a:stretch/>
        </p:blipFill>
        <p:spPr>
          <a:xfrm>
            <a:off x="0" y="0"/>
            <a:ext cx="4933080" cy="3419640"/>
          </a:xfrm>
          <a:prstGeom prst="rect">
            <a:avLst/>
          </a:prstGeom>
          <a:ln w="0">
            <a:noFill/>
          </a:ln>
        </p:spPr>
      </p:pic>
      <p:pic>
        <p:nvPicPr>
          <p:cNvPr id="385" name="Grafik 8"/>
          <p:cNvPicPr/>
          <p:nvPr/>
        </p:nvPicPr>
        <p:blipFill>
          <a:blip r:embed="rId4"/>
          <a:stretch/>
        </p:blipFill>
        <p:spPr>
          <a:xfrm>
            <a:off x="0" y="3258000"/>
            <a:ext cx="4933080" cy="3419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Grafik 2"/>
          <p:cNvPicPr/>
          <p:nvPr/>
        </p:nvPicPr>
        <p:blipFill>
          <a:blip r:embed="rId2"/>
          <a:stretch/>
        </p:blipFill>
        <p:spPr>
          <a:xfrm>
            <a:off x="0" y="355680"/>
            <a:ext cx="12191760" cy="609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Grafik 4"/>
          <p:cNvPicPr/>
          <p:nvPr/>
        </p:nvPicPr>
        <p:blipFill>
          <a:blip r:embed="rId2"/>
          <a:stretch/>
        </p:blipFill>
        <p:spPr>
          <a:xfrm>
            <a:off x="0" y="380880"/>
            <a:ext cx="12191760" cy="609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5011616" y="167054"/>
            <a:ext cx="1210588" cy="369332"/>
          </a:xfrm>
          <a:prstGeom prst="rect">
            <a:avLst/>
          </a:prstGeom>
          <a:noFill/>
        </p:spPr>
        <p:txBody>
          <a:bodyPr wrap="none" rtlCol="0">
            <a:spAutoFit/>
          </a:bodyPr>
          <a:lstStyle/>
          <a:p>
            <a:r>
              <a:rPr lang="de-DE" dirty="0" smtClean="0"/>
              <a:t>CC genes</a:t>
            </a:r>
            <a:endParaRPr lang="en-GB" dirty="0"/>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88731"/>
            <a:ext cx="12192000" cy="6096000"/>
          </a:xfrm>
          <a:prstGeom prst="rect">
            <a:avLst/>
          </a:prstGeom>
        </p:spPr>
      </p:pic>
    </p:spTree>
    <p:extLst>
      <p:ext uri="{BB962C8B-B14F-4D97-AF65-F5344CB8AC3E}">
        <p14:creationId xmlns:p14="http://schemas.microsoft.com/office/powerpoint/2010/main" val="414025326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Grafik 2"/>
          <p:cNvPicPr/>
          <p:nvPr/>
        </p:nvPicPr>
        <p:blipFill>
          <a:blip r:embed="rId2"/>
          <a:srcRect l="-360" t="49714" r="60625" b="289"/>
          <a:stretch/>
        </p:blipFill>
        <p:spPr>
          <a:xfrm>
            <a:off x="395640" y="1775880"/>
            <a:ext cx="4844160" cy="3047760"/>
          </a:xfrm>
          <a:prstGeom prst="rect">
            <a:avLst/>
          </a:prstGeom>
          <a:ln w="0">
            <a:noFill/>
          </a:ln>
        </p:spPr>
      </p:pic>
      <p:pic>
        <p:nvPicPr>
          <p:cNvPr id="389" name="Grafik 1"/>
          <p:cNvPicPr/>
          <p:nvPr/>
        </p:nvPicPr>
        <p:blipFill>
          <a:blip r:embed="rId3"/>
          <a:stretch/>
        </p:blipFill>
        <p:spPr>
          <a:xfrm>
            <a:off x="5849640" y="1014120"/>
            <a:ext cx="5486040" cy="4571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07-Trajectory inference</a:t>
            </a:r>
            <a:endParaRPr lang="en-US" sz="6000" b="0" strike="noStrike" spc="-1">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r>
              <a:rPr lang="en-US" sz="2800" b="0" strike="noStrike" spc="-1" dirty="0" err="1" smtClean="0">
                <a:solidFill>
                  <a:srgbClr val="000000"/>
                </a:solidFill>
                <a:latin typeface="Arial"/>
              </a:rPr>
              <a:t>Pseudotime</a:t>
            </a:r>
            <a:r>
              <a:rPr lang="en-US" sz="2800" b="0" strike="noStrike" spc="-1" dirty="0" smtClean="0">
                <a:solidFill>
                  <a:srgbClr val="000000"/>
                </a:solidFill>
                <a:latin typeface="Arial"/>
              </a:rPr>
              <a:t> calculation in diffusion map space</a:t>
            </a:r>
          </a:p>
          <a:p>
            <a:pPr marL="514350" indent="-514350">
              <a:lnSpc>
                <a:spcPct val="90000"/>
              </a:lnSpc>
              <a:spcBef>
                <a:spcPts val="1417"/>
              </a:spcBef>
              <a:buAutoNum type="arabicPeriod"/>
            </a:pPr>
            <a:r>
              <a:rPr lang="en-US" spc="-1" dirty="0" smtClean="0">
                <a:solidFill>
                  <a:srgbClr val="000000"/>
                </a:solidFill>
                <a:latin typeface="Arial"/>
              </a:rPr>
              <a:t>Overall </a:t>
            </a:r>
            <a:r>
              <a:rPr lang="en-US" spc="-1" dirty="0" err="1" smtClean="0">
                <a:solidFill>
                  <a:srgbClr val="000000"/>
                </a:solidFill>
                <a:latin typeface="Arial"/>
              </a:rPr>
              <a:t>pseudotime</a:t>
            </a:r>
            <a:r>
              <a:rPr lang="en-US" spc="-1" dirty="0" smtClean="0">
                <a:solidFill>
                  <a:srgbClr val="000000"/>
                </a:solidFill>
                <a:latin typeface="Arial"/>
              </a:rPr>
              <a:t> with </a:t>
            </a:r>
            <a:r>
              <a:rPr lang="en-US" spc="-1" dirty="0" err="1" smtClean="0">
                <a:solidFill>
                  <a:srgbClr val="000000"/>
                </a:solidFill>
                <a:latin typeface="Arial"/>
              </a:rPr>
              <a:t>destinys</a:t>
            </a:r>
            <a:r>
              <a:rPr lang="en-US" spc="-1" dirty="0" smtClean="0">
                <a:solidFill>
                  <a:srgbClr val="000000"/>
                </a:solidFill>
                <a:latin typeface="Arial"/>
              </a:rPr>
              <a:t> </a:t>
            </a:r>
            <a:r>
              <a:rPr lang="en-US" spc="-1" dirty="0" err="1" smtClean="0">
                <a:solidFill>
                  <a:srgbClr val="000000"/>
                </a:solidFill>
                <a:latin typeface="Arial"/>
              </a:rPr>
              <a:t>dpt</a:t>
            </a:r>
            <a:r>
              <a:rPr lang="en-US" spc="-1" dirty="0" smtClean="0">
                <a:solidFill>
                  <a:srgbClr val="000000"/>
                </a:solidFill>
                <a:latin typeface="Arial"/>
              </a:rPr>
              <a:t> (diffusion </a:t>
            </a:r>
            <a:r>
              <a:rPr lang="en-US" spc="-1" dirty="0" err="1" smtClean="0">
                <a:solidFill>
                  <a:srgbClr val="000000"/>
                </a:solidFill>
                <a:latin typeface="Arial"/>
              </a:rPr>
              <a:t>pseudotime</a:t>
            </a:r>
            <a:r>
              <a:rPr lang="en-US" spc="-1" dirty="0" smtClean="0">
                <a:solidFill>
                  <a:srgbClr val="000000"/>
                </a:solidFill>
                <a:latin typeface="Arial"/>
              </a:rPr>
              <a:t>)</a:t>
            </a:r>
          </a:p>
          <a:p>
            <a:pPr marL="514350" indent="-514350">
              <a:lnSpc>
                <a:spcPct val="90000"/>
              </a:lnSpc>
              <a:spcBef>
                <a:spcPts val="1417"/>
              </a:spcBef>
              <a:buAutoNum type="arabicPeriod"/>
            </a:pPr>
            <a:r>
              <a:rPr lang="en-US" sz="2800" b="0" strike="noStrike" spc="-1" dirty="0" smtClean="0">
                <a:solidFill>
                  <a:srgbClr val="000000"/>
                </a:solidFill>
                <a:latin typeface="Arial"/>
              </a:rPr>
              <a:t>Lineage specific </a:t>
            </a:r>
            <a:r>
              <a:rPr lang="en-US" sz="2800" b="0" strike="noStrike" spc="-1" dirty="0" err="1" smtClean="0">
                <a:solidFill>
                  <a:srgbClr val="000000"/>
                </a:solidFill>
                <a:latin typeface="Arial"/>
              </a:rPr>
              <a:t>pseudotime</a:t>
            </a:r>
            <a:r>
              <a:rPr lang="en-US" sz="2800" b="0" strike="noStrike" spc="-1" dirty="0" smtClean="0">
                <a:solidFill>
                  <a:srgbClr val="000000"/>
                </a:solidFill>
                <a:latin typeface="Arial"/>
              </a:rPr>
              <a:t> with slingshot (in diffusion map space)</a:t>
            </a:r>
            <a:endParaRPr lang="en-US" sz="2800" b="0" strike="noStrike" spc="-1" dirty="0">
              <a:solidFill>
                <a:srgbClr val="000000"/>
              </a:solidFill>
              <a:latin typeface="Arial"/>
            </a:endParaRPr>
          </a:p>
        </p:txBody>
      </p:sp>
    </p:spTree>
    <p:extLst>
      <p:ext uri="{BB962C8B-B14F-4D97-AF65-F5344CB8AC3E}">
        <p14:creationId xmlns:p14="http://schemas.microsoft.com/office/powerpoint/2010/main" val="338817637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Textfeld 68"/>
          <p:cNvSpPr/>
          <p:nvPr/>
        </p:nvSpPr>
        <p:spPr>
          <a:xfrm>
            <a:off x="2471760" y="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Timepoint</a:t>
            </a:r>
            <a:endParaRPr lang="de-DE" sz="1800" b="0" strike="noStrike" spc="-1">
              <a:latin typeface="Arial"/>
            </a:endParaRPr>
          </a:p>
        </p:txBody>
      </p:sp>
      <p:sp>
        <p:nvSpPr>
          <p:cNvPr id="391" name="Textfeld 69"/>
          <p:cNvSpPr/>
          <p:nvPr/>
        </p:nvSpPr>
        <p:spPr>
          <a:xfrm>
            <a:off x="6488640" y="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Harmony Clusters</a:t>
            </a:r>
            <a:endParaRPr lang="de-DE" sz="1800" b="0" strike="noStrike" spc="-1">
              <a:latin typeface="Arial"/>
            </a:endParaRPr>
          </a:p>
        </p:txBody>
      </p:sp>
      <p:sp>
        <p:nvSpPr>
          <p:cNvPr id="392" name="Textfeld 70"/>
          <p:cNvSpPr/>
          <p:nvPr/>
        </p:nvSpPr>
        <p:spPr>
          <a:xfrm>
            <a:off x="2471760" y="352548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MITF Expression</a:t>
            </a:r>
            <a:endParaRPr lang="de-DE" sz="1800" b="0" strike="noStrike" spc="-1">
              <a:latin typeface="Arial"/>
            </a:endParaRPr>
          </a:p>
        </p:txBody>
      </p:sp>
      <p:sp>
        <p:nvSpPr>
          <p:cNvPr id="393" name="Textfeld 72"/>
          <p:cNvSpPr/>
          <p:nvPr/>
        </p:nvSpPr>
        <p:spPr>
          <a:xfrm>
            <a:off x="6488640" y="343692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NGFR Expression</a:t>
            </a:r>
            <a:endParaRPr lang="de-DE" sz="1800" b="0" strike="noStrike" spc="-1">
              <a:latin typeface="Arial"/>
            </a:endParaRPr>
          </a:p>
        </p:txBody>
      </p:sp>
      <p:pic>
        <p:nvPicPr>
          <p:cNvPr id="394" name="Grafik 74"/>
          <p:cNvPicPr/>
          <p:nvPr/>
        </p:nvPicPr>
        <p:blipFill>
          <a:blip r:embed="rId2"/>
          <a:srcRect l="23899" t="19685" r="20228" b="19153"/>
          <a:stretch/>
        </p:blipFill>
        <p:spPr>
          <a:xfrm>
            <a:off x="118800" y="421920"/>
            <a:ext cx="4025880" cy="2937960"/>
          </a:xfrm>
          <a:prstGeom prst="rect">
            <a:avLst/>
          </a:prstGeom>
          <a:ln w="0">
            <a:noFill/>
          </a:ln>
        </p:spPr>
      </p:pic>
      <p:pic>
        <p:nvPicPr>
          <p:cNvPr id="395" name="Grafik 75"/>
          <p:cNvPicPr/>
          <p:nvPr/>
        </p:nvPicPr>
        <p:blipFill>
          <a:blip r:embed="rId3"/>
          <a:srcRect l="92446" t="36573" r="-115" b="40465"/>
          <a:stretch/>
        </p:blipFill>
        <p:spPr>
          <a:xfrm>
            <a:off x="4432680" y="1313280"/>
            <a:ext cx="552240" cy="1102680"/>
          </a:xfrm>
          <a:prstGeom prst="rect">
            <a:avLst/>
          </a:prstGeom>
          <a:ln w="0">
            <a:noFill/>
          </a:ln>
        </p:spPr>
      </p:pic>
      <p:pic>
        <p:nvPicPr>
          <p:cNvPr id="396" name="Grafik 76"/>
          <p:cNvPicPr/>
          <p:nvPr/>
        </p:nvPicPr>
        <p:blipFill>
          <a:blip r:embed="rId4"/>
          <a:srcRect l="24099" t="18200" r="19883" b="19363"/>
          <a:stretch/>
        </p:blipFill>
        <p:spPr>
          <a:xfrm>
            <a:off x="5257800" y="364320"/>
            <a:ext cx="4031640" cy="2995560"/>
          </a:xfrm>
          <a:prstGeom prst="rect">
            <a:avLst/>
          </a:prstGeom>
          <a:ln w="0">
            <a:noFill/>
          </a:ln>
        </p:spPr>
      </p:pic>
      <p:pic>
        <p:nvPicPr>
          <p:cNvPr id="397" name="Grafik 77"/>
          <p:cNvPicPr/>
          <p:nvPr/>
        </p:nvPicPr>
        <p:blipFill>
          <a:blip r:embed="rId4"/>
          <a:srcRect l="89683" t="17293" r="325" b="20270"/>
          <a:stretch/>
        </p:blipFill>
        <p:spPr>
          <a:xfrm>
            <a:off x="9344160" y="275760"/>
            <a:ext cx="718920" cy="2995560"/>
          </a:xfrm>
          <a:prstGeom prst="rect">
            <a:avLst/>
          </a:prstGeom>
          <a:ln w="0">
            <a:noFill/>
          </a:ln>
        </p:spPr>
      </p:pic>
      <p:pic>
        <p:nvPicPr>
          <p:cNvPr id="398" name="Grafik 78"/>
          <p:cNvPicPr/>
          <p:nvPr/>
        </p:nvPicPr>
        <p:blipFill>
          <a:blip r:embed="rId5"/>
          <a:srcRect l="22065" t="17089" r="19808" b="19425"/>
          <a:stretch/>
        </p:blipFill>
        <p:spPr>
          <a:xfrm>
            <a:off x="455760" y="3894840"/>
            <a:ext cx="4031640" cy="2935440"/>
          </a:xfrm>
          <a:prstGeom prst="rect">
            <a:avLst/>
          </a:prstGeom>
          <a:ln w="0">
            <a:noFill/>
          </a:ln>
        </p:spPr>
      </p:pic>
      <p:pic>
        <p:nvPicPr>
          <p:cNvPr id="399" name="Grafik 79"/>
          <p:cNvPicPr/>
          <p:nvPr/>
        </p:nvPicPr>
        <p:blipFill>
          <a:blip r:embed="rId6"/>
          <a:srcRect l="22910" t="18623" r="19524" b="19363"/>
          <a:stretch/>
        </p:blipFill>
        <p:spPr>
          <a:xfrm>
            <a:off x="5312160" y="3801240"/>
            <a:ext cx="4031640" cy="2895120"/>
          </a:xfrm>
          <a:prstGeom prst="rect">
            <a:avLst/>
          </a:prstGeom>
          <a:ln w="0">
            <a:noFill/>
          </a:ln>
        </p:spPr>
      </p:pic>
      <p:pic>
        <p:nvPicPr>
          <p:cNvPr id="400" name="Grafik 80"/>
          <p:cNvPicPr/>
          <p:nvPr/>
        </p:nvPicPr>
        <p:blipFill>
          <a:blip r:embed="rId7"/>
          <a:srcRect l="91436" t="9242" r="3963" b="7315"/>
          <a:stretch/>
        </p:blipFill>
        <p:spPr>
          <a:xfrm>
            <a:off x="4383000" y="4717080"/>
            <a:ext cx="287280" cy="1605600"/>
          </a:xfrm>
          <a:prstGeom prst="rect">
            <a:avLst/>
          </a:prstGeom>
          <a:ln w="0">
            <a:noFill/>
          </a:ln>
        </p:spPr>
      </p:pic>
      <p:sp>
        <p:nvSpPr>
          <p:cNvPr id="401" name="Textfeld 81"/>
          <p:cNvSpPr/>
          <p:nvPr/>
        </p:nvSpPr>
        <p:spPr>
          <a:xfrm>
            <a:off x="4650480" y="4649040"/>
            <a:ext cx="266400" cy="1732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de-DE" sz="1200" b="0" strike="noStrike" spc="-1">
                <a:solidFill>
                  <a:srgbClr val="000000"/>
                </a:solidFill>
                <a:latin typeface="Arial"/>
                <a:ea typeface="DejaVu Sans"/>
              </a:rPr>
              <a:t>4</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3</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2</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1</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0</a:t>
            </a:r>
            <a:endParaRPr lang="de-DE" sz="1200" b="0" strike="noStrike" spc="-1">
              <a:latin typeface="Arial"/>
            </a:endParaRPr>
          </a:p>
        </p:txBody>
      </p:sp>
      <p:pic>
        <p:nvPicPr>
          <p:cNvPr id="402" name="Grafik 82"/>
          <p:cNvPicPr/>
          <p:nvPr/>
        </p:nvPicPr>
        <p:blipFill>
          <a:blip r:embed="rId7"/>
          <a:srcRect l="91436" t="9242" r="3963" b="7315"/>
          <a:stretch/>
        </p:blipFill>
        <p:spPr>
          <a:xfrm>
            <a:off x="9284040" y="4649040"/>
            <a:ext cx="287280" cy="1605600"/>
          </a:xfrm>
          <a:prstGeom prst="rect">
            <a:avLst/>
          </a:prstGeom>
          <a:ln w="0">
            <a:noFill/>
          </a:ln>
        </p:spPr>
      </p:pic>
      <p:sp>
        <p:nvSpPr>
          <p:cNvPr id="403" name="Textfeld 83"/>
          <p:cNvSpPr/>
          <p:nvPr/>
        </p:nvSpPr>
        <p:spPr>
          <a:xfrm>
            <a:off x="9551520" y="4581360"/>
            <a:ext cx="266400" cy="1732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de-DE" sz="1200" b="0" strike="noStrike" spc="-1">
                <a:solidFill>
                  <a:srgbClr val="000000"/>
                </a:solidFill>
                <a:latin typeface="Arial"/>
                <a:ea typeface="DejaVu Sans"/>
              </a:rPr>
              <a:t>4</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3</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2</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1</a:t>
            </a:r>
            <a:endParaRPr lang="de-DE" sz="1200" b="0" strike="noStrike" spc="-1">
              <a:latin typeface="Arial"/>
            </a:endParaRPr>
          </a:p>
          <a:p>
            <a:pPr>
              <a:lnSpc>
                <a:spcPct val="100000"/>
              </a:lnSpc>
              <a:buNone/>
            </a:pPr>
            <a:endParaRPr lang="de-DE" sz="1200" b="0" strike="noStrike" spc="-1">
              <a:latin typeface="Arial"/>
            </a:endParaRPr>
          </a:p>
          <a:p>
            <a:pPr>
              <a:lnSpc>
                <a:spcPct val="100000"/>
              </a:lnSpc>
              <a:buNone/>
            </a:pPr>
            <a:r>
              <a:rPr lang="de-DE" sz="1200" b="0" strike="noStrike" spc="-1">
                <a:solidFill>
                  <a:srgbClr val="000000"/>
                </a:solidFill>
                <a:latin typeface="Arial"/>
                <a:ea typeface="DejaVu Sans"/>
              </a:rPr>
              <a:t>0</a:t>
            </a:r>
            <a:endParaRPr lang="de-DE" sz="1200" b="0" strike="noStrike" spc="-1">
              <a:latin typeface="Arial"/>
            </a:endParaRPr>
          </a:p>
        </p:txBody>
      </p:sp>
      <p:pic>
        <p:nvPicPr>
          <p:cNvPr id="404" name="Grafik 85"/>
          <p:cNvPicPr/>
          <p:nvPr/>
        </p:nvPicPr>
        <p:blipFill>
          <a:blip r:embed="rId8"/>
          <a:srcRect t="66878" r="82578"/>
          <a:stretch/>
        </p:blipFill>
        <p:spPr>
          <a:xfrm>
            <a:off x="455760" y="2570760"/>
            <a:ext cx="790560" cy="954360"/>
          </a:xfrm>
          <a:prstGeom prst="rect">
            <a:avLst/>
          </a:prstGeom>
          <a:ln w="0">
            <a:noFill/>
          </a:ln>
        </p:spPr>
      </p:pic>
      <p:pic>
        <p:nvPicPr>
          <p:cNvPr id="17" name="Grafik 2"/>
          <p:cNvPicPr>
            <a:picLocks noChangeAspect="1"/>
          </p:cNvPicPr>
          <p:nvPr/>
        </p:nvPicPr>
        <p:blipFill>
          <a:blip r:embed="rId9"/>
          <a:srcRect l="-360" t="49714" r="60625" b="289"/>
          <a:stretch/>
        </p:blipFill>
        <p:spPr>
          <a:xfrm>
            <a:off x="10038242" y="1055077"/>
            <a:ext cx="2037238" cy="1281752"/>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Grafik 1"/>
          <p:cNvPicPr/>
          <p:nvPr/>
        </p:nvPicPr>
        <p:blipFill>
          <a:blip r:embed="rId2"/>
          <a:stretch/>
        </p:blipFill>
        <p:spPr>
          <a:xfrm>
            <a:off x="1625760" y="88920"/>
            <a:ext cx="10286640" cy="6857640"/>
          </a:xfrm>
          <a:prstGeom prst="rect">
            <a:avLst/>
          </a:prstGeom>
          <a:ln w="0">
            <a:noFill/>
          </a:ln>
        </p:spPr>
      </p:pic>
      <p:sp>
        <p:nvSpPr>
          <p:cNvPr id="406" name="Textfeld 12"/>
          <p:cNvSpPr/>
          <p:nvPr/>
        </p:nvSpPr>
        <p:spPr>
          <a:xfrm>
            <a:off x="2919046" y="0"/>
            <a:ext cx="5882054"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de-DE" sz="2800" b="1" strike="noStrike" spc="-1" dirty="0">
                <a:solidFill>
                  <a:srgbClr val="000000"/>
                </a:solidFill>
                <a:latin typeface="Arial"/>
                <a:ea typeface="DejaVu Sans"/>
              </a:rPr>
              <a:t>Diffusion </a:t>
            </a:r>
            <a:r>
              <a:rPr lang="de-DE" sz="2800" b="1" strike="noStrike" spc="-1" dirty="0" smtClean="0">
                <a:solidFill>
                  <a:srgbClr val="000000"/>
                </a:solidFill>
                <a:latin typeface="Arial"/>
                <a:ea typeface="DejaVu Sans"/>
              </a:rPr>
              <a:t>pseudotime (</a:t>
            </a:r>
            <a:r>
              <a:rPr lang="de-DE" sz="2800" b="1" strike="noStrike" spc="-1" dirty="0" err="1" smtClean="0">
                <a:solidFill>
                  <a:srgbClr val="000000"/>
                </a:solidFill>
                <a:latin typeface="Arial"/>
                <a:ea typeface="DejaVu Sans"/>
              </a:rPr>
              <a:t>Destiny</a:t>
            </a:r>
            <a:r>
              <a:rPr lang="de-DE" sz="2800" b="1" strike="noStrike" spc="-1" dirty="0" smtClean="0">
                <a:solidFill>
                  <a:srgbClr val="000000"/>
                </a:solidFill>
                <a:latin typeface="Arial"/>
                <a:ea typeface="DejaVu Sans"/>
              </a:rPr>
              <a:t>)</a:t>
            </a:r>
            <a:endParaRPr lang="de-DE" sz="2800" b="0" strike="noStrike" spc="-1" dirty="0">
              <a:latin typeface="Arial"/>
            </a:endParaRPr>
          </a:p>
        </p:txBody>
      </p:sp>
      <p:sp>
        <p:nvSpPr>
          <p:cNvPr id="2" name="Textfeld 1"/>
          <p:cNvSpPr txBox="1"/>
          <p:nvPr/>
        </p:nvSpPr>
        <p:spPr>
          <a:xfrm>
            <a:off x="86925" y="6101861"/>
            <a:ext cx="6682155" cy="646331"/>
          </a:xfrm>
          <a:prstGeom prst="rect">
            <a:avLst/>
          </a:prstGeom>
          <a:noFill/>
        </p:spPr>
        <p:txBody>
          <a:bodyPr wrap="square" rtlCol="0">
            <a:spAutoFit/>
          </a:bodyPr>
          <a:lstStyle/>
          <a:p>
            <a:r>
              <a:rPr lang="de-DE" dirty="0" err="1" smtClean="0"/>
              <a:t>Slingshot</a:t>
            </a:r>
            <a:r>
              <a:rPr lang="de-DE" dirty="0" smtClean="0"/>
              <a:t> </a:t>
            </a:r>
            <a:r>
              <a:rPr lang="de-DE" dirty="0" err="1" smtClean="0"/>
              <a:t>lineages</a:t>
            </a:r>
            <a:r>
              <a:rPr lang="de-DE" dirty="0" smtClean="0"/>
              <a:t> </a:t>
            </a:r>
            <a:r>
              <a:rPr lang="de-DE" dirty="0" err="1" smtClean="0"/>
              <a:t>are</a:t>
            </a:r>
            <a:r>
              <a:rPr lang="de-DE" dirty="0" smtClean="0"/>
              <a:t> </a:t>
            </a:r>
            <a:r>
              <a:rPr lang="de-DE" dirty="0" err="1" smtClean="0"/>
              <a:t>indicated</a:t>
            </a:r>
            <a:r>
              <a:rPr lang="de-DE" dirty="0" smtClean="0"/>
              <a:t> </a:t>
            </a:r>
            <a:r>
              <a:rPr lang="de-DE" dirty="0" err="1" smtClean="0"/>
              <a:t>by</a:t>
            </a:r>
            <a:r>
              <a:rPr lang="de-DE" dirty="0" smtClean="0"/>
              <a:t> </a:t>
            </a:r>
            <a:r>
              <a:rPr lang="de-DE" dirty="0" err="1" smtClean="0"/>
              <a:t>black</a:t>
            </a:r>
            <a:r>
              <a:rPr lang="de-DE" dirty="0" smtClean="0"/>
              <a:t> </a:t>
            </a:r>
            <a:r>
              <a:rPr lang="de-DE" dirty="0" err="1" smtClean="0"/>
              <a:t>lines</a:t>
            </a:r>
            <a:r>
              <a:rPr lang="de-DE" dirty="0" smtClean="0"/>
              <a:t>. The </a:t>
            </a:r>
            <a:r>
              <a:rPr lang="de-DE" dirty="0" err="1" smtClean="0"/>
              <a:t>cells</a:t>
            </a:r>
            <a:r>
              <a:rPr lang="de-DE" dirty="0" smtClean="0"/>
              <a:t> </a:t>
            </a:r>
            <a:r>
              <a:rPr lang="de-DE" dirty="0" err="1" smtClean="0"/>
              <a:t>are</a:t>
            </a:r>
            <a:r>
              <a:rPr lang="de-DE" dirty="0" smtClean="0"/>
              <a:t> </a:t>
            </a:r>
            <a:r>
              <a:rPr lang="de-DE" dirty="0" err="1" smtClean="0"/>
              <a:t>colored</a:t>
            </a:r>
            <a:r>
              <a:rPr lang="de-DE" dirty="0" smtClean="0"/>
              <a:t> </a:t>
            </a:r>
            <a:r>
              <a:rPr lang="de-DE" dirty="0" err="1" smtClean="0"/>
              <a:t>by</a:t>
            </a:r>
            <a:r>
              <a:rPr lang="de-DE" dirty="0" smtClean="0"/>
              <a:t> global </a:t>
            </a:r>
            <a:r>
              <a:rPr lang="de-DE" dirty="0" err="1" smtClean="0"/>
              <a:t>diffusion</a:t>
            </a:r>
            <a:r>
              <a:rPr lang="de-DE" dirty="0" smtClean="0"/>
              <a:t> pseudotime</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Grafik 64"/>
          <p:cNvPicPr/>
          <p:nvPr/>
        </p:nvPicPr>
        <p:blipFill>
          <a:blip r:embed="rId2"/>
          <a:srcRect l="83515" t="26699"/>
          <a:stretch/>
        </p:blipFill>
        <p:spPr>
          <a:xfrm>
            <a:off x="9684360" y="2190960"/>
            <a:ext cx="1041120" cy="2940480"/>
          </a:xfrm>
          <a:prstGeom prst="rect">
            <a:avLst/>
          </a:prstGeom>
          <a:ln w="0">
            <a:noFill/>
          </a:ln>
        </p:spPr>
      </p:pic>
      <p:grpSp>
        <p:nvGrpSpPr>
          <p:cNvPr id="413" name="Gruppieren 67"/>
          <p:cNvGrpSpPr/>
          <p:nvPr/>
        </p:nvGrpSpPr>
        <p:grpSpPr>
          <a:xfrm>
            <a:off x="1072440" y="369720"/>
            <a:ext cx="7822800" cy="6285960"/>
            <a:chOff x="1072440" y="369720"/>
            <a:chExt cx="7822800" cy="6285960"/>
          </a:xfrm>
        </p:grpSpPr>
        <p:pic>
          <p:nvPicPr>
            <p:cNvPr id="414" name="Grafik 60"/>
            <p:cNvPicPr/>
            <p:nvPr/>
          </p:nvPicPr>
          <p:blipFill>
            <a:blip r:embed="rId2"/>
            <a:srcRect r="16485"/>
            <a:stretch/>
          </p:blipFill>
          <p:spPr>
            <a:xfrm>
              <a:off x="1407960" y="389520"/>
              <a:ext cx="3792240" cy="2882160"/>
            </a:xfrm>
            <a:prstGeom prst="rect">
              <a:avLst/>
            </a:prstGeom>
            <a:ln w="0">
              <a:noFill/>
            </a:ln>
          </p:spPr>
        </p:pic>
        <p:pic>
          <p:nvPicPr>
            <p:cNvPr id="415" name="Grafik 62"/>
            <p:cNvPicPr/>
            <p:nvPr/>
          </p:nvPicPr>
          <p:blipFill>
            <a:blip r:embed="rId3"/>
            <a:srcRect l="23336" t="17667" r="21853" b="19693"/>
            <a:stretch/>
          </p:blipFill>
          <p:spPr>
            <a:xfrm>
              <a:off x="5200560" y="369720"/>
              <a:ext cx="3694680" cy="2815200"/>
            </a:xfrm>
            <a:prstGeom prst="rect">
              <a:avLst/>
            </a:prstGeom>
            <a:ln w="0">
              <a:noFill/>
            </a:ln>
          </p:spPr>
        </p:pic>
        <p:pic>
          <p:nvPicPr>
            <p:cNvPr id="416" name="Grafik 63"/>
            <p:cNvPicPr/>
            <p:nvPr/>
          </p:nvPicPr>
          <p:blipFill>
            <a:blip r:embed="rId4"/>
            <a:srcRect l="19949" t="17742" r="19665" b="19187"/>
            <a:stretch/>
          </p:blipFill>
          <p:spPr>
            <a:xfrm>
              <a:off x="1072440" y="3781800"/>
              <a:ext cx="4127760" cy="2873880"/>
            </a:xfrm>
            <a:prstGeom prst="rect">
              <a:avLst/>
            </a:prstGeom>
            <a:ln w="0">
              <a:noFill/>
            </a:ln>
          </p:spPr>
        </p:pic>
        <p:pic>
          <p:nvPicPr>
            <p:cNvPr id="417" name="Grafik 66"/>
            <p:cNvPicPr/>
            <p:nvPr/>
          </p:nvPicPr>
          <p:blipFill>
            <a:blip r:embed="rId5"/>
            <a:srcRect l="22768" t="17464" r="22204" b="19892"/>
            <a:stretch/>
          </p:blipFill>
          <p:spPr>
            <a:xfrm>
              <a:off x="4995720" y="3699360"/>
              <a:ext cx="3794400" cy="2879640"/>
            </a:xfrm>
            <a:prstGeom prst="rect">
              <a:avLst/>
            </a:prstGeom>
            <a:ln w="0">
              <a:noFill/>
            </a:ln>
          </p:spPr>
        </p:pic>
      </p:grpSp>
      <p:sp>
        <p:nvSpPr>
          <p:cNvPr id="418" name="Textfeld 68"/>
          <p:cNvSpPr/>
          <p:nvPr/>
        </p:nvSpPr>
        <p:spPr>
          <a:xfrm>
            <a:off x="2471760" y="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1 Slingshot</a:t>
            </a:r>
            <a:endParaRPr lang="de-DE" sz="1800" b="0" strike="noStrike" spc="-1">
              <a:latin typeface="Arial"/>
            </a:endParaRPr>
          </a:p>
        </p:txBody>
      </p:sp>
      <p:sp>
        <p:nvSpPr>
          <p:cNvPr id="419" name="Textfeld 69"/>
          <p:cNvSpPr/>
          <p:nvPr/>
        </p:nvSpPr>
        <p:spPr>
          <a:xfrm>
            <a:off x="6488640" y="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2</a:t>
            </a:r>
            <a:endParaRPr lang="de-DE" sz="1800" b="0" strike="noStrike" spc="-1">
              <a:latin typeface="Arial"/>
            </a:endParaRPr>
          </a:p>
        </p:txBody>
      </p:sp>
      <p:sp>
        <p:nvSpPr>
          <p:cNvPr id="420" name="Textfeld 70"/>
          <p:cNvSpPr/>
          <p:nvPr/>
        </p:nvSpPr>
        <p:spPr>
          <a:xfrm>
            <a:off x="2471760" y="336024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3</a:t>
            </a:r>
            <a:endParaRPr lang="de-DE" sz="1800" b="0" strike="noStrike" spc="-1">
              <a:latin typeface="Arial"/>
            </a:endParaRPr>
          </a:p>
        </p:txBody>
      </p:sp>
      <p:sp>
        <p:nvSpPr>
          <p:cNvPr id="421" name="Textfeld 72"/>
          <p:cNvSpPr/>
          <p:nvPr/>
        </p:nvSpPr>
        <p:spPr>
          <a:xfrm>
            <a:off x="6488640" y="3272040"/>
            <a:ext cx="2800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Lineage 4</a:t>
            </a:r>
            <a:endParaRPr lang="de-DE" sz="1800" b="0" strike="noStrike" spc="-1">
              <a:latin typeface="Arial"/>
            </a:endParaRPr>
          </a:p>
        </p:txBody>
      </p:sp>
      <p:sp>
        <p:nvSpPr>
          <p:cNvPr id="12" name="Textfeld 11"/>
          <p:cNvSpPr txBox="1"/>
          <p:nvPr/>
        </p:nvSpPr>
        <p:spPr>
          <a:xfrm>
            <a:off x="7889040" y="5794130"/>
            <a:ext cx="4643337" cy="923330"/>
          </a:xfrm>
          <a:prstGeom prst="rect">
            <a:avLst/>
          </a:prstGeom>
          <a:noFill/>
        </p:spPr>
        <p:txBody>
          <a:bodyPr wrap="square" rtlCol="0">
            <a:spAutoFit/>
          </a:bodyPr>
          <a:lstStyle/>
          <a:p>
            <a:r>
              <a:rPr lang="de-DE" dirty="0" err="1" smtClean="0"/>
              <a:t>Slingshot</a:t>
            </a:r>
            <a:r>
              <a:rPr lang="de-DE" dirty="0" smtClean="0"/>
              <a:t> </a:t>
            </a:r>
            <a:r>
              <a:rPr lang="de-DE" dirty="0" err="1" smtClean="0"/>
              <a:t>lineages</a:t>
            </a:r>
            <a:r>
              <a:rPr lang="de-DE" dirty="0" smtClean="0"/>
              <a:t> </a:t>
            </a:r>
            <a:r>
              <a:rPr lang="de-DE" dirty="0" err="1" smtClean="0"/>
              <a:t>are</a:t>
            </a:r>
            <a:r>
              <a:rPr lang="de-DE" dirty="0" smtClean="0"/>
              <a:t> </a:t>
            </a:r>
            <a:r>
              <a:rPr lang="de-DE" dirty="0" err="1" smtClean="0"/>
              <a:t>indicated</a:t>
            </a:r>
            <a:r>
              <a:rPr lang="de-DE" dirty="0" smtClean="0"/>
              <a:t> </a:t>
            </a:r>
            <a:r>
              <a:rPr lang="de-DE" dirty="0" err="1" smtClean="0"/>
              <a:t>by</a:t>
            </a:r>
            <a:r>
              <a:rPr lang="de-DE" dirty="0" smtClean="0"/>
              <a:t> </a:t>
            </a:r>
            <a:r>
              <a:rPr lang="de-DE" dirty="0" err="1" smtClean="0"/>
              <a:t>black</a:t>
            </a:r>
            <a:r>
              <a:rPr lang="de-DE" dirty="0" smtClean="0"/>
              <a:t> </a:t>
            </a:r>
            <a:r>
              <a:rPr lang="de-DE" dirty="0" err="1" smtClean="0"/>
              <a:t>lines</a:t>
            </a:r>
            <a:r>
              <a:rPr lang="de-DE" dirty="0" smtClean="0"/>
              <a:t>. The </a:t>
            </a:r>
            <a:r>
              <a:rPr lang="de-DE" dirty="0" err="1" smtClean="0"/>
              <a:t>cells</a:t>
            </a:r>
            <a:r>
              <a:rPr lang="de-DE" dirty="0" smtClean="0"/>
              <a:t> </a:t>
            </a:r>
            <a:r>
              <a:rPr lang="de-DE" dirty="0" err="1" smtClean="0"/>
              <a:t>are</a:t>
            </a:r>
            <a:r>
              <a:rPr lang="de-DE" dirty="0" smtClean="0"/>
              <a:t> </a:t>
            </a:r>
            <a:r>
              <a:rPr lang="de-DE" dirty="0" err="1" smtClean="0"/>
              <a:t>colored</a:t>
            </a:r>
            <a:r>
              <a:rPr lang="de-DE" dirty="0" smtClean="0"/>
              <a:t> </a:t>
            </a:r>
            <a:r>
              <a:rPr lang="de-DE" dirty="0" err="1" smtClean="0"/>
              <a:t>by</a:t>
            </a:r>
            <a:r>
              <a:rPr lang="de-DE" dirty="0" smtClean="0"/>
              <a:t> </a:t>
            </a:r>
            <a:r>
              <a:rPr lang="de-DE" dirty="0" err="1" smtClean="0"/>
              <a:t>slingshot</a:t>
            </a:r>
            <a:r>
              <a:rPr lang="de-DE" dirty="0" smtClean="0"/>
              <a:t> </a:t>
            </a:r>
            <a:r>
              <a:rPr lang="de-DE" dirty="0" err="1" smtClean="0"/>
              <a:t>lineage</a:t>
            </a:r>
            <a:r>
              <a:rPr lang="de-DE" dirty="0" smtClean="0"/>
              <a:t> </a:t>
            </a:r>
            <a:r>
              <a:rPr lang="de-DE" dirty="0" err="1" smtClean="0"/>
              <a:t>specific</a:t>
            </a:r>
            <a:r>
              <a:rPr lang="de-DE" dirty="0" smtClean="0"/>
              <a:t> pseudotime</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02-Data processing</a:t>
            </a:r>
            <a:endParaRPr lang="en-US" sz="6000" b="0" strike="noStrike" spc="-1">
              <a:solidFill>
                <a:srgbClr val="000000"/>
              </a:solidFill>
              <a:latin typeface="Arial"/>
            </a:endParaRPr>
          </a:p>
        </p:txBody>
      </p:sp>
      <p:sp>
        <p:nvSpPr>
          <p:cNvPr id="267"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idx="4294967295"/>
          </p:nvPr>
        </p:nvSpPr>
        <p:spPr>
          <a:xfrm>
            <a:off x="609480" y="273600"/>
            <a:ext cx="10972080" cy="1144440"/>
          </a:xfrm>
          <a:prstGeom prst="rect">
            <a:avLst/>
          </a:prstGeom>
          <a:noFill/>
          <a:ln w="0">
            <a:noFill/>
          </a:ln>
        </p:spPr>
        <p:txBody>
          <a:bodyPr lIns="0" tIns="0" rIns="0" bIns="0" anchor="ctr">
            <a:noAutofit/>
          </a:bodyPr>
          <a:lstStyle/>
          <a:p>
            <a:pPr>
              <a:lnSpc>
                <a:spcPct val="90000"/>
              </a:lnSpc>
              <a:buNone/>
            </a:pPr>
            <a:r>
              <a:rPr lang="de-DE" sz="4400" b="0" strike="noStrike" spc="-1" dirty="0" smtClean="0">
                <a:solidFill>
                  <a:srgbClr val="000000"/>
                </a:solidFill>
                <a:latin typeface="Arial"/>
                <a:ea typeface="DejaVu Sans"/>
              </a:rPr>
              <a:t>Monocle3</a:t>
            </a:r>
            <a:endParaRPr lang="en-US" sz="4400" b="0" strike="noStrike" spc="-1" dirty="0">
              <a:solidFill>
                <a:srgbClr val="000000"/>
              </a:solidFill>
              <a:latin typeface="Arial"/>
            </a:endParaRPr>
          </a:p>
        </p:txBody>
      </p:sp>
      <p:pic>
        <p:nvPicPr>
          <p:cNvPr id="437" name="Grafik 3"/>
          <p:cNvPicPr/>
          <p:nvPr/>
        </p:nvPicPr>
        <p:blipFill>
          <a:blip r:embed="rId2"/>
          <a:stretch/>
        </p:blipFill>
        <p:spPr>
          <a:xfrm>
            <a:off x="3027600" y="1547280"/>
            <a:ext cx="6400440" cy="4571640"/>
          </a:xfrm>
          <a:prstGeom prst="rect">
            <a:avLst/>
          </a:prstGeom>
          <a:ln w="0">
            <a:noFill/>
          </a:ln>
        </p:spPr>
      </p:pic>
    </p:spTree>
    <p:extLst>
      <p:ext uri="{BB962C8B-B14F-4D97-AF65-F5344CB8AC3E}">
        <p14:creationId xmlns:p14="http://schemas.microsoft.com/office/powerpoint/2010/main" val="301600919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Textfeld 12"/>
          <p:cNvSpPr/>
          <p:nvPr/>
        </p:nvSpPr>
        <p:spPr>
          <a:xfrm>
            <a:off x="4910400" y="0"/>
            <a:ext cx="3623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1800" b="1" strike="noStrike" spc="-1">
                <a:solidFill>
                  <a:srgbClr val="000000"/>
                </a:solidFill>
                <a:latin typeface="Arial"/>
                <a:ea typeface="DejaVu Sans"/>
              </a:rPr>
              <a:t>Pseudotimes per cluster</a:t>
            </a:r>
            <a:endParaRPr lang="de-DE" sz="1800" b="0" strike="noStrike" spc="-1">
              <a:latin typeface="Arial"/>
            </a:endParaRPr>
          </a:p>
        </p:txBody>
      </p:sp>
      <p:pic>
        <p:nvPicPr>
          <p:cNvPr id="408" name="Grafik 3"/>
          <p:cNvPicPr/>
          <p:nvPr/>
        </p:nvPicPr>
        <p:blipFill>
          <a:blip r:embed="rId2"/>
          <a:srcRect l="24099" t="18200" r="19883" b="19363"/>
          <a:stretch/>
        </p:blipFill>
        <p:spPr>
          <a:xfrm>
            <a:off x="597240" y="457560"/>
            <a:ext cx="4031640" cy="2995560"/>
          </a:xfrm>
          <a:prstGeom prst="rect">
            <a:avLst/>
          </a:prstGeom>
          <a:ln w="0">
            <a:noFill/>
          </a:ln>
        </p:spPr>
      </p:pic>
      <p:pic>
        <p:nvPicPr>
          <p:cNvPr id="409" name="Grafik 4"/>
          <p:cNvPicPr/>
          <p:nvPr/>
        </p:nvPicPr>
        <p:blipFill>
          <a:blip r:embed="rId2"/>
          <a:srcRect l="89683" t="17293" r="325" b="20270"/>
          <a:stretch/>
        </p:blipFill>
        <p:spPr>
          <a:xfrm>
            <a:off x="4683240" y="369360"/>
            <a:ext cx="718920" cy="2995560"/>
          </a:xfrm>
          <a:prstGeom prst="rect">
            <a:avLst/>
          </a:prstGeom>
          <a:ln w="0">
            <a:noFill/>
          </a:ln>
        </p:spPr>
      </p:pic>
      <p:pic>
        <p:nvPicPr>
          <p:cNvPr id="410" name="Grafik 5"/>
          <p:cNvPicPr/>
          <p:nvPr/>
        </p:nvPicPr>
        <p:blipFill>
          <a:blip r:embed="rId3"/>
          <a:srcRect l="-360" t="49714" r="60625" b="289"/>
          <a:stretch/>
        </p:blipFill>
        <p:spPr>
          <a:xfrm>
            <a:off x="558000" y="3809880"/>
            <a:ext cx="4844160" cy="3047760"/>
          </a:xfrm>
          <a:prstGeom prst="rect">
            <a:avLst/>
          </a:prstGeom>
          <a:ln w="0">
            <a:noFill/>
          </a:ln>
        </p:spPr>
      </p:pic>
      <p:pic>
        <p:nvPicPr>
          <p:cNvPr id="411" name="Grafik 2"/>
          <p:cNvPicPr/>
          <p:nvPr/>
        </p:nvPicPr>
        <p:blipFill>
          <a:blip r:embed="rId4"/>
          <a:stretch/>
        </p:blipFill>
        <p:spPr>
          <a:xfrm>
            <a:off x="5629680" y="457560"/>
            <a:ext cx="6400080" cy="6400080"/>
          </a:xfrm>
          <a:prstGeom prst="rect">
            <a:avLst/>
          </a:prstGeom>
          <a:ln w="0">
            <a:noFill/>
          </a:ln>
        </p:spPr>
      </p:pic>
      <p:pic>
        <p:nvPicPr>
          <p:cNvPr id="7" name="Grafik 85"/>
          <p:cNvPicPr/>
          <p:nvPr/>
        </p:nvPicPr>
        <p:blipFill>
          <a:blip r:embed="rId5"/>
          <a:srcRect t="66878" r="82578"/>
          <a:stretch/>
        </p:blipFill>
        <p:spPr>
          <a:xfrm>
            <a:off x="455760" y="2570760"/>
            <a:ext cx="790560" cy="954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Correlation</a:t>
            </a:r>
            <a:r>
              <a:rPr lang="de-DE" dirty="0" smtClean="0"/>
              <a:t> </a:t>
            </a:r>
            <a:r>
              <a:rPr lang="de-DE" dirty="0" err="1" smtClean="0"/>
              <a:t>of</a:t>
            </a:r>
            <a:r>
              <a:rPr lang="de-DE" dirty="0" smtClean="0"/>
              <a:t> different pseudotime </a:t>
            </a:r>
            <a:r>
              <a:rPr lang="de-DE" dirty="0" err="1" smtClean="0"/>
              <a:t>algorithms</a:t>
            </a:r>
            <a:endParaRPr lang="en-GB" dirty="0"/>
          </a:p>
        </p:txBody>
      </p:sp>
      <p:sp>
        <p:nvSpPr>
          <p:cNvPr id="5" name="Textfeld 4"/>
          <p:cNvSpPr txBox="1"/>
          <p:nvPr/>
        </p:nvSpPr>
        <p:spPr>
          <a:xfrm>
            <a:off x="0" y="6435973"/>
            <a:ext cx="12194931" cy="307777"/>
          </a:xfrm>
          <a:prstGeom prst="rect">
            <a:avLst/>
          </a:prstGeom>
          <a:noFill/>
        </p:spPr>
        <p:txBody>
          <a:bodyPr wrap="square" rtlCol="0">
            <a:spAutoFit/>
          </a:bodyPr>
          <a:lstStyle/>
          <a:p>
            <a:r>
              <a:rPr lang="de-DE" sz="1400" dirty="0" smtClean="0"/>
              <a:t>*</a:t>
            </a:r>
            <a:r>
              <a:rPr lang="de-DE" sz="1400" dirty="0" err="1" smtClean="0"/>
              <a:t>Slingshot</a:t>
            </a:r>
            <a:r>
              <a:rPr lang="de-DE" sz="1400" dirty="0" smtClean="0"/>
              <a:t> </a:t>
            </a:r>
            <a:r>
              <a:rPr lang="de-DE" sz="1400" dirty="0" err="1" smtClean="0"/>
              <a:t>consensus</a:t>
            </a:r>
            <a:r>
              <a:rPr lang="de-DE" sz="1400" dirty="0" smtClean="0"/>
              <a:t> </a:t>
            </a:r>
            <a:r>
              <a:rPr lang="de-DE" sz="1400" dirty="0" err="1" smtClean="0"/>
              <a:t>pt</a:t>
            </a:r>
            <a:r>
              <a:rPr lang="de-DE" sz="1400" dirty="0" smtClean="0"/>
              <a:t> </a:t>
            </a:r>
            <a:r>
              <a:rPr lang="de-DE" sz="1400" dirty="0" err="1" smtClean="0"/>
              <a:t>has</a:t>
            </a:r>
            <a:r>
              <a:rPr lang="de-DE" sz="1400" dirty="0" smtClean="0"/>
              <a:t> </a:t>
            </a:r>
            <a:r>
              <a:rPr lang="de-DE" sz="1400" dirty="0" err="1" smtClean="0"/>
              <a:t>been</a:t>
            </a:r>
            <a:r>
              <a:rPr lang="de-DE" sz="1400" dirty="0" smtClean="0"/>
              <a:t> </a:t>
            </a:r>
            <a:r>
              <a:rPr lang="de-DE" sz="1400" dirty="0" err="1" smtClean="0"/>
              <a:t>calculated</a:t>
            </a:r>
            <a:r>
              <a:rPr lang="de-DE" sz="1400" dirty="0" smtClean="0"/>
              <a:t> </a:t>
            </a:r>
            <a:r>
              <a:rPr lang="de-DE" sz="1400" dirty="0" err="1" smtClean="0"/>
              <a:t>as</a:t>
            </a:r>
            <a:r>
              <a:rPr lang="de-DE" sz="1400" dirty="0" smtClean="0"/>
              <a:t> </a:t>
            </a:r>
            <a:r>
              <a:rPr lang="de-DE" sz="1400" dirty="0" err="1" smtClean="0"/>
              <a:t>the</a:t>
            </a:r>
            <a:r>
              <a:rPr lang="de-DE" sz="1400" dirty="0" smtClean="0"/>
              <a:t> </a:t>
            </a:r>
            <a:r>
              <a:rPr lang="de-DE" sz="1400" dirty="0" err="1" smtClean="0"/>
              <a:t>lowest</a:t>
            </a:r>
            <a:r>
              <a:rPr lang="de-DE" sz="1400" dirty="0" smtClean="0"/>
              <a:t> pseudotime </a:t>
            </a:r>
            <a:r>
              <a:rPr lang="de-DE" sz="1400" dirty="0" err="1" smtClean="0"/>
              <a:t>value</a:t>
            </a:r>
            <a:r>
              <a:rPr lang="de-DE" sz="1400" dirty="0" smtClean="0"/>
              <a:t> </a:t>
            </a:r>
            <a:r>
              <a:rPr lang="de-DE" sz="1400" dirty="0" err="1" smtClean="0"/>
              <a:t>for</a:t>
            </a:r>
            <a:r>
              <a:rPr lang="de-DE" sz="1400" dirty="0" smtClean="0"/>
              <a:t> </a:t>
            </a:r>
            <a:r>
              <a:rPr lang="de-DE" sz="1400" dirty="0" err="1" smtClean="0"/>
              <a:t>each</a:t>
            </a:r>
            <a:r>
              <a:rPr lang="de-DE" sz="1400" dirty="0" smtClean="0"/>
              <a:t> </a:t>
            </a:r>
            <a:r>
              <a:rPr lang="de-DE" sz="1400" dirty="0" err="1" smtClean="0"/>
              <a:t>cell</a:t>
            </a:r>
            <a:r>
              <a:rPr lang="de-DE" sz="1400" dirty="0" smtClean="0"/>
              <a:t> </a:t>
            </a:r>
            <a:r>
              <a:rPr lang="de-DE" sz="1400" dirty="0" err="1" smtClean="0"/>
              <a:t>regardless</a:t>
            </a:r>
            <a:r>
              <a:rPr lang="de-DE" sz="1400" dirty="0" smtClean="0"/>
              <a:t> </a:t>
            </a:r>
            <a:r>
              <a:rPr lang="de-DE" sz="1400" dirty="0" err="1" smtClean="0"/>
              <a:t>of</a:t>
            </a:r>
            <a:r>
              <a:rPr lang="de-DE" sz="1400" dirty="0" smtClean="0"/>
              <a:t> </a:t>
            </a:r>
            <a:r>
              <a:rPr lang="de-DE" sz="1400" dirty="0" err="1" smtClean="0"/>
              <a:t>lineage</a:t>
            </a:r>
            <a:r>
              <a:rPr lang="de-DE" sz="1400" dirty="0" smtClean="0"/>
              <a:t> </a:t>
            </a:r>
            <a:endParaRPr lang="en-GB" sz="1400"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392" y="1418400"/>
            <a:ext cx="6338407" cy="4753805"/>
          </a:xfrm>
          <a:prstGeom prst="rect">
            <a:avLst/>
          </a:prstGeom>
        </p:spPr>
      </p:pic>
    </p:spTree>
    <p:extLst>
      <p:ext uri="{BB962C8B-B14F-4D97-AF65-F5344CB8AC3E}">
        <p14:creationId xmlns:p14="http://schemas.microsoft.com/office/powerpoint/2010/main" val="42861601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Cluster </a:t>
            </a:r>
            <a:r>
              <a:rPr lang="de-DE" dirty="0" err="1" smtClean="0"/>
              <a:t>distribution</a:t>
            </a:r>
            <a:r>
              <a:rPr lang="de-DE" dirty="0" smtClean="0"/>
              <a:t> per </a:t>
            </a:r>
            <a:r>
              <a:rPr lang="de-DE" dirty="0" err="1" smtClean="0"/>
              <a:t>lineage</a:t>
            </a:r>
            <a:endParaRPr lang="en-GB"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716" y="1281724"/>
            <a:ext cx="9187962" cy="3062654"/>
          </a:xfrm>
          <a:prstGeom prst="rect">
            <a:avLst/>
          </a:prstGeom>
        </p:spPr>
      </p:pic>
      <p:grpSp>
        <p:nvGrpSpPr>
          <p:cNvPr id="7" name="Gruppieren 6"/>
          <p:cNvGrpSpPr>
            <a:grpSpLocks noChangeAspect="1"/>
          </p:cNvGrpSpPr>
          <p:nvPr/>
        </p:nvGrpSpPr>
        <p:grpSpPr>
          <a:xfrm>
            <a:off x="1614129" y="4774223"/>
            <a:ext cx="2483087" cy="1434380"/>
            <a:chOff x="107713" y="3546669"/>
            <a:chExt cx="4804920" cy="3083760"/>
          </a:xfrm>
        </p:grpSpPr>
        <p:pic>
          <p:nvPicPr>
            <p:cNvPr id="5" name="Grafik 3"/>
            <p:cNvPicPr/>
            <p:nvPr/>
          </p:nvPicPr>
          <p:blipFill>
            <a:blip r:embed="rId3"/>
            <a:srcRect l="24099" t="18200" r="19883" b="19363"/>
            <a:stretch/>
          </p:blipFill>
          <p:spPr>
            <a:xfrm>
              <a:off x="107713" y="3634869"/>
              <a:ext cx="4031640" cy="2995560"/>
            </a:xfrm>
            <a:prstGeom prst="rect">
              <a:avLst/>
            </a:prstGeom>
            <a:ln w="0">
              <a:noFill/>
            </a:ln>
          </p:spPr>
        </p:pic>
        <p:pic>
          <p:nvPicPr>
            <p:cNvPr id="6" name="Grafik 4"/>
            <p:cNvPicPr/>
            <p:nvPr/>
          </p:nvPicPr>
          <p:blipFill>
            <a:blip r:embed="rId3"/>
            <a:srcRect l="89683" t="17293" r="325" b="20270"/>
            <a:stretch/>
          </p:blipFill>
          <p:spPr>
            <a:xfrm>
              <a:off x="4193713" y="3546669"/>
              <a:ext cx="718920" cy="2995560"/>
            </a:xfrm>
            <a:prstGeom prst="rect">
              <a:avLst/>
            </a:prstGeom>
            <a:ln w="0">
              <a:noFill/>
            </a:ln>
          </p:spPr>
        </p:pic>
      </p:grpSp>
      <p:pic>
        <p:nvPicPr>
          <p:cNvPr id="8" name="Grafik 85"/>
          <p:cNvPicPr/>
          <p:nvPr/>
        </p:nvPicPr>
        <p:blipFill>
          <a:blip r:embed="rId4"/>
          <a:srcRect t="66878" r="82578"/>
          <a:stretch/>
        </p:blipFill>
        <p:spPr>
          <a:xfrm>
            <a:off x="1334991" y="5577728"/>
            <a:ext cx="790560" cy="954360"/>
          </a:xfrm>
          <a:prstGeom prst="rect">
            <a:avLst/>
          </a:prstGeom>
          <a:ln w="0">
            <a:noFill/>
          </a:ln>
        </p:spPr>
      </p:pic>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1907" y="4407884"/>
            <a:ext cx="2723580" cy="2269650"/>
          </a:xfrm>
          <a:prstGeom prst="rect">
            <a:avLst/>
          </a:prstGeom>
        </p:spPr>
      </p:pic>
    </p:spTree>
    <p:extLst>
      <p:ext uri="{BB962C8B-B14F-4D97-AF65-F5344CB8AC3E}">
        <p14:creationId xmlns:p14="http://schemas.microsoft.com/office/powerpoint/2010/main" val="3377045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07b-CellRank</a:t>
            </a:r>
            <a:endParaRPr lang="en-US" sz="6000" b="0" strike="noStrike" spc="-1" dirty="0">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306385376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CellRank</a:t>
            </a:r>
            <a:endParaRPr lang="en-GB" dirty="0"/>
          </a:p>
        </p:txBody>
      </p:sp>
      <p:sp>
        <p:nvSpPr>
          <p:cNvPr id="4" name="PlaceHolder 2"/>
          <p:cNvSpPr txBox="1">
            <a:spLocks/>
          </p:cNvSpPr>
          <p:nvPr/>
        </p:nvSpPr>
        <p:spPr>
          <a:xfrm>
            <a:off x="838080" y="1825560"/>
            <a:ext cx="10514520" cy="4350240"/>
          </a:xfrm>
          <a:prstGeom prst="rect">
            <a:avLst/>
          </a:prstGeom>
          <a:noFill/>
          <a:ln w="0">
            <a:noFill/>
          </a:ln>
        </p:spPr>
        <p:txBody>
          <a:bodyPr lIns="90000" tIns="45000" rIns="90000" bIns="45000" anchor="t">
            <a:normAutofit fontScale="94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err="1" smtClean="0">
                <a:solidFill>
                  <a:srgbClr val="000000"/>
                </a:solidFill>
                <a:latin typeface="Calibri"/>
              </a:rPr>
              <a:t>Each</a:t>
            </a:r>
            <a:r>
              <a:rPr lang="de-DE" sz="1800" spc="-1" dirty="0" smtClean="0">
                <a:solidFill>
                  <a:srgbClr val="000000"/>
                </a:solidFill>
                <a:latin typeface="Calibri"/>
              </a:rPr>
              <a:t> </a:t>
            </a:r>
            <a:r>
              <a:rPr lang="de-DE" sz="1800" spc="-1" dirty="0" err="1" smtClean="0">
                <a:solidFill>
                  <a:srgbClr val="000000"/>
                </a:solidFill>
                <a:latin typeface="Calibri"/>
              </a:rPr>
              <a:t>path</a:t>
            </a:r>
            <a:r>
              <a:rPr lang="de-DE" sz="1800" spc="-1" dirty="0" smtClean="0">
                <a:solidFill>
                  <a:srgbClr val="000000"/>
                </a:solidFill>
                <a:latin typeface="Calibri"/>
              </a:rPr>
              <a:t> in </a:t>
            </a:r>
            <a:r>
              <a:rPr lang="de-DE" sz="1800" spc="-1" dirty="0" err="1" smtClean="0">
                <a:solidFill>
                  <a:srgbClr val="000000"/>
                </a:solidFill>
                <a:latin typeface="Calibri"/>
              </a:rPr>
              <a:t>the</a:t>
            </a:r>
            <a:r>
              <a:rPr lang="de-DE" sz="1800" spc="-1" dirty="0" smtClean="0">
                <a:solidFill>
                  <a:srgbClr val="000000"/>
                </a:solidFill>
                <a:latin typeface="Calibri"/>
              </a:rPr>
              <a:t> high dimensional </a:t>
            </a:r>
            <a:r>
              <a:rPr lang="de-DE" sz="1800" spc="-1" dirty="0" err="1" smtClean="0">
                <a:solidFill>
                  <a:srgbClr val="000000"/>
                </a:solidFill>
                <a:latin typeface="Calibri"/>
              </a:rPr>
              <a:t>space</a:t>
            </a:r>
            <a:r>
              <a:rPr lang="de-DE" sz="1800" spc="-1" dirty="0" smtClean="0">
                <a:solidFill>
                  <a:srgbClr val="000000"/>
                </a:solidFill>
                <a:latin typeface="Calibri"/>
              </a:rPr>
              <a:t> </a:t>
            </a:r>
            <a:r>
              <a:rPr lang="de-DE" sz="1800" spc="-1" dirty="0" err="1" smtClean="0">
                <a:solidFill>
                  <a:srgbClr val="000000"/>
                </a:solidFill>
                <a:latin typeface="Calibri"/>
              </a:rPr>
              <a:t>get</a:t>
            </a:r>
            <a:r>
              <a:rPr lang="de-DE" sz="1800" spc="-1" dirty="0" smtClean="0">
                <a:solidFill>
                  <a:srgbClr val="000000"/>
                </a:solidFill>
                <a:latin typeface="Calibri"/>
              </a:rPr>
              <a:t> </a:t>
            </a:r>
            <a:r>
              <a:rPr lang="de-DE" sz="1800" spc="-1" dirty="0" err="1" smtClean="0">
                <a:solidFill>
                  <a:srgbClr val="000000"/>
                </a:solidFill>
                <a:latin typeface="Calibri"/>
              </a:rPr>
              <a:t>assigned</a:t>
            </a:r>
            <a:r>
              <a:rPr lang="de-DE" sz="1800" spc="-1" dirty="0" smtClean="0">
                <a:solidFill>
                  <a:srgbClr val="000000"/>
                </a:solidFill>
                <a:latin typeface="Calibri"/>
              </a:rPr>
              <a:t> a </a:t>
            </a:r>
            <a:r>
              <a:rPr lang="de-DE" sz="1800" spc="-1" dirty="0" err="1" smtClean="0">
                <a:solidFill>
                  <a:srgbClr val="000000"/>
                </a:solidFill>
                <a:latin typeface="Calibri"/>
              </a:rPr>
              <a:t>probability</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direction</a:t>
            </a:r>
            <a:r>
              <a:rPr lang="de-DE" sz="1800" spc="-1" dirty="0" smtClean="0">
                <a:solidFill>
                  <a:srgbClr val="000000"/>
                </a:solidFill>
                <a:latin typeface="Calibri"/>
              </a:rPr>
              <a:t> </a:t>
            </a:r>
            <a:r>
              <a:rPr lang="de-DE" sz="1800" spc="-1" dirty="0" err="1" smtClean="0">
                <a:solidFill>
                  <a:srgbClr val="000000"/>
                </a:solidFill>
                <a:latin typeface="Calibri"/>
              </a:rPr>
              <a:t>based</a:t>
            </a:r>
            <a:r>
              <a:rPr lang="de-DE" sz="1800" spc="-1" dirty="0" smtClean="0">
                <a:solidFill>
                  <a:srgbClr val="000000"/>
                </a:solidFill>
                <a:latin typeface="Calibri"/>
              </a:rPr>
              <a:t> on </a:t>
            </a:r>
            <a:r>
              <a:rPr lang="de-DE" sz="1800" spc="-1" dirty="0" err="1" smtClean="0">
                <a:solidFill>
                  <a:srgbClr val="000000"/>
                </a:solidFill>
                <a:latin typeface="Calibri"/>
              </a:rPr>
              <a:t>the</a:t>
            </a:r>
            <a:r>
              <a:rPr lang="de-DE" sz="1800" spc="-1" dirty="0" smtClean="0">
                <a:solidFill>
                  <a:srgbClr val="000000"/>
                </a:solidFill>
                <a:latin typeface="Calibri"/>
              </a:rPr>
              <a:t> pseudotime. At </a:t>
            </a:r>
            <a:r>
              <a:rPr lang="de-DE" sz="1800" spc="-1" dirty="0" err="1" smtClean="0">
                <a:solidFill>
                  <a:srgbClr val="000000"/>
                </a:solidFill>
                <a:latin typeface="Calibri"/>
              </a:rPr>
              <a:t>randomly</a:t>
            </a:r>
            <a:r>
              <a:rPr lang="de-DE" sz="1800" spc="-1" dirty="0" smtClean="0">
                <a:solidFill>
                  <a:srgbClr val="000000"/>
                </a:solidFill>
                <a:latin typeface="Calibri"/>
              </a:rPr>
              <a:t> </a:t>
            </a:r>
            <a:r>
              <a:rPr lang="de-DE" sz="1800" spc="-1" dirty="0" err="1" smtClean="0">
                <a:solidFill>
                  <a:srgbClr val="000000"/>
                </a:solidFill>
                <a:latin typeface="Calibri"/>
              </a:rPr>
              <a:t>chosen</a:t>
            </a:r>
            <a:r>
              <a:rPr lang="de-DE" sz="1800" spc="-1" dirty="0" smtClean="0">
                <a:solidFill>
                  <a:srgbClr val="000000"/>
                </a:solidFill>
                <a:latin typeface="Calibri"/>
              </a:rPr>
              <a:t> </a:t>
            </a:r>
            <a:r>
              <a:rPr lang="de-DE" sz="1800" spc="-1" dirty="0" err="1" smtClean="0">
                <a:solidFill>
                  <a:srgbClr val="000000"/>
                </a:solidFill>
                <a:latin typeface="Calibri"/>
              </a:rPr>
              <a:t>starting</a:t>
            </a:r>
            <a:r>
              <a:rPr lang="de-DE" sz="1800" spc="-1" dirty="0" smtClean="0">
                <a:solidFill>
                  <a:srgbClr val="000000"/>
                </a:solidFill>
                <a:latin typeface="Calibri"/>
              </a:rPr>
              <a:t> </a:t>
            </a:r>
            <a:r>
              <a:rPr lang="de-DE" sz="1800" spc="-1" dirty="0" err="1" smtClean="0">
                <a:solidFill>
                  <a:srgbClr val="000000"/>
                </a:solidFill>
                <a:latin typeface="Calibri"/>
              </a:rPr>
              <a:t>points</a:t>
            </a:r>
            <a:r>
              <a:rPr lang="de-DE" sz="1800" spc="-1" dirty="0" smtClean="0">
                <a:solidFill>
                  <a:srgbClr val="000000"/>
                </a:solidFill>
                <a:latin typeface="Calibri"/>
              </a:rPr>
              <a:t> a </a:t>
            </a:r>
            <a:r>
              <a:rPr lang="de-DE" sz="1800" spc="-1" dirty="0" err="1" smtClean="0">
                <a:solidFill>
                  <a:srgbClr val="000000"/>
                </a:solidFill>
                <a:latin typeface="Calibri"/>
              </a:rPr>
              <a:t>random</a:t>
            </a:r>
            <a:r>
              <a:rPr lang="de-DE" sz="1800" spc="-1" dirty="0" smtClean="0">
                <a:solidFill>
                  <a:srgbClr val="000000"/>
                </a:solidFill>
                <a:latin typeface="Calibri"/>
              </a:rPr>
              <a:t> </a:t>
            </a:r>
            <a:r>
              <a:rPr lang="de-DE" sz="1800" spc="-1" dirty="0" err="1" smtClean="0">
                <a:solidFill>
                  <a:srgbClr val="000000"/>
                </a:solidFill>
                <a:latin typeface="Calibri"/>
              </a:rPr>
              <a:t>markov</a:t>
            </a:r>
            <a:r>
              <a:rPr lang="de-DE" sz="1800" spc="-1" dirty="0" smtClean="0">
                <a:solidFill>
                  <a:srgbClr val="000000"/>
                </a:solidFill>
                <a:latin typeface="Calibri"/>
              </a:rPr>
              <a:t> </a:t>
            </a:r>
            <a:r>
              <a:rPr lang="de-DE" sz="1800" spc="-1" dirty="0" err="1" smtClean="0">
                <a:solidFill>
                  <a:srgbClr val="000000"/>
                </a:solidFill>
                <a:latin typeface="Calibri"/>
              </a:rPr>
              <a:t>chain</a:t>
            </a:r>
            <a:r>
              <a:rPr lang="de-DE" sz="1800" spc="-1" dirty="0" smtClean="0">
                <a:solidFill>
                  <a:srgbClr val="000000"/>
                </a:solidFill>
                <a:latin typeface="Calibri"/>
              </a:rPr>
              <a:t> </a:t>
            </a:r>
            <a:r>
              <a:rPr lang="de-DE" sz="1800" spc="-1" dirty="0" err="1" smtClean="0">
                <a:solidFill>
                  <a:srgbClr val="000000"/>
                </a:solidFill>
                <a:latin typeface="Calibri"/>
              </a:rPr>
              <a:t>walk</a:t>
            </a:r>
            <a:r>
              <a:rPr lang="de-DE" sz="1800" spc="-1" dirty="0" smtClean="0">
                <a:solidFill>
                  <a:srgbClr val="000000"/>
                </a:solidFill>
                <a:latin typeface="Calibri"/>
              </a:rPr>
              <a:t> </a:t>
            </a:r>
            <a:r>
              <a:rPr lang="de-DE" sz="1800" spc="-1" dirty="0" err="1" smtClean="0">
                <a:solidFill>
                  <a:srgbClr val="000000"/>
                </a:solidFill>
                <a:latin typeface="Calibri"/>
              </a:rPr>
              <a:t>starts</a:t>
            </a:r>
            <a:r>
              <a:rPr lang="de-DE" sz="1800" spc="-1" dirty="0" smtClean="0">
                <a:solidFill>
                  <a:srgbClr val="000000"/>
                </a:solidFill>
                <a:latin typeface="Calibri"/>
              </a:rPr>
              <a:t>. </a:t>
            </a:r>
            <a:r>
              <a:rPr lang="de-DE" sz="1800" spc="-1" dirty="0" err="1" smtClean="0">
                <a:solidFill>
                  <a:srgbClr val="000000"/>
                </a:solidFill>
                <a:latin typeface="Calibri"/>
              </a:rPr>
              <a:t>Based</a:t>
            </a:r>
            <a:r>
              <a:rPr lang="de-DE" sz="1800" spc="-1" dirty="0" smtClean="0">
                <a:solidFill>
                  <a:srgbClr val="000000"/>
                </a:solidFill>
                <a:latin typeface="Calibri"/>
              </a:rPr>
              <a:t> on </a:t>
            </a:r>
            <a:r>
              <a:rPr lang="de-DE" sz="1800" spc="-1" dirty="0" err="1" smtClean="0">
                <a:solidFill>
                  <a:srgbClr val="000000"/>
                </a:solidFill>
                <a:latin typeface="Calibri"/>
              </a:rPr>
              <a:t>the</a:t>
            </a:r>
            <a:r>
              <a:rPr lang="de-DE" sz="1800" spc="-1" dirty="0" smtClean="0">
                <a:solidFill>
                  <a:srgbClr val="000000"/>
                </a:solidFill>
                <a:latin typeface="Calibri"/>
              </a:rPr>
              <a:t> </a:t>
            </a:r>
            <a:r>
              <a:rPr lang="de-DE" sz="1800" spc="-1" dirty="0" err="1" smtClean="0">
                <a:solidFill>
                  <a:srgbClr val="000000"/>
                </a:solidFill>
                <a:latin typeface="Calibri"/>
              </a:rPr>
              <a:t>probabilities</a:t>
            </a:r>
            <a:r>
              <a:rPr lang="de-DE" sz="1800" spc="-1" dirty="0" smtClean="0">
                <a:solidFill>
                  <a:srgbClr val="000000"/>
                </a:solidFill>
                <a:latin typeface="Calibri"/>
              </a:rPr>
              <a:t> </a:t>
            </a:r>
            <a:r>
              <a:rPr lang="de-DE" sz="1800" spc="-1" dirty="0" err="1" smtClean="0">
                <a:solidFill>
                  <a:srgbClr val="000000"/>
                </a:solidFill>
                <a:latin typeface="Calibri"/>
              </a:rPr>
              <a:t>several</a:t>
            </a:r>
            <a:r>
              <a:rPr lang="de-DE" sz="1800" spc="-1" dirty="0" smtClean="0">
                <a:solidFill>
                  <a:srgbClr val="000000"/>
                </a:solidFill>
                <a:latin typeface="Calibri"/>
              </a:rPr>
              <a:t> </a:t>
            </a:r>
            <a:r>
              <a:rPr lang="de-DE" sz="1800" spc="-1" dirty="0" err="1" smtClean="0">
                <a:solidFill>
                  <a:srgbClr val="000000"/>
                </a:solidFill>
                <a:latin typeface="Calibri"/>
              </a:rPr>
              <a:t>random</a:t>
            </a:r>
            <a:r>
              <a:rPr lang="de-DE" sz="1800" spc="-1" dirty="0" smtClean="0">
                <a:solidFill>
                  <a:srgbClr val="000000"/>
                </a:solidFill>
                <a:latin typeface="Calibri"/>
              </a:rPr>
              <a:t> </a:t>
            </a:r>
            <a:r>
              <a:rPr lang="de-DE" sz="1800" spc="-1" dirty="0" err="1" smtClean="0">
                <a:solidFill>
                  <a:srgbClr val="000000"/>
                </a:solidFill>
                <a:latin typeface="Calibri"/>
              </a:rPr>
              <a:t>walks</a:t>
            </a:r>
            <a:r>
              <a:rPr lang="de-DE" sz="1800" spc="-1" dirty="0" smtClean="0">
                <a:solidFill>
                  <a:srgbClr val="000000"/>
                </a:solidFill>
                <a:latin typeface="Calibri"/>
              </a:rPr>
              <a:t> will end at terminal </a:t>
            </a:r>
            <a:r>
              <a:rPr lang="de-DE" sz="1800" spc="-1" dirty="0" err="1" smtClean="0">
                <a:solidFill>
                  <a:srgbClr val="000000"/>
                </a:solidFill>
                <a:latin typeface="Calibri"/>
              </a:rPr>
              <a:t>states</a:t>
            </a:r>
            <a:r>
              <a:rPr lang="de-DE" sz="1800" spc="-1" dirty="0" smtClean="0">
                <a:solidFill>
                  <a:srgbClr val="000000"/>
                </a:solidFill>
                <a:latin typeface="Calibri"/>
              </a:rPr>
              <a:t> in different </a:t>
            </a:r>
            <a:r>
              <a:rPr lang="de-DE" sz="1800" spc="-1" dirty="0" err="1" smtClean="0">
                <a:solidFill>
                  <a:srgbClr val="000000"/>
                </a:solidFill>
                <a:latin typeface="Calibri"/>
              </a:rPr>
              <a:t>frequencies</a:t>
            </a:r>
            <a:r>
              <a:rPr lang="de-DE" sz="1800" spc="-1" dirty="0" smtClean="0">
                <a:solidFill>
                  <a:srgbClr val="000000"/>
                </a:solidFill>
                <a:latin typeface="Calibri"/>
              </a:rPr>
              <a:t>. These </a:t>
            </a:r>
            <a:r>
              <a:rPr lang="de-DE" sz="1800" spc="-1" dirty="0" err="1" smtClean="0">
                <a:solidFill>
                  <a:srgbClr val="000000"/>
                </a:solidFill>
                <a:latin typeface="Calibri"/>
              </a:rPr>
              <a:t>are</a:t>
            </a:r>
            <a:r>
              <a:rPr lang="de-DE" sz="1800" spc="-1" dirty="0" smtClean="0">
                <a:solidFill>
                  <a:srgbClr val="000000"/>
                </a:solidFill>
                <a:latin typeface="Calibri"/>
              </a:rPr>
              <a:t> </a:t>
            </a:r>
            <a:r>
              <a:rPr lang="de-DE" sz="1800" spc="-1" dirty="0" err="1" smtClean="0">
                <a:solidFill>
                  <a:srgbClr val="000000"/>
                </a:solidFill>
                <a:latin typeface="Calibri"/>
              </a:rPr>
              <a:t>assigned</a:t>
            </a:r>
            <a:r>
              <a:rPr lang="de-DE" sz="1800" spc="-1" dirty="0" smtClean="0">
                <a:solidFill>
                  <a:srgbClr val="000000"/>
                </a:solidFill>
                <a:latin typeface="Calibri"/>
              </a:rPr>
              <a:t> </a:t>
            </a:r>
            <a:r>
              <a:rPr lang="de-DE" sz="1800" spc="-1" dirty="0" err="1" smtClean="0">
                <a:solidFill>
                  <a:srgbClr val="000000"/>
                </a:solidFill>
                <a:latin typeface="Calibri"/>
              </a:rPr>
              <a:t>as</a:t>
            </a:r>
            <a:r>
              <a:rPr lang="de-DE" sz="1800" spc="-1" dirty="0" smtClean="0">
                <a:solidFill>
                  <a:srgbClr val="000000"/>
                </a:solidFill>
                <a:latin typeface="Calibri"/>
              </a:rPr>
              <a:t> </a:t>
            </a:r>
            <a:r>
              <a:rPr lang="de-DE" sz="1800" spc="-1" dirty="0" err="1" smtClean="0">
                <a:solidFill>
                  <a:srgbClr val="000000"/>
                </a:solidFill>
                <a:latin typeface="Calibri"/>
              </a:rPr>
              <a:t>fate</a:t>
            </a:r>
            <a:r>
              <a:rPr lang="de-DE" sz="1800" spc="-1" dirty="0" smtClean="0">
                <a:solidFill>
                  <a:srgbClr val="000000"/>
                </a:solidFill>
                <a:latin typeface="Calibri"/>
              </a:rPr>
              <a:t> </a:t>
            </a:r>
            <a:r>
              <a:rPr lang="de-DE" sz="1800" spc="-1" dirty="0" err="1" smtClean="0">
                <a:solidFill>
                  <a:srgbClr val="000000"/>
                </a:solidFill>
                <a:latin typeface="Calibri"/>
              </a:rPr>
              <a:t>probabilities</a:t>
            </a:r>
            <a:r>
              <a:rPr lang="de-DE" sz="1800" spc="-1" dirty="0" smtClean="0">
                <a:solidFill>
                  <a:srgbClr val="000000"/>
                </a:solidFill>
                <a:latin typeface="Calibri"/>
              </a:rPr>
              <a:t>.</a:t>
            </a:r>
          </a:p>
          <a:p>
            <a:pPr>
              <a:spcBef>
                <a:spcPts val="1001"/>
              </a:spcBef>
              <a:buClr>
                <a:srgbClr val="000000"/>
              </a:buClr>
              <a:buFont typeface="Arial"/>
              <a:buChar char="•"/>
            </a:pPr>
            <a:endParaRPr lang="de-DE" sz="1800" spc="-1" dirty="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In </a:t>
            </a:r>
            <a:r>
              <a:rPr lang="de-DE" sz="1800" spc="-1" dirty="0" err="1" smtClean="0">
                <a:solidFill>
                  <a:srgbClr val="000000"/>
                </a:solidFill>
                <a:latin typeface="Calibri"/>
              </a:rPr>
              <a:t>easier</a:t>
            </a:r>
            <a:r>
              <a:rPr lang="de-DE" sz="1800" spc="-1" dirty="0" smtClean="0">
                <a:solidFill>
                  <a:srgbClr val="000000"/>
                </a:solidFill>
                <a:latin typeface="Calibri"/>
              </a:rPr>
              <a:t> </a:t>
            </a:r>
            <a:r>
              <a:rPr lang="de-DE" sz="1800" spc="-1" dirty="0" err="1" smtClean="0">
                <a:solidFill>
                  <a:srgbClr val="000000"/>
                </a:solidFill>
                <a:latin typeface="Calibri"/>
              </a:rPr>
              <a:t>words</a:t>
            </a:r>
            <a:r>
              <a:rPr lang="de-DE" sz="1800" spc="-1" dirty="0" smtClean="0">
                <a:solidFill>
                  <a:srgbClr val="000000"/>
                </a:solidFill>
                <a:latin typeface="Calibri"/>
              </a:rPr>
              <a:t> </a:t>
            </a:r>
            <a:r>
              <a:rPr lang="de-DE" sz="1800" spc="-1" dirty="0" err="1" smtClean="0">
                <a:solidFill>
                  <a:srgbClr val="000000"/>
                </a:solidFill>
                <a:latin typeface="Calibri"/>
              </a:rPr>
              <a:t>it</a:t>
            </a:r>
            <a:r>
              <a:rPr lang="de-DE" sz="1800" spc="-1" dirty="0" smtClean="0">
                <a:solidFill>
                  <a:srgbClr val="000000"/>
                </a:solidFill>
                <a:latin typeface="Calibri"/>
              </a:rPr>
              <a:t> </a:t>
            </a:r>
            <a:r>
              <a:rPr lang="de-DE" sz="1800" spc="-1" dirty="0" err="1" smtClean="0">
                <a:solidFill>
                  <a:srgbClr val="000000"/>
                </a:solidFill>
                <a:latin typeface="Calibri"/>
              </a:rPr>
              <a:t>is</a:t>
            </a:r>
            <a:r>
              <a:rPr lang="de-DE" sz="1800" spc="-1" dirty="0" smtClean="0">
                <a:solidFill>
                  <a:srgbClr val="000000"/>
                </a:solidFill>
                <a:latin typeface="Calibri"/>
              </a:rPr>
              <a:t> like a </a:t>
            </a:r>
            <a:r>
              <a:rPr lang="de-DE" sz="1800" spc="-1" dirty="0" err="1" smtClean="0">
                <a:solidFill>
                  <a:srgbClr val="000000"/>
                </a:solidFill>
                <a:latin typeface="Calibri"/>
              </a:rPr>
              <a:t>landscape</a:t>
            </a:r>
            <a:r>
              <a:rPr lang="de-DE" sz="1800" spc="-1" dirty="0" smtClean="0">
                <a:solidFill>
                  <a:srgbClr val="000000"/>
                </a:solidFill>
                <a:latin typeface="Calibri"/>
              </a:rPr>
              <a:t> </a:t>
            </a:r>
            <a:r>
              <a:rPr lang="de-DE" sz="1800" spc="-1" dirty="0" err="1" smtClean="0">
                <a:solidFill>
                  <a:srgbClr val="000000"/>
                </a:solidFill>
                <a:latin typeface="Calibri"/>
              </a:rPr>
              <a:t>with</a:t>
            </a:r>
            <a:r>
              <a:rPr lang="de-DE" sz="1800" spc="-1" dirty="0" smtClean="0">
                <a:solidFill>
                  <a:srgbClr val="000000"/>
                </a:solidFill>
                <a:latin typeface="Calibri"/>
              </a:rPr>
              <a:t> </a:t>
            </a:r>
            <a:r>
              <a:rPr lang="de-DE" sz="1800" spc="-1" dirty="0" err="1" smtClean="0">
                <a:solidFill>
                  <a:srgbClr val="000000"/>
                </a:solidFill>
                <a:latin typeface="Calibri"/>
              </a:rPr>
              <a:t>mountains</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valleys</a:t>
            </a:r>
            <a:r>
              <a:rPr lang="de-DE" sz="1800" spc="-1" dirty="0" smtClean="0">
                <a:solidFill>
                  <a:srgbClr val="000000"/>
                </a:solidFill>
                <a:latin typeface="Calibri"/>
              </a:rPr>
              <a:t>. </a:t>
            </a:r>
            <a:r>
              <a:rPr lang="de-DE" sz="1800" spc="-1" dirty="0" err="1" smtClean="0">
                <a:solidFill>
                  <a:srgbClr val="000000"/>
                </a:solidFill>
                <a:latin typeface="Calibri"/>
              </a:rPr>
              <a:t>There</a:t>
            </a:r>
            <a:r>
              <a:rPr lang="de-DE" sz="1800" spc="-1" dirty="0" smtClean="0">
                <a:solidFill>
                  <a:srgbClr val="000000"/>
                </a:solidFill>
                <a:latin typeface="Calibri"/>
              </a:rPr>
              <a:t> </a:t>
            </a:r>
            <a:r>
              <a:rPr lang="de-DE" sz="1800" spc="-1" dirty="0" err="1" smtClean="0">
                <a:solidFill>
                  <a:srgbClr val="000000"/>
                </a:solidFill>
                <a:latin typeface="Calibri"/>
              </a:rPr>
              <a:t>are</a:t>
            </a:r>
            <a:r>
              <a:rPr lang="de-DE" sz="1800" spc="-1" dirty="0" smtClean="0">
                <a:solidFill>
                  <a:srgbClr val="000000"/>
                </a:solidFill>
                <a:latin typeface="Calibri"/>
              </a:rPr>
              <a:t> </a:t>
            </a:r>
            <a:r>
              <a:rPr lang="de-DE" sz="1800" spc="-1" dirty="0" err="1" smtClean="0">
                <a:solidFill>
                  <a:srgbClr val="000000"/>
                </a:solidFill>
                <a:latin typeface="Calibri"/>
              </a:rPr>
              <a:t>several</a:t>
            </a:r>
            <a:r>
              <a:rPr lang="de-DE" sz="1800" spc="-1" dirty="0" smtClean="0">
                <a:solidFill>
                  <a:srgbClr val="000000"/>
                </a:solidFill>
                <a:latin typeface="Calibri"/>
              </a:rPr>
              <a:t> </a:t>
            </a:r>
            <a:r>
              <a:rPr lang="de-DE" sz="1800" spc="-1" dirty="0" err="1" smtClean="0">
                <a:solidFill>
                  <a:srgbClr val="000000"/>
                </a:solidFill>
                <a:latin typeface="Calibri"/>
              </a:rPr>
              <a:t>paths</a:t>
            </a:r>
            <a:r>
              <a:rPr lang="de-DE" sz="1800" spc="-1" dirty="0" smtClean="0">
                <a:solidFill>
                  <a:srgbClr val="000000"/>
                </a:solidFill>
                <a:latin typeface="Calibri"/>
              </a:rPr>
              <a:t>, </a:t>
            </a:r>
            <a:r>
              <a:rPr lang="de-DE" sz="1800" spc="-1" dirty="0" err="1" smtClean="0">
                <a:solidFill>
                  <a:srgbClr val="000000"/>
                </a:solidFill>
                <a:latin typeface="Calibri"/>
              </a:rPr>
              <a:t>some</a:t>
            </a:r>
            <a:r>
              <a:rPr lang="de-DE" sz="1800" spc="-1" dirty="0" smtClean="0">
                <a:solidFill>
                  <a:srgbClr val="000000"/>
                </a:solidFill>
                <a:latin typeface="Calibri"/>
              </a:rPr>
              <a:t> </a:t>
            </a:r>
            <a:r>
              <a:rPr lang="de-DE" sz="1800" spc="-1" dirty="0" err="1" smtClean="0">
                <a:solidFill>
                  <a:srgbClr val="000000"/>
                </a:solidFill>
                <a:latin typeface="Calibri"/>
              </a:rPr>
              <a:t>are</a:t>
            </a:r>
            <a:r>
              <a:rPr lang="de-DE" sz="1800" spc="-1" dirty="0" smtClean="0">
                <a:solidFill>
                  <a:srgbClr val="000000"/>
                </a:solidFill>
                <a:latin typeface="Calibri"/>
              </a:rPr>
              <a:t> </a:t>
            </a:r>
            <a:r>
              <a:rPr lang="de-DE" sz="1800" spc="-1" dirty="0" err="1" smtClean="0">
                <a:solidFill>
                  <a:srgbClr val="000000"/>
                </a:solidFill>
                <a:latin typeface="Calibri"/>
              </a:rPr>
              <a:t>easier</a:t>
            </a:r>
            <a:r>
              <a:rPr lang="de-DE" sz="1800" spc="-1" dirty="0" smtClean="0">
                <a:solidFill>
                  <a:srgbClr val="000000"/>
                </a:solidFill>
                <a:latin typeface="Calibri"/>
              </a:rPr>
              <a:t> (</a:t>
            </a:r>
            <a:r>
              <a:rPr lang="de-DE" sz="1800" spc="-1" dirty="0" err="1" smtClean="0">
                <a:solidFill>
                  <a:srgbClr val="000000"/>
                </a:solidFill>
                <a:latin typeface="Calibri"/>
              </a:rPr>
              <a:t>more</a:t>
            </a:r>
            <a:r>
              <a:rPr lang="de-DE" sz="1800" spc="-1" dirty="0" smtClean="0">
                <a:solidFill>
                  <a:srgbClr val="000000"/>
                </a:solidFill>
                <a:latin typeface="Calibri"/>
              </a:rPr>
              <a:t> </a:t>
            </a:r>
            <a:r>
              <a:rPr lang="de-DE" sz="1800" spc="-1" dirty="0" err="1" smtClean="0">
                <a:solidFill>
                  <a:srgbClr val="000000"/>
                </a:solidFill>
                <a:latin typeface="Calibri"/>
              </a:rPr>
              <a:t>frequented</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some</a:t>
            </a:r>
            <a:r>
              <a:rPr lang="de-DE" sz="1800" spc="-1" dirty="0" smtClean="0">
                <a:solidFill>
                  <a:srgbClr val="000000"/>
                </a:solidFill>
                <a:latin typeface="Calibri"/>
              </a:rPr>
              <a:t> </a:t>
            </a:r>
            <a:r>
              <a:rPr lang="de-DE" sz="1800" spc="-1" dirty="0" err="1" smtClean="0">
                <a:solidFill>
                  <a:srgbClr val="000000"/>
                </a:solidFill>
                <a:latin typeface="Calibri"/>
              </a:rPr>
              <a:t>are</a:t>
            </a:r>
            <a:r>
              <a:rPr lang="de-DE" sz="1800" spc="-1" dirty="0" smtClean="0">
                <a:solidFill>
                  <a:srgbClr val="000000"/>
                </a:solidFill>
                <a:latin typeface="Calibri"/>
              </a:rPr>
              <a:t> </a:t>
            </a:r>
            <a:r>
              <a:rPr lang="de-DE" sz="1800" spc="-1" dirty="0" err="1" smtClean="0">
                <a:solidFill>
                  <a:srgbClr val="000000"/>
                </a:solidFill>
                <a:latin typeface="Calibri"/>
              </a:rPr>
              <a:t>harder</a:t>
            </a:r>
            <a:r>
              <a:rPr lang="de-DE" sz="1800" spc="-1" dirty="0" smtClean="0">
                <a:solidFill>
                  <a:srgbClr val="000000"/>
                </a:solidFill>
                <a:latin typeface="Calibri"/>
              </a:rPr>
              <a:t> (</a:t>
            </a:r>
            <a:r>
              <a:rPr lang="de-DE" sz="1800" spc="-1" dirty="0" err="1" smtClean="0">
                <a:solidFill>
                  <a:srgbClr val="000000"/>
                </a:solidFill>
                <a:latin typeface="Calibri"/>
              </a:rPr>
              <a:t>less</a:t>
            </a:r>
            <a:r>
              <a:rPr lang="de-DE" sz="1800" spc="-1" dirty="0" smtClean="0">
                <a:solidFill>
                  <a:srgbClr val="000000"/>
                </a:solidFill>
                <a:latin typeface="Calibri"/>
              </a:rPr>
              <a:t> </a:t>
            </a:r>
            <a:r>
              <a:rPr lang="de-DE" sz="1800" spc="-1" dirty="0" err="1" smtClean="0">
                <a:solidFill>
                  <a:srgbClr val="000000"/>
                </a:solidFill>
                <a:latin typeface="Calibri"/>
              </a:rPr>
              <a:t>frequented</a:t>
            </a:r>
            <a:r>
              <a:rPr lang="de-DE" sz="1800" spc="-1" dirty="0" smtClean="0">
                <a:solidFill>
                  <a:srgbClr val="000000"/>
                </a:solidFill>
                <a:latin typeface="Calibri"/>
              </a:rPr>
              <a:t>). </a:t>
            </a:r>
            <a:r>
              <a:rPr lang="de-DE" sz="1800" spc="-1" dirty="0" err="1" smtClean="0">
                <a:solidFill>
                  <a:srgbClr val="000000"/>
                </a:solidFill>
                <a:latin typeface="Calibri"/>
              </a:rPr>
              <a:t>If</a:t>
            </a:r>
            <a:r>
              <a:rPr lang="de-DE" sz="1800" spc="-1" dirty="0" smtClean="0">
                <a:solidFill>
                  <a:srgbClr val="000000"/>
                </a:solidFill>
                <a:latin typeface="Calibri"/>
              </a:rPr>
              <a:t> </a:t>
            </a:r>
            <a:r>
              <a:rPr lang="de-DE" sz="1800" spc="-1" dirty="0" err="1" smtClean="0">
                <a:solidFill>
                  <a:srgbClr val="000000"/>
                </a:solidFill>
                <a:latin typeface="Calibri"/>
              </a:rPr>
              <a:t>many</a:t>
            </a:r>
            <a:r>
              <a:rPr lang="de-DE" sz="1800" spc="-1" dirty="0" smtClean="0">
                <a:solidFill>
                  <a:srgbClr val="000000"/>
                </a:solidFill>
                <a:latin typeface="Calibri"/>
              </a:rPr>
              <a:t> </a:t>
            </a:r>
            <a:r>
              <a:rPr lang="de-DE" sz="1800" spc="-1" dirty="0" err="1" smtClean="0">
                <a:solidFill>
                  <a:srgbClr val="000000"/>
                </a:solidFill>
                <a:latin typeface="Calibri"/>
              </a:rPr>
              <a:t>persons</a:t>
            </a:r>
            <a:r>
              <a:rPr lang="de-DE" sz="1800" spc="-1" dirty="0" smtClean="0">
                <a:solidFill>
                  <a:srgbClr val="000000"/>
                </a:solidFill>
                <a:latin typeface="Calibri"/>
              </a:rPr>
              <a:t> </a:t>
            </a:r>
            <a:r>
              <a:rPr lang="de-DE" sz="1800" spc="-1" dirty="0" err="1" smtClean="0">
                <a:solidFill>
                  <a:srgbClr val="000000"/>
                </a:solidFill>
                <a:latin typeface="Calibri"/>
              </a:rPr>
              <a:t>walk</a:t>
            </a:r>
            <a:r>
              <a:rPr lang="de-DE" sz="1800" spc="-1" dirty="0" smtClean="0">
                <a:solidFill>
                  <a:srgbClr val="000000"/>
                </a:solidFill>
                <a:latin typeface="Calibri"/>
              </a:rPr>
              <a:t> in </a:t>
            </a:r>
            <a:r>
              <a:rPr lang="de-DE" sz="1800" spc="-1" dirty="0" err="1" smtClean="0">
                <a:solidFill>
                  <a:srgbClr val="000000"/>
                </a:solidFill>
                <a:latin typeface="Calibri"/>
              </a:rPr>
              <a:t>these</a:t>
            </a:r>
            <a:r>
              <a:rPr lang="de-DE" sz="1800" spc="-1" dirty="0" smtClean="0">
                <a:solidFill>
                  <a:srgbClr val="000000"/>
                </a:solidFill>
                <a:latin typeface="Calibri"/>
              </a:rPr>
              <a:t> </a:t>
            </a:r>
            <a:r>
              <a:rPr lang="de-DE" sz="1800" spc="-1" dirty="0" err="1" smtClean="0">
                <a:solidFill>
                  <a:srgbClr val="000000"/>
                </a:solidFill>
                <a:latin typeface="Calibri"/>
              </a:rPr>
              <a:t>valleys</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chose</a:t>
            </a:r>
            <a:r>
              <a:rPr lang="de-DE" sz="1800" spc="-1" dirty="0" smtClean="0">
                <a:solidFill>
                  <a:srgbClr val="000000"/>
                </a:solidFill>
                <a:latin typeface="Calibri"/>
              </a:rPr>
              <a:t> </a:t>
            </a:r>
            <a:r>
              <a:rPr lang="de-DE" sz="1800" spc="-1" dirty="0" err="1" smtClean="0">
                <a:solidFill>
                  <a:srgbClr val="000000"/>
                </a:solidFill>
                <a:latin typeface="Calibri"/>
              </a:rPr>
              <a:t>random</a:t>
            </a:r>
            <a:r>
              <a:rPr lang="de-DE" sz="1800" spc="-1" dirty="0" smtClean="0">
                <a:solidFill>
                  <a:srgbClr val="000000"/>
                </a:solidFill>
                <a:latin typeface="Calibri"/>
              </a:rPr>
              <a:t> </a:t>
            </a:r>
            <a:r>
              <a:rPr lang="de-DE" sz="1800" spc="-1" dirty="0" err="1" smtClean="0">
                <a:solidFill>
                  <a:srgbClr val="000000"/>
                </a:solidFill>
                <a:latin typeface="Calibri"/>
              </a:rPr>
              <a:t>paths</a:t>
            </a:r>
            <a:r>
              <a:rPr lang="de-DE" sz="1800" spc="-1" dirty="0" smtClean="0">
                <a:solidFill>
                  <a:srgbClr val="000000"/>
                </a:solidFill>
                <a:latin typeface="Calibri"/>
              </a:rPr>
              <a:t> </a:t>
            </a:r>
            <a:r>
              <a:rPr lang="de-DE" sz="1800" spc="-1" dirty="0" err="1" smtClean="0">
                <a:solidFill>
                  <a:srgbClr val="000000"/>
                </a:solidFill>
                <a:latin typeface="Calibri"/>
              </a:rPr>
              <a:t>based</a:t>
            </a:r>
            <a:r>
              <a:rPr lang="de-DE" sz="1800" spc="-1" dirty="0" smtClean="0">
                <a:solidFill>
                  <a:srgbClr val="000000"/>
                </a:solidFill>
                <a:latin typeface="Calibri"/>
              </a:rPr>
              <a:t> on </a:t>
            </a:r>
            <a:r>
              <a:rPr lang="de-DE" sz="1800" spc="-1" dirty="0" err="1" smtClean="0">
                <a:solidFill>
                  <a:srgbClr val="000000"/>
                </a:solidFill>
                <a:latin typeface="Calibri"/>
              </a:rPr>
              <a:t>probability</a:t>
            </a:r>
            <a:r>
              <a:rPr lang="de-DE" sz="1800" spc="-1" dirty="0" smtClean="0">
                <a:solidFill>
                  <a:srgbClr val="000000"/>
                </a:solidFill>
                <a:latin typeface="Calibri"/>
              </a:rPr>
              <a:t> </a:t>
            </a:r>
            <a:r>
              <a:rPr lang="de-DE" sz="1800" spc="-1" dirty="0" err="1" smtClean="0">
                <a:solidFill>
                  <a:srgbClr val="000000"/>
                </a:solidFill>
                <a:latin typeface="Calibri"/>
              </a:rPr>
              <a:t>they</a:t>
            </a:r>
            <a:r>
              <a:rPr lang="de-DE" sz="1800" spc="-1" dirty="0" smtClean="0">
                <a:solidFill>
                  <a:srgbClr val="000000"/>
                </a:solidFill>
                <a:latin typeface="Calibri"/>
              </a:rPr>
              <a:t> will end </a:t>
            </a:r>
            <a:r>
              <a:rPr lang="de-DE" sz="1800" spc="-1" dirty="0" err="1" smtClean="0">
                <a:solidFill>
                  <a:srgbClr val="000000"/>
                </a:solidFill>
                <a:latin typeface="Calibri"/>
              </a:rPr>
              <a:t>up</a:t>
            </a:r>
            <a:r>
              <a:rPr lang="de-DE" sz="1800" spc="-1" dirty="0" smtClean="0">
                <a:solidFill>
                  <a:srgbClr val="000000"/>
                </a:solidFill>
                <a:latin typeface="Calibri"/>
              </a:rPr>
              <a:t> in </a:t>
            </a:r>
            <a:r>
              <a:rPr lang="de-DE" sz="1800" spc="-1" dirty="0" err="1" smtClean="0">
                <a:solidFill>
                  <a:srgbClr val="000000"/>
                </a:solidFill>
                <a:latin typeface="Calibri"/>
              </a:rPr>
              <a:t>certain</a:t>
            </a:r>
            <a:r>
              <a:rPr lang="de-DE" sz="1800" spc="-1" dirty="0" smtClean="0">
                <a:solidFill>
                  <a:srgbClr val="000000"/>
                </a:solidFill>
                <a:latin typeface="Calibri"/>
              </a:rPr>
              <a:t> </a:t>
            </a:r>
            <a:r>
              <a:rPr lang="de-DE" sz="1800" spc="-1" dirty="0" err="1" smtClean="0">
                <a:solidFill>
                  <a:srgbClr val="000000"/>
                </a:solidFill>
                <a:latin typeface="Calibri"/>
              </a:rPr>
              <a:t>valleys</a:t>
            </a:r>
            <a:r>
              <a:rPr lang="de-DE" sz="1800" spc="-1" dirty="0" smtClean="0">
                <a:solidFill>
                  <a:srgbClr val="000000"/>
                </a:solidFill>
                <a:latin typeface="Calibri"/>
              </a:rPr>
              <a:t> </a:t>
            </a:r>
            <a:r>
              <a:rPr lang="de-DE" sz="1800" spc="-1" dirty="0" err="1" smtClean="0">
                <a:solidFill>
                  <a:srgbClr val="000000"/>
                </a:solidFill>
                <a:latin typeface="Calibri"/>
              </a:rPr>
              <a:t>with</a:t>
            </a:r>
            <a:r>
              <a:rPr lang="de-DE" sz="1800" spc="-1" dirty="0" smtClean="0">
                <a:solidFill>
                  <a:srgbClr val="000000"/>
                </a:solidFill>
                <a:latin typeface="Calibri"/>
              </a:rPr>
              <a:t> a </a:t>
            </a:r>
            <a:r>
              <a:rPr lang="de-DE" sz="1800" spc="-1" dirty="0" err="1" smtClean="0">
                <a:solidFill>
                  <a:srgbClr val="000000"/>
                </a:solidFill>
                <a:latin typeface="Calibri"/>
              </a:rPr>
              <a:t>likelihood</a:t>
            </a:r>
            <a:r>
              <a:rPr lang="de-DE" sz="1800" spc="-1" dirty="0" smtClean="0">
                <a:solidFill>
                  <a:srgbClr val="000000"/>
                </a:solidFill>
                <a:latin typeface="Calibri"/>
              </a:rPr>
              <a:t> </a:t>
            </a:r>
            <a:r>
              <a:rPr lang="de-DE" sz="1800" spc="-1" dirty="0" err="1" smtClean="0">
                <a:solidFill>
                  <a:srgbClr val="000000"/>
                </a:solidFill>
                <a:latin typeface="Calibri"/>
              </a:rPr>
              <a:t>that</a:t>
            </a:r>
            <a:r>
              <a:rPr lang="de-DE" sz="1800" spc="-1" dirty="0" smtClean="0">
                <a:solidFill>
                  <a:srgbClr val="000000"/>
                </a:solidFill>
                <a:latin typeface="Calibri"/>
              </a:rPr>
              <a:t> </a:t>
            </a:r>
            <a:r>
              <a:rPr lang="de-DE" sz="1800" spc="-1" dirty="0" err="1" smtClean="0">
                <a:solidFill>
                  <a:srgbClr val="000000"/>
                </a:solidFill>
                <a:latin typeface="Calibri"/>
              </a:rPr>
              <a:t>reflects</a:t>
            </a:r>
            <a:r>
              <a:rPr lang="de-DE" sz="1800" spc="-1" dirty="0" smtClean="0">
                <a:solidFill>
                  <a:srgbClr val="000000"/>
                </a:solidFill>
                <a:latin typeface="Calibri"/>
              </a:rPr>
              <a:t> </a:t>
            </a:r>
            <a:r>
              <a:rPr lang="de-DE" sz="1800" spc="-1" dirty="0" err="1" smtClean="0">
                <a:solidFill>
                  <a:srgbClr val="000000"/>
                </a:solidFill>
                <a:latin typeface="Calibri"/>
              </a:rPr>
              <a:t>this</a:t>
            </a:r>
            <a:r>
              <a:rPr lang="de-DE" sz="1800" spc="-1" dirty="0" smtClean="0">
                <a:solidFill>
                  <a:srgbClr val="000000"/>
                </a:solidFill>
                <a:latin typeface="Calibri"/>
              </a:rPr>
              <a:t> </a:t>
            </a:r>
            <a:r>
              <a:rPr lang="de-DE" sz="1800" spc="-1" dirty="0" err="1" smtClean="0">
                <a:solidFill>
                  <a:srgbClr val="000000"/>
                </a:solidFill>
                <a:latin typeface="Calibri"/>
              </a:rPr>
              <a:t>valleys</a:t>
            </a:r>
            <a:r>
              <a:rPr lang="de-DE" sz="1800" spc="-1" dirty="0" smtClean="0">
                <a:solidFill>
                  <a:srgbClr val="000000"/>
                </a:solidFill>
                <a:latin typeface="Calibri"/>
              </a:rPr>
              <a:t> „</a:t>
            </a:r>
            <a:r>
              <a:rPr lang="de-DE" sz="1800" spc="-1" dirty="0" err="1" smtClean="0">
                <a:solidFill>
                  <a:srgbClr val="000000"/>
                </a:solidFill>
                <a:latin typeface="Calibri"/>
              </a:rPr>
              <a:t>fate</a:t>
            </a:r>
            <a:r>
              <a:rPr lang="de-DE" sz="1800" spc="-1" dirty="0" smtClean="0">
                <a:solidFill>
                  <a:srgbClr val="000000"/>
                </a:solidFill>
                <a:latin typeface="Calibri"/>
              </a:rPr>
              <a:t> </a:t>
            </a:r>
            <a:r>
              <a:rPr lang="de-DE" sz="1800" spc="-1" dirty="0" err="1" smtClean="0">
                <a:solidFill>
                  <a:srgbClr val="000000"/>
                </a:solidFill>
                <a:latin typeface="Calibri"/>
              </a:rPr>
              <a:t>probability</a:t>
            </a:r>
            <a:r>
              <a:rPr lang="de-DE" sz="1800" spc="-1" dirty="0" smtClean="0">
                <a:solidFill>
                  <a:srgbClr val="000000"/>
                </a:solidFill>
                <a:latin typeface="Calibri"/>
              </a:rPr>
              <a:t>“ </a:t>
            </a:r>
            <a:endParaRPr lang="en-GB" sz="1800" spc="-1" dirty="0">
              <a:solidFill>
                <a:srgbClr val="000000"/>
              </a:solidFill>
              <a:latin typeface="Calibri"/>
            </a:endParaRPr>
          </a:p>
        </p:txBody>
      </p:sp>
    </p:spTree>
    <p:extLst>
      <p:ext uri="{BB962C8B-B14F-4D97-AF65-F5344CB8AC3E}">
        <p14:creationId xmlns:p14="http://schemas.microsoft.com/office/powerpoint/2010/main" val="618024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idx="4294967295"/>
          </p:nvPr>
        </p:nvSpPr>
        <p:spPr>
          <a:xfrm>
            <a:off x="838080" y="365040"/>
            <a:ext cx="10514520" cy="1324440"/>
          </a:xfrm>
          <a:prstGeom prst="rect">
            <a:avLst/>
          </a:prstGeom>
          <a:noFill/>
          <a:ln w="0">
            <a:noFill/>
          </a:ln>
        </p:spPr>
        <p:txBody>
          <a:bodyPr lIns="90000" tIns="45000" rIns="90000" bIns="45000" anchor="ctr">
            <a:noAutofit/>
          </a:bodyPr>
          <a:lstStyle/>
          <a:p>
            <a:r>
              <a:rPr lang="de-DE" spc="-1" dirty="0" err="1">
                <a:solidFill>
                  <a:srgbClr val="000000"/>
                </a:solidFill>
              </a:rPr>
              <a:t>CellRank</a:t>
            </a:r>
            <a:r>
              <a:rPr lang="de-DE" spc="-1" dirty="0">
                <a:solidFill>
                  <a:srgbClr val="000000"/>
                </a:solidFill>
              </a:rPr>
              <a:t> </a:t>
            </a:r>
            <a:r>
              <a:rPr lang="de-DE" spc="-1" dirty="0" err="1">
                <a:solidFill>
                  <a:srgbClr val="000000"/>
                </a:solidFill>
              </a:rPr>
              <a:t>to</a:t>
            </a:r>
            <a:r>
              <a:rPr lang="de-DE" spc="-1" dirty="0">
                <a:solidFill>
                  <a:srgbClr val="000000"/>
                </a:solidFill>
              </a:rPr>
              <a:t> </a:t>
            </a:r>
            <a:r>
              <a:rPr lang="de-DE" spc="-1" dirty="0" err="1">
                <a:solidFill>
                  <a:srgbClr val="000000"/>
                </a:solidFill>
              </a:rPr>
              <a:t>determine</a:t>
            </a:r>
            <a:r>
              <a:rPr lang="de-DE" spc="-1" dirty="0">
                <a:solidFill>
                  <a:srgbClr val="000000"/>
                </a:solidFill>
              </a:rPr>
              <a:t> </a:t>
            </a:r>
            <a:r>
              <a:rPr lang="de-DE" spc="-1" dirty="0" err="1">
                <a:solidFill>
                  <a:srgbClr val="000000"/>
                </a:solidFill>
              </a:rPr>
              <a:t>cell</a:t>
            </a:r>
            <a:r>
              <a:rPr lang="de-DE" spc="-1" dirty="0">
                <a:solidFill>
                  <a:srgbClr val="000000"/>
                </a:solidFill>
              </a:rPr>
              <a:t> </a:t>
            </a:r>
            <a:r>
              <a:rPr lang="de-DE" spc="-1" dirty="0" err="1">
                <a:solidFill>
                  <a:srgbClr val="000000"/>
                </a:solidFill>
              </a:rPr>
              <a:t>fates</a:t>
            </a:r>
            <a:endParaRPr lang="en-US" sz="4400" b="0" strike="noStrike" spc="-1" dirty="0">
              <a:solidFill>
                <a:srgbClr val="000000"/>
              </a:solidFill>
              <a:latin typeface="Arial"/>
            </a:endParaRPr>
          </a:p>
        </p:txBody>
      </p:sp>
      <p:sp>
        <p:nvSpPr>
          <p:cNvPr id="289" name="PlaceHolder 2"/>
          <p:cNvSpPr>
            <a:spLocks noGrp="1"/>
          </p:cNvSpPr>
          <p:nvPr>
            <p:ph idx="4294967295"/>
          </p:nvPr>
        </p:nvSpPr>
        <p:spPr>
          <a:xfrm>
            <a:off x="838080" y="1825560"/>
            <a:ext cx="10514520" cy="4350240"/>
          </a:xfrm>
          <a:prstGeom prst="rect">
            <a:avLst/>
          </a:prstGeom>
          <a:noFill/>
          <a:ln w="0">
            <a:noFill/>
          </a:ln>
        </p:spPr>
        <p:txBody>
          <a:bodyPr lIns="90000" tIns="45000" rIns="90000" bIns="45000" anchor="t">
            <a:normAutofit fontScale="79000" lnSpcReduction="20000"/>
          </a:bodyPr>
          <a:lstStyle/>
          <a:p>
            <a:pPr>
              <a:spcBef>
                <a:spcPts val="1001"/>
              </a:spcBef>
              <a:buClr>
                <a:srgbClr val="000000"/>
              </a:buClr>
              <a:buFont typeface="Arial"/>
              <a:buChar char="•"/>
            </a:pPr>
            <a:r>
              <a:rPr lang="en-GB" sz="1800" b="1" spc="-1" dirty="0" smtClean="0">
                <a:solidFill>
                  <a:srgbClr val="000000"/>
                </a:solidFill>
                <a:latin typeface="Calibri"/>
              </a:rPr>
              <a:t>Trajectory </a:t>
            </a:r>
            <a:r>
              <a:rPr lang="en-GB" sz="1800" b="1" spc="-1" dirty="0">
                <a:solidFill>
                  <a:srgbClr val="000000"/>
                </a:solidFill>
                <a:latin typeface="Calibri"/>
              </a:rPr>
              <a:t>inference and fate probability estimation </a:t>
            </a:r>
            <a:r>
              <a:rPr lang="en-GB" sz="1800" b="1" spc="-1" dirty="0" err="1" smtClean="0">
                <a:solidFill>
                  <a:srgbClr val="000000"/>
                </a:solidFill>
                <a:latin typeface="Calibri"/>
              </a:rPr>
              <a:t>embeddings</a:t>
            </a:r>
            <a:r>
              <a:rPr lang="en-GB" sz="1800" b="1" spc="-1" dirty="0" smtClean="0">
                <a:solidFill>
                  <a:srgbClr val="000000"/>
                </a:solidFill>
                <a:latin typeface="Calibri"/>
              </a:rPr>
              <a:t> </a:t>
            </a:r>
            <a:r>
              <a:rPr lang="en-GB" sz="1800" spc="-1" dirty="0" smtClean="0">
                <a:solidFill>
                  <a:srgbClr val="000000"/>
                </a:solidFill>
                <a:latin typeface="Calibri"/>
              </a:rPr>
              <a:t>To</a:t>
            </a:r>
            <a:r>
              <a:rPr lang="en-GB" sz="1800" b="1" spc="-1" dirty="0" smtClean="0">
                <a:solidFill>
                  <a:srgbClr val="000000"/>
                </a:solidFill>
                <a:latin typeface="Calibri"/>
              </a:rPr>
              <a:t> </a:t>
            </a:r>
            <a:r>
              <a:rPr lang="en-GB" sz="1800" spc="-1" dirty="0">
                <a:solidFill>
                  <a:srgbClr val="000000"/>
                </a:solidFill>
                <a:latin typeface="Calibri"/>
              </a:rPr>
              <a:t>reconstruct cellular trajectories and infer fate probabilities from single-cell RNA sequencing data, we utilized a combination of state-of-the-art computational tools, each leveraging the most appropriate dimensionality reduction for its analytic purpose</a:t>
            </a:r>
            <a:r>
              <a:rPr lang="en-GB" sz="1800" spc="-1" dirty="0" smtClean="0">
                <a:solidFill>
                  <a:srgbClr val="000000"/>
                </a:solidFill>
                <a:latin typeface="Calibri"/>
              </a:rPr>
              <a:t>.</a:t>
            </a:r>
          </a:p>
          <a:p>
            <a:pPr>
              <a:spcBef>
                <a:spcPts val="1001"/>
              </a:spcBef>
              <a:buClr>
                <a:srgbClr val="000000"/>
              </a:buClr>
              <a:buFont typeface="Arial"/>
              <a:buChar char="•"/>
            </a:pPr>
            <a:r>
              <a:rPr lang="en-GB" sz="1800" b="1" spc="-1" dirty="0" smtClean="0">
                <a:solidFill>
                  <a:srgbClr val="000000"/>
                </a:solidFill>
                <a:latin typeface="Calibri"/>
              </a:rPr>
              <a:t>Trajectory inference </a:t>
            </a:r>
            <a:r>
              <a:rPr lang="en-GB" sz="1800" spc="-1" dirty="0">
                <a:solidFill>
                  <a:srgbClr val="000000"/>
                </a:solidFill>
                <a:latin typeface="Calibri"/>
              </a:rPr>
              <a:t>was performed using Slingshot, destiny, and </a:t>
            </a:r>
            <a:r>
              <a:rPr lang="en-GB" sz="1800" spc="-1" dirty="0" err="1">
                <a:solidFill>
                  <a:srgbClr val="000000"/>
                </a:solidFill>
                <a:latin typeface="Calibri"/>
              </a:rPr>
              <a:t>moscot</a:t>
            </a:r>
            <a:r>
              <a:rPr lang="en-GB" sz="1800" spc="-1" dirty="0">
                <a:solidFill>
                  <a:srgbClr val="000000"/>
                </a:solidFill>
                <a:latin typeface="Calibri"/>
              </a:rPr>
              <a:t> in diffusion map space. Diffusion maps are well-suited for capturing non-linear, continuous transitions within high-dimensional single-cell datasets, as they emphasize the manifold structure underlying cellular differentiation and development. Specifically, diffusion map coordinates retain information about gradual changes in cellular state, which is essential for accurate </a:t>
            </a:r>
            <a:r>
              <a:rPr lang="en-GB" sz="1800" spc="-1" dirty="0" err="1">
                <a:solidFill>
                  <a:srgbClr val="000000"/>
                </a:solidFill>
                <a:latin typeface="Calibri"/>
              </a:rPr>
              <a:t>pseudotime</a:t>
            </a:r>
            <a:r>
              <a:rPr lang="en-GB" sz="1800" spc="-1" dirty="0">
                <a:solidFill>
                  <a:srgbClr val="000000"/>
                </a:solidFill>
                <a:latin typeface="Calibri"/>
              </a:rPr>
              <a:t> and lineage reconstruction. Therefore, for all trajectory analyses, including </a:t>
            </a:r>
            <a:r>
              <a:rPr lang="en-GB" sz="1800" spc="-1" dirty="0" err="1">
                <a:solidFill>
                  <a:srgbClr val="000000"/>
                </a:solidFill>
                <a:latin typeface="Calibri"/>
              </a:rPr>
              <a:t>pseudotime</a:t>
            </a:r>
            <a:r>
              <a:rPr lang="en-GB" sz="1800" spc="-1" dirty="0">
                <a:solidFill>
                  <a:srgbClr val="000000"/>
                </a:solidFill>
                <a:latin typeface="Calibri"/>
              </a:rPr>
              <a:t> estimation and lineage assignment, we computed the k-nearest </a:t>
            </a:r>
            <a:r>
              <a:rPr lang="en-GB" sz="1800" spc="-1" dirty="0" err="1">
                <a:solidFill>
                  <a:srgbClr val="000000"/>
                </a:solidFill>
                <a:latin typeface="Calibri"/>
              </a:rPr>
              <a:t>neighbor</a:t>
            </a:r>
            <a:r>
              <a:rPr lang="en-GB" sz="1800" spc="-1" dirty="0">
                <a:solidFill>
                  <a:srgbClr val="000000"/>
                </a:solidFill>
                <a:latin typeface="Calibri"/>
              </a:rPr>
              <a:t> graph and performed downstream </a:t>
            </a:r>
            <a:r>
              <a:rPr lang="en-GB" sz="1800" spc="-1" dirty="0" err="1">
                <a:solidFill>
                  <a:srgbClr val="000000"/>
                </a:solidFill>
                <a:latin typeface="Calibri"/>
              </a:rPr>
              <a:t>modeling</a:t>
            </a:r>
            <a:r>
              <a:rPr lang="en-GB" sz="1800" spc="-1" dirty="0">
                <a:solidFill>
                  <a:srgbClr val="000000"/>
                </a:solidFill>
                <a:latin typeface="Calibri"/>
              </a:rPr>
              <a:t> using the diffusion map embedding</a:t>
            </a:r>
            <a:r>
              <a:rPr lang="en-GB" sz="1800" spc="-1" dirty="0" smtClean="0">
                <a:solidFill>
                  <a:srgbClr val="000000"/>
                </a:solidFill>
                <a:latin typeface="Calibri"/>
              </a:rPr>
              <a:t>.</a:t>
            </a:r>
          </a:p>
          <a:p>
            <a:pPr>
              <a:spcBef>
                <a:spcPts val="1001"/>
              </a:spcBef>
              <a:buClr>
                <a:srgbClr val="000000"/>
              </a:buClr>
              <a:buFont typeface="Arial"/>
              <a:buChar char="•"/>
            </a:pPr>
            <a:r>
              <a:rPr lang="en-GB" sz="1800" b="1" spc="-1" dirty="0" smtClean="0">
                <a:solidFill>
                  <a:srgbClr val="000000"/>
                </a:solidFill>
                <a:latin typeface="Calibri"/>
              </a:rPr>
              <a:t>Cell </a:t>
            </a:r>
            <a:r>
              <a:rPr lang="en-GB" sz="1800" b="1" spc="-1" dirty="0">
                <a:solidFill>
                  <a:srgbClr val="000000"/>
                </a:solidFill>
                <a:latin typeface="Calibri"/>
              </a:rPr>
              <a:t>fate probability </a:t>
            </a:r>
            <a:r>
              <a:rPr lang="en-GB" sz="1800" b="1" spc="-1" dirty="0" smtClean="0">
                <a:solidFill>
                  <a:srgbClr val="000000"/>
                </a:solidFill>
                <a:latin typeface="Calibri"/>
              </a:rPr>
              <a:t>estimation </a:t>
            </a:r>
            <a:r>
              <a:rPr lang="en-GB" sz="1800" spc="-1" dirty="0">
                <a:solidFill>
                  <a:srgbClr val="000000"/>
                </a:solidFill>
                <a:latin typeface="Calibri"/>
              </a:rPr>
              <a:t>was performed using </a:t>
            </a:r>
            <a:r>
              <a:rPr lang="en-GB" sz="1800" spc="-1" dirty="0" err="1">
                <a:solidFill>
                  <a:srgbClr val="000000"/>
                </a:solidFill>
                <a:latin typeface="Calibri"/>
              </a:rPr>
              <a:t>CellRank</a:t>
            </a:r>
            <a:r>
              <a:rPr lang="en-GB" sz="1800" spc="-1" dirty="0">
                <a:solidFill>
                  <a:srgbClr val="000000"/>
                </a:solidFill>
                <a:latin typeface="Calibri"/>
              </a:rPr>
              <a:t> in principal component analysis (PCA) space. While diffusion maps provide an excellent basis for trajectory inference, we observed substantial numerical instability when using diffusion map coordinates for fate probability calculations in large datasets. In contrast, PCA yields orthogonal components and typically produces a denser, globally well-connected </a:t>
            </a:r>
            <a:r>
              <a:rPr lang="en-GB" sz="1800" spc="-1" dirty="0" err="1">
                <a:solidFill>
                  <a:srgbClr val="000000"/>
                </a:solidFill>
                <a:latin typeface="Calibri"/>
              </a:rPr>
              <a:t>neighbor</a:t>
            </a:r>
            <a:r>
              <a:rPr lang="en-GB" sz="1800" spc="-1" dirty="0">
                <a:solidFill>
                  <a:srgbClr val="000000"/>
                </a:solidFill>
                <a:latin typeface="Calibri"/>
              </a:rPr>
              <a:t> graph, which is crucial for robust Markov </a:t>
            </a:r>
            <a:r>
              <a:rPr lang="en-GB" sz="1800" spc="-1" dirty="0" err="1">
                <a:solidFill>
                  <a:srgbClr val="000000"/>
                </a:solidFill>
                <a:latin typeface="Calibri"/>
              </a:rPr>
              <a:t>modeling</a:t>
            </a:r>
            <a:r>
              <a:rPr lang="en-GB" sz="1800" spc="-1" dirty="0">
                <a:solidFill>
                  <a:srgbClr val="000000"/>
                </a:solidFill>
                <a:latin typeface="Calibri"/>
              </a:rPr>
              <a:t> and fate probability computation. Empirically, fate probabilities computed in PCA space were both numerically stable and biologically interpretable, faithfully recapitulating expected lineage decisions and transitions in our data. This choice is consistent with published best practices [1,2] and recommendations from the </a:t>
            </a:r>
            <a:r>
              <a:rPr lang="en-GB" sz="1800" spc="-1" dirty="0" err="1">
                <a:solidFill>
                  <a:srgbClr val="000000"/>
                </a:solidFill>
                <a:latin typeface="Calibri"/>
              </a:rPr>
              <a:t>CellRank</a:t>
            </a:r>
            <a:r>
              <a:rPr lang="en-GB" sz="1800" spc="-1" dirty="0">
                <a:solidFill>
                  <a:srgbClr val="000000"/>
                </a:solidFill>
                <a:latin typeface="Calibri"/>
              </a:rPr>
              <a:t> development team, which suggest selecting </a:t>
            </a:r>
            <a:r>
              <a:rPr lang="en-GB" sz="1800" spc="-1" dirty="0" err="1">
                <a:solidFill>
                  <a:srgbClr val="000000"/>
                </a:solidFill>
                <a:latin typeface="Calibri"/>
              </a:rPr>
              <a:t>embeddings</a:t>
            </a:r>
            <a:r>
              <a:rPr lang="en-GB" sz="1800" spc="-1" dirty="0">
                <a:solidFill>
                  <a:srgbClr val="000000"/>
                </a:solidFill>
                <a:latin typeface="Calibri"/>
              </a:rPr>
              <a:t> that maximize both computational robustness and biological interpretability for each analytic step</a:t>
            </a:r>
            <a:r>
              <a:rPr lang="en-GB" sz="1800" spc="-1" dirty="0" smtClean="0">
                <a:solidFill>
                  <a:srgbClr val="000000"/>
                </a:solidFill>
                <a:latin typeface="Calibri"/>
              </a:rPr>
              <a:t>. </a:t>
            </a:r>
            <a:r>
              <a:rPr lang="en-GB" sz="1800" spc="-1" dirty="0" err="1" smtClean="0">
                <a:solidFill>
                  <a:srgbClr val="000000"/>
                </a:solidFill>
                <a:latin typeface="Calibri"/>
              </a:rPr>
              <a:t>CellRank</a:t>
            </a:r>
            <a:r>
              <a:rPr lang="en-GB" sz="1800" spc="-1" dirty="0" smtClean="0">
                <a:solidFill>
                  <a:srgbClr val="000000"/>
                </a:solidFill>
                <a:latin typeface="Calibri"/>
              </a:rPr>
              <a:t> GAMS were fitted with the rpy2 implementation of the R package MGCV. </a:t>
            </a:r>
            <a:endParaRPr lang="en-GB" sz="1800" spc="-1" dirty="0" smtClean="0">
              <a:solidFill>
                <a:srgbClr val="000000"/>
              </a:solidFill>
              <a:latin typeface="Calibri"/>
            </a:endParaRPr>
          </a:p>
          <a:p>
            <a:pPr>
              <a:spcBef>
                <a:spcPts val="1001"/>
              </a:spcBef>
              <a:buClr>
                <a:srgbClr val="000000"/>
              </a:buClr>
              <a:buFont typeface="Arial"/>
              <a:buChar char="•"/>
            </a:pPr>
            <a:r>
              <a:rPr lang="en-GB" sz="1800" spc="-1" dirty="0">
                <a:solidFill>
                  <a:srgbClr val="000000"/>
                </a:solidFill>
                <a:latin typeface="Calibri"/>
              </a:rPr>
              <a:t>Our approach thus reflects a tailored use of </a:t>
            </a:r>
            <a:r>
              <a:rPr lang="en-GB" sz="1800" spc="-1" dirty="0" err="1">
                <a:solidFill>
                  <a:srgbClr val="000000"/>
                </a:solidFill>
                <a:latin typeface="Calibri"/>
              </a:rPr>
              <a:t>embeddings</a:t>
            </a:r>
            <a:r>
              <a:rPr lang="en-GB" sz="1800" spc="-1" dirty="0">
                <a:solidFill>
                  <a:srgbClr val="000000"/>
                </a:solidFill>
                <a:latin typeface="Calibri"/>
              </a:rPr>
              <a:t>, leveraging diffusion maps for optimal trajectory reconstruction and PCA for reliable fate probability estimation. By validating the biological plausibility of results in both spaces and prioritizing numerical stability for Markov-based analyses, we ensure that our conclusions about cell state transitions and fate decisions are both methodologically sound and biologically meaningful.</a:t>
            </a:r>
          </a:p>
          <a:p>
            <a:pPr>
              <a:spcBef>
                <a:spcPts val="1001"/>
              </a:spcBef>
              <a:buClr>
                <a:srgbClr val="000000"/>
              </a:buClr>
              <a:buFont typeface="Arial"/>
              <a:buChar char="•"/>
            </a:pPr>
            <a:r>
              <a:rPr lang="en-GB" sz="1800" b="1" spc="-1" dirty="0" smtClean="0">
                <a:solidFill>
                  <a:srgbClr val="000000"/>
                </a:solidFill>
                <a:latin typeface="Calibri"/>
              </a:rPr>
              <a:t>References:  </a:t>
            </a:r>
            <a:r>
              <a:rPr lang="en-GB" sz="1800" spc="-1" dirty="0">
                <a:solidFill>
                  <a:srgbClr val="000000"/>
                </a:solidFill>
                <a:latin typeface="Calibri"/>
              </a:rPr>
              <a:t>1. Lange, M. et al. </a:t>
            </a:r>
            <a:r>
              <a:rPr lang="en-GB" sz="1800" spc="-1" dirty="0" err="1">
                <a:solidFill>
                  <a:srgbClr val="000000"/>
                </a:solidFill>
                <a:latin typeface="Calibri"/>
              </a:rPr>
              <a:t>CellRank</a:t>
            </a:r>
            <a:r>
              <a:rPr lang="en-GB" sz="1800" spc="-1" dirty="0">
                <a:solidFill>
                  <a:srgbClr val="000000"/>
                </a:solidFill>
                <a:latin typeface="Calibri"/>
              </a:rPr>
              <a:t> for directed single-cell fate mapping. *Nat Methods* 19, 159–170 (2022).  2. </a:t>
            </a:r>
            <a:r>
              <a:rPr lang="en-GB" sz="1800" spc="-1" dirty="0" err="1">
                <a:solidFill>
                  <a:srgbClr val="000000"/>
                </a:solidFill>
                <a:latin typeface="Calibri"/>
              </a:rPr>
              <a:t>CellRank</a:t>
            </a:r>
            <a:r>
              <a:rPr lang="en-GB" sz="1800" spc="-1" dirty="0">
                <a:solidFill>
                  <a:srgbClr val="000000"/>
                </a:solidFill>
                <a:latin typeface="Calibri"/>
              </a:rPr>
              <a:t> documentation: https://cellrank.readthedocs.io/en/stable/tutorials.html</a:t>
            </a:r>
          </a:p>
        </p:txBody>
      </p:sp>
    </p:spTree>
    <p:extLst>
      <p:ext uri="{BB962C8B-B14F-4D97-AF65-F5344CB8AC3E}">
        <p14:creationId xmlns:p14="http://schemas.microsoft.com/office/powerpoint/2010/main" val="409418898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extfeld 12"/>
          <p:cNvSpPr/>
          <p:nvPr/>
        </p:nvSpPr>
        <p:spPr>
          <a:xfrm>
            <a:off x="3740719" y="199232"/>
            <a:ext cx="734040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de-DE" sz="2400" b="1" strike="noStrike" spc="-1" dirty="0" err="1">
                <a:solidFill>
                  <a:srgbClr val="000000"/>
                </a:solidFill>
                <a:latin typeface="Arial"/>
                <a:ea typeface="DejaVu Sans"/>
              </a:rPr>
              <a:t>Cellrank</a:t>
            </a:r>
            <a:r>
              <a:rPr lang="de-DE" sz="2400" b="1" strike="noStrike" spc="-1" dirty="0">
                <a:solidFill>
                  <a:srgbClr val="000000"/>
                </a:solidFill>
                <a:latin typeface="Arial"/>
                <a:ea typeface="DejaVu Sans"/>
              </a:rPr>
              <a:t> pseudotime </a:t>
            </a:r>
            <a:r>
              <a:rPr lang="de-DE" sz="2400" b="1" strike="noStrike" spc="-1" dirty="0" err="1" smtClean="0">
                <a:solidFill>
                  <a:srgbClr val="000000"/>
                </a:solidFill>
                <a:latin typeface="Arial"/>
                <a:ea typeface="DejaVu Sans"/>
              </a:rPr>
              <a:t>kernel</a:t>
            </a:r>
            <a:endParaRPr lang="de-DE" sz="2400" b="0" strike="noStrike" spc="-1" dirty="0">
              <a:latin typeface="Arial"/>
            </a:endParaRPr>
          </a:p>
        </p:txBody>
      </p:sp>
      <p:pic>
        <p:nvPicPr>
          <p:cNvPr id="426" name="Grafik 15"/>
          <p:cNvPicPr/>
          <p:nvPr/>
        </p:nvPicPr>
        <p:blipFill>
          <a:blip r:embed="rId2"/>
          <a:stretch/>
        </p:blipFill>
        <p:spPr>
          <a:xfrm>
            <a:off x="350640" y="1144440"/>
            <a:ext cx="5516640" cy="4370400"/>
          </a:xfrm>
          <a:prstGeom prst="rect">
            <a:avLst/>
          </a:prstGeom>
          <a:ln w="0">
            <a:noFill/>
          </a:ln>
        </p:spPr>
      </p:pic>
      <p:pic>
        <p:nvPicPr>
          <p:cNvPr id="427" name="Grafik 5"/>
          <p:cNvPicPr/>
          <p:nvPr/>
        </p:nvPicPr>
        <p:blipFill>
          <a:blip r:embed="rId3"/>
          <a:stretch/>
        </p:blipFill>
        <p:spPr>
          <a:xfrm>
            <a:off x="5981760" y="1144440"/>
            <a:ext cx="6210000" cy="4294080"/>
          </a:xfrm>
          <a:prstGeom prst="rect">
            <a:avLst/>
          </a:prstGeom>
          <a:ln w="0">
            <a:noFill/>
          </a:ln>
        </p:spPr>
      </p:pic>
      <p:sp>
        <p:nvSpPr>
          <p:cNvPr id="2" name="Textfeld 1"/>
          <p:cNvSpPr txBox="1"/>
          <p:nvPr/>
        </p:nvSpPr>
        <p:spPr>
          <a:xfrm>
            <a:off x="350640" y="5952392"/>
            <a:ext cx="9250560" cy="646331"/>
          </a:xfrm>
          <a:prstGeom prst="rect">
            <a:avLst/>
          </a:prstGeom>
          <a:noFill/>
        </p:spPr>
        <p:txBody>
          <a:bodyPr wrap="square" rtlCol="0">
            <a:spAutoFit/>
          </a:bodyPr>
          <a:lstStyle/>
          <a:p>
            <a:r>
              <a:rPr lang="de-DE" dirty="0" err="1" smtClean="0"/>
              <a:t>Neighborhood</a:t>
            </a:r>
            <a:r>
              <a:rPr lang="de-DE" dirty="0" smtClean="0"/>
              <a:t> </a:t>
            </a:r>
            <a:r>
              <a:rPr lang="de-DE" dirty="0" err="1" smtClean="0"/>
              <a:t>graph</a:t>
            </a:r>
            <a:r>
              <a:rPr lang="de-DE" dirty="0" smtClean="0"/>
              <a:t> was </a:t>
            </a:r>
            <a:r>
              <a:rPr lang="de-DE" dirty="0" err="1" smtClean="0"/>
              <a:t>constructed</a:t>
            </a:r>
            <a:r>
              <a:rPr lang="de-DE" dirty="0" smtClean="0"/>
              <a:t> in PCA </a:t>
            </a:r>
            <a:r>
              <a:rPr lang="de-DE" dirty="0" err="1" smtClean="0"/>
              <a:t>space</a:t>
            </a:r>
            <a:r>
              <a:rPr lang="de-DE" dirty="0" smtClean="0"/>
              <a:t> due </a:t>
            </a:r>
            <a:r>
              <a:rPr lang="de-DE" dirty="0" err="1" smtClean="0"/>
              <a:t>to</a:t>
            </a:r>
            <a:r>
              <a:rPr lang="de-DE" dirty="0" smtClean="0"/>
              <a:t> </a:t>
            </a:r>
            <a:r>
              <a:rPr lang="de-DE" dirty="0" err="1" smtClean="0"/>
              <a:t>denser</a:t>
            </a:r>
            <a:r>
              <a:rPr lang="de-DE" dirty="0" smtClean="0"/>
              <a:t> </a:t>
            </a:r>
            <a:r>
              <a:rPr lang="de-DE" dirty="0" err="1" smtClean="0"/>
              <a:t>connected</a:t>
            </a:r>
            <a:r>
              <a:rPr lang="de-DE" dirty="0" smtClean="0"/>
              <a:t> graph. </a:t>
            </a:r>
            <a:r>
              <a:rPr lang="de-DE" dirty="0" err="1" smtClean="0"/>
              <a:t>Directionality</a:t>
            </a:r>
            <a:r>
              <a:rPr lang="de-DE" dirty="0" smtClean="0"/>
              <a:t> was </a:t>
            </a:r>
            <a:r>
              <a:rPr lang="de-DE" dirty="0" err="1" smtClean="0"/>
              <a:t>calculated</a:t>
            </a:r>
            <a:r>
              <a:rPr lang="de-DE" dirty="0" smtClean="0"/>
              <a:t> </a:t>
            </a:r>
            <a:r>
              <a:rPr lang="de-DE" dirty="0" err="1" smtClean="0"/>
              <a:t>based</a:t>
            </a:r>
            <a:r>
              <a:rPr lang="de-DE" dirty="0" smtClean="0"/>
              <a:t> on </a:t>
            </a:r>
            <a:r>
              <a:rPr lang="de-DE" dirty="0" err="1" smtClean="0"/>
              <a:t>diffusion</a:t>
            </a:r>
            <a:r>
              <a:rPr lang="de-DE" dirty="0" smtClean="0"/>
              <a:t> pseudotime (</a:t>
            </a:r>
            <a:r>
              <a:rPr lang="de-DE" dirty="0" err="1" smtClean="0"/>
              <a:t>Destiny</a:t>
            </a:r>
            <a:r>
              <a:rPr lang="de-DE" dirty="0" smtClean="0"/>
              <a:t>). </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extfeld 12"/>
          <p:cNvSpPr/>
          <p:nvPr/>
        </p:nvSpPr>
        <p:spPr>
          <a:xfrm>
            <a:off x="1955880" y="190440"/>
            <a:ext cx="7340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a:solidFill>
                  <a:srgbClr val="000000"/>
                </a:solidFill>
                <a:latin typeface="Arial"/>
                <a:ea typeface="DejaVu Sans"/>
              </a:rPr>
              <a:t>Cell fates</a:t>
            </a:r>
            <a:endParaRPr lang="de-DE" sz="1800" b="0" strike="noStrike" spc="-1">
              <a:latin typeface="Arial"/>
            </a:endParaRPr>
          </a:p>
        </p:txBody>
      </p:sp>
      <p:pic>
        <p:nvPicPr>
          <p:cNvPr id="429" name="Grafik 4"/>
          <p:cNvPicPr/>
          <p:nvPr/>
        </p:nvPicPr>
        <p:blipFill>
          <a:blip r:embed="rId2"/>
          <a:stretch/>
        </p:blipFill>
        <p:spPr>
          <a:xfrm>
            <a:off x="0" y="1142640"/>
            <a:ext cx="12191760" cy="2498040"/>
          </a:xfrm>
          <a:prstGeom prst="rect">
            <a:avLst/>
          </a:prstGeom>
          <a:ln w="0">
            <a:noFill/>
          </a:ln>
        </p:spPr>
      </p:pic>
      <p:pic>
        <p:nvPicPr>
          <p:cNvPr id="430" name="Grafik 3"/>
          <p:cNvPicPr/>
          <p:nvPr/>
        </p:nvPicPr>
        <p:blipFill>
          <a:blip r:embed="rId3"/>
          <a:stretch/>
        </p:blipFill>
        <p:spPr>
          <a:xfrm>
            <a:off x="0" y="3877560"/>
            <a:ext cx="12191760" cy="2073960"/>
          </a:xfrm>
          <a:prstGeom prst="rect">
            <a:avLst/>
          </a:prstGeom>
          <a:ln w="0">
            <a:noFill/>
          </a:ln>
        </p:spPr>
      </p:pic>
      <p:pic>
        <p:nvPicPr>
          <p:cNvPr id="5" name="Grafik 15"/>
          <p:cNvPicPr>
            <a:picLocks noChangeAspect="1"/>
          </p:cNvPicPr>
          <p:nvPr/>
        </p:nvPicPr>
        <p:blipFill>
          <a:blip r:embed="rId4"/>
          <a:stretch/>
        </p:blipFill>
        <p:spPr>
          <a:xfrm>
            <a:off x="930932" y="4111250"/>
            <a:ext cx="1605240" cy="1271705"/>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feld 12"/>
          <p:cNvSpPr/>
          <p:nvPr/>
        </p:nvSpPr>
        <p:spPr>
          <a:xfrm>
            <a:off x="1955880" y="190440"/>
            <a:ext cx="7340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a:solidFill>
                  <a:srgbClr val="000000"/>
                </a:solidFill>
                <a:latin typeface="Arial"/>
                <a:ea typeface="DejaVu Sans"/>
              </a:rPr>
              <a:t>Cell fates</a:t>
            </a:r>
            <a:endParaRPr lang="de-DE" sz="1800" b="0" strike="noStrike" spc="-1">
              <a:latin typeface="Arial"/>
            </a:endParaRPr>
          </a:p>
        </p:txBody>
      </p:sp>
      <p:pic>
        <p:nvPicPr>
          <p:cNvPr id="432" name="Grafik 1"/>
          <p:cNvPicPr/>
          <p:nvPr/>
        </p:nvPicPr>
        <p:blipFill>
          <a:blip r:embed="rId2"/>
          <a:stretch/>
        </p:blipFill>
        <p:spPr>
          <a:xfrm>
            <a:off x="1110240" y="795240"/>
            <a:ext cx="9735120" cy="58464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nSpc>
                <a:spcPct val="90000"/>
              </a:lnSpc>
              <a:buNone/>
            </a:pPr>
            <a:r>
              <a:rPr lang="de-DE" sz="4400" b="0" strike="noStrike" spc="-1">
                <a:solidFill>
                  <a:srgbClr val="000000"/>
                </a:solidFill>
                <a:latin typeface="Calibri Light"/>
                <a:ea typeface="DejaVu Sans"/>
              </a:rPr>
              <a:t>Data processing</a:t>
            </a:r>
            <a:endParaRPr lang="en-US" sz="4400" b="0" strike="noStrike" spc="-1">
              <a:solidFill>
                <a:srgbClr val="000000"/>
              </a:solidFill>
              <a:latin typeface="Arial"/>
            </a:endParaRPr>
          </a:p>
        </p:txBody>
      </p:sp>
      <p:sp>
        <p:nvSpPr>
          <p:cNvPr id="269" name="PlaceHolder 2"/>
          <p:cNvSpPr>
            <a:spLocks noGrp="1"/>
          </p:cNvSpPr>
          <p:nvPr>
            <p:ph/>
          </p:nvPr>
        </p:nvSpPr>
        <p:spPr>
          <a:xfrm>
            <a:off x="838080" y="1825560"/>
            <a:ext cx="10514520" cy="43502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Removal of doublets</a:t>
            </a: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de-DE" sz="2800" b="0" strike="noStrike" spc="-1">
                <a:solidFill>
                  <a:srgbClr val="000000"/>
                </a:solidFill>
                <a:latin typeface="Calibri"/>
                <a:ea typeface="DejaVu Sans"/>
              </a:rPr>
              <a:t>Calculation of QC metrics</a:t>
            </a:r>
            <a:endParaRPr lang="en-US" sz="28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de-DE" sz="2400" b="0" strike="noStrike" spc="-1">
                <a:solidFill>
                  <a:srgbClr val="000000"/>
                </a:solidFill>
                <a:latin typeface="Calibri"/>
                <a:ea typeface="DejaVu Sans"/>
              </a:rPr>
              <a:t>Novelty score (log10(genes)/log10(counts))</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de-DE" sz="2400" b="0" strike="noStrike" spc="-1">
                <a:solidFill>
                  <a:srgbClr val="000000"/>
                </a:solidFill>
                <a:latin typeface="Calibri"/>
                <a:ea typeface="DejaVu Sans"/>
              </a:rPr>
              <a:t>Ratio of mitochondrial RNA</a:t>
            </a:r>
            <a:endParaRPr lang="en-US" sz="2400" b="0" strike="noStrike" spc="-1">
              <a:solidFill>
                <a:srgbClr val="000000"/>
              </a:solidFill>
              <a:latin typeface="Arial"/>
            </a:endParaRPr>
          </a:p>
          <a:p>
            <a:pPr marL="228600" indent="-228600">
              <a:lnSpc>
                <a:spcPct val="90000"/>
              </a:lnSpc>
              <a:spcBef>
                <a:spcPts val="1417"/>
              </a:spcBef>
              <a:buNone/>
              <a:tabLst>
                <a:tab pos="0" algn="l"/>
              </a:tabLst>
            </a:pPr>
            <a:endParaRPr lang="en-US" sz="2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190440"/>
            <a:ext cx="7340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a:solidFill>
                  <a:srgbClr val="000000"/>
                </a:solidFill>
                <a:latin typeface="Arial"/>
                <a:ea typeface="DejaVu Sans"/>
              </a:rPr>
              <a:t>Cell fates</a:t>
            </a:r>
            <a:endParaRPr lang="de-DE" sz="1800" b="0" strike="noStrike" spc="-1">
              <a:latin typeface="Arial"/>
            </a:endParaRPr>
          </a:p>
        </p:txBody>
      </p:sp>
      <p:pic>
        <p:nvPicPr>
          <p:cNvPr id="434" name="Grafik 3"/>
          <p:cNvPicPr/>
          <p:nvPr/>
        </p:nvPicPr>
        <p:blipFill>
          <a:blip r:embed="rId2"/>
          <a:stretch/>
        </p:blipFill>
        <p:spPr>
          <a:xfrm>
            <a:off x="4148280" y="725040"/>
            <a:ext cx="7408440" cy="5877720"/>
          </a:xfrm>
          <a:prstGeom prst="rect">
            <a:avLst/>
          </a:prstGeom>
          <a:ln w="0">
            <a:noFill/>
          </a:ln>
        </p:spPr>
      </p:pic>
      <p:pic>
        <p:nvPicPr>
          <p:cNvPr id="435" name="Grafik 5"/>
          <p:cNvPicPr/>
          <p:nvPr/>
        </p:nvPicPr>
        <p:blipFill>
          <a:blip r:embed="rId3"/>
          <a:stretch/>
        </p:blipFill>
        <p:spPr>
          <a:xfrm>
            <a:off x="122040" y="1752480"/>
            <a:ext cx="3915360" cy="3101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84932"/>
            <a:ext cx="73404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dirty="0" smtClean="0">
                <a:solidFill>
                  <a:srgbClr val="000000"/>
                </a:solidFill>
                <a:latin typeface="Arial"/>
                <a:ea typeface="DejaVu Sans"/>
              </a:rPr>
              <a:t>Driver genes – Cluster 1</a:t>
            </a:r>
            <a:endParaRPr lang="de-DE" sz="1800" b="0" strike="noStrike" spc="-1" dirty="0">
              <a:latin typeface="Arial"/>
            </a:endParaRPr>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98" y="545122"/>
            <a:ext cx="8929925" cy="6312878"/>
          </a:xfrm>
          <a:prstGeom prst="rect">
            <a:avLst/>
          </a:prstGeom>
        </p:spPr>
      </p:pic>
      <p:sp>
        <p:nvSpPr>
          <p:cNvPr id="3" name="Textfeld 2"/>
          <p:cNvSpPr txBox="1"/>
          <p:nvPr/>
        </p:nvSpPr>
        <p:spPr>
          <a:xfrm>
            <a:off x="14103" y="1209675"/>
            <a:ext cx="2910072" cy="2862322"/>
          </a:xfrm>
          <a:prstGeom prst="rect">
            <a:avLst/>
          </a:prstGeom>
          <a:noFill/>
        </p:spPr>
        <p:txBody>
          <a:bodyPr wrap="square" rtlCol="0">
            <a:spAutoFit/>
          </a:bodyPr>
          <a:lstStyle/>
          <a:p>
            <a:pPr marL="285750" indent="-285750">
              <a:buFont typeface="Arial" panose="020B0604020202020204" pitchFamily="34" charset="0"/>
              <a:buChar char="•"/>
            </a:pPr>
            <a:r>
              <a:rPr lang="de-DE" dirty="0" err="1" smtClean="0"/>
              <a:t>CellRank‘s</a:t>
            </a:r>
            <a:r>
              <a:rPr lang="de-DE" dirty="0" smtClean="0"/>
              <a:t> </a:t>
            </a:r>
            <a:r>
              <a:rPr lang="de-DE" dirty="0" err="1" smtClean="0"/>
              <a:t>driver</a:t>
            </a:r>
            <a:r>
              <a:rPr lang="de-DE" dirty="0" smtClean="0"/>
              <a:t> genes </a:t>
            </a:r>
            <a:r>
              <a:rPr lang="de-DE" dirty="0" err="1" smtClean="0"/>
              <a:t>are</a:t>
            </a:r>
            <a:r>
              <a:rPr lang="de-DE" dirty="0" smtClean="0"/>
              <a:t> </a:t>
            </a:r>
            <a:r>
              <a:rPr lang="de-DE" dirty="0" err="1" smtClean="0"/>
              <a:t>identified</a:t>
            </a:r>
            <a:r>
              <a:rPr lang="de-DE" dirty="0" smtClean="0"/>
              <a:t> </a:t>
            </a:r>
            <a:r>
              <a:rPr lang="de-DE" dirty="0" err="1" smtClean="0"/>
              <a:t>by</a:t>
            </a:r>
            <a:r>
              <a:rPr lang="de-DE" dirty="0" smtClean="0"/>
              <a:t> </a:t>
            </a:r>
            <a:r>
              <a:rPr lang="de-DE" dirty="0" err="1" smtClean="0"/>
              <a:t>finding</a:t>
            </a:r>
            <a:r>
              <a:rPr lang="de-DE" dirty="0" smtClean="0"/>
              <a:t> </a:t>
            </a:r>
            <a:r>
              <a:rPr lang="de-DE" dirty="0" err="1" smtClean="0"/>
              <a:t>the</a:t>
            </a:r>
            <a:r>
              <a:rPr lang="de-DE" dirty="0" smtClean="0"/>
              <a:t> </a:t>
            </a:r>
            <a:r>
              <a:rPr lang="de-DE" dirty="0" err="1" smtClean="0"/>
              <a:t>correlation</a:t>
            </a:r>
            <a:r>
              <a:rPr lang="de-DE" dirty="0" smtClean="0"/>
              <a:t> </a:t>
            </a:r>
            <a:r>
              <a:rPr lang="de-DE" dirty="0" err="1" smtClean="0"/>
              <a:t>of</a:t>
            </a:r>
            <a:r>
              <a:rPr lang="de-DE" dirty="0" smtClean="0"/>
              <a:t> </a:t>
            </a:r>
            <a:r>
              <a:rPr lang="de-DE" dirty="0" err="1" smtClean="0"/>
              <a:t>gene</a:t>
            </a:r>
            <a:r>
              <a:rPr lang="de-DE" dirty="0" smtClean="0"/>
              <a:t> </a:t>
            </a:r>
            <a:r>
              <a:rPr lang="de-DE" dirty="0" err="1" smtClean="0"/>
              <a:t>expression</a:t>
            </a:r>
            <a:r>
              <a:rPr lang="de-DE" dirty="0" smtClean="0"/>
              <a:t> </a:t>
            </a:r>
            <a:r>
              <a:rPr lang="de-DE" dirty="0" err="1" smtClean="0"/>
              <a:t>with</a:t>
            </a:r>
            <a:r>
              <a:rPr lang="de-DE" dirty="0" smtClean="0"/>
              <a:t> </a:t>
            </a:r>
            <a:r>
              <a:rPr lang="de-DE" dirty="0" err="1" smtClean="0"/>
              <a:t>cell</a:t>
            </a:r>
            <a:r>
              <a:rPr lang="de-DE" dirty="0" smtClean="0"/>
              <a:t> </a:t>
            </a:r>
            <a:r>
              <a:rPr lang="de-DE" dirty="0" err="1" smtClean="0"/>
              <a:t>fate</a:t>
            </a:r>
            <a:r>
              <a:rPr lang="de-DE" dirty="0" smtClean="0"/>
              <a:t> </a:t>
            </a:r>
            <a:r>
              <a:rPr lang="de-DE" dirty="0" err="1" smtClean="0"/>
              <a:t>probabilities</a:t>
            </a:r>
            <a:r>
              <a:rPr lang="de-DE" dirty="0" smtClean="0"/>
              <a:t>. </a:t>
            </a:r>
            <a:r>
              <a:rPr lang="de-DE" dirty="0" err="1" smtClean="0"/>
              <a:t>Identified</a:t>
            </a:r>
            <a:r>
              <a:rPr lang="de-DE" dirty="0" smtClean="0"/>
              <a:t> genes </a:t>
            </a:r>
            <a:r>
              <a:rPr lang="de-DE" dirty="0" err="1" smtClean="0"/>
              <a:t>are</a:t>
            </a:r>
            <a:r>
              <a:rPr lang="de-DE" dirty="0" smtClean="0"/>
              <a:t> genes </a:t>
            </a:r>
            <a:r>
              <a:rPr lang="de-DE" dirty="0" err="1" smtClean="0"/>
              <a:t>which</a:t>
            </a:r>
            <a:r>
              <a:rPr lang="de-DE" dirty="0" smtClean="0"/>
              <a:t> „push“ </a:t>
            </a:r>
            <a:r>
              <a:rPr lang="de-DE" dirty="0" err="1" smtClean="0"/>
              <a:t>cells</a:t>
            </a:r>
            <a:r>
              <a:rPr lang="de-DE" dirty="0" smtClean="0"/>
              <a:t> </a:t>
            </a:r>
            <a:r>
              <a:rPr lang="de-DE" dirty="0" err="1" smtClean="0"/>
              <a:t>towards</a:t>
            </a:r>
            <a:r>
              <a:rPr lang="de-DE" dirty="0" smtClean="0"/>
              <a:t> a </a:t>
            </a:r>
            <a:r>
              <a:rPr lang="de-DE" dirty="0" err="1" smtClean="0"/>
              <a:t>certain</a:t>
            </a:r>
            <a:r>
              <a:rPr lang="de-DE" dirty="0" smtClean="0"/>
              <a:t> </a:t>
            </a:r>
            <a:r>
              <a:rPr lang="de-DE" dirty="0" err="1" smtClean="0"/>
              <a:t>fate</a:t>
            </a:r>
            <a:r>
              <a:rPr lang="de-DE" dirty="0" smtClean="0"/>
              <a:t> </a:t>
            </a:r>
            <a:r>
              <a:rPr lang="de-DE" dirty="0" err="1" smtClean="0"/>
              <a:t>and</a:t>
            </a:r>
            <a:r>
              <a:rPr lang="de-DE" dirty="0" smtClean="0"/>
              <a:t> </a:t>
            </a:r>
            <a:r>
              <a:rPr lang="de-DE" dirty="0" err="1" smtClean="0"/>
              <a:t>therefore</a:t>
            </a:r>
            <a:r>
              <a:rPr lang="de-DE" dirty="0" smtClean="0"/>
              <a:t> </a:t>
            </a:r>
            <a:r>
              <a:rPr lang="de-DE" dirty="0" err="1" smtClean="0"/>
              <a:t>can</a:t>
            </a:r>
            <a:r>
              <a:rPr lang="de-DE" dirty="0" smtClean="0"/>
              <a:t> </a:t>
            </a:r>
            <a:r>
              <a:rPr lang="de-DE" dirty="0" err="1" smtClean="0"/>
              <a:t>be</a:t>
            </a:r>
            <a:r>
              <a:rPr lang="de-DE" dirty="0" smtClean="0"/>
              <a:t> </a:t>
            </a:r>
            <a:r>
              <a:rPr lang="de-DE" dirty="0" err="1" smtClean="0"/>
              <a:t>labelled</a:t>
            </a:r>
            <a:r>
              <a:rPr lang="de-DE" dirty="0" smtClean="0"/>
              <a:t> „</a:t>
            </a:r>
            <a:r>
              <a:rPr lang="de-DE" dirty="0" err="1" smtClean="0"/>
              <a:t>drivers</a:t>
            </a:r>
            <a:r>
              <a:rPr lang="de-DE" dirty="0" smtClean="0"/>
              <a:t>“</a:t>
            </a:r>
            <a:endParaRPr lang="en-GB" dirty="0"/>
          </a:p>
        </p:txBody>
      </p:sp>
    </p:spTree>
    <p:extLst>
      <p:ext uri="{BB962C8B-B14F-4D97-AF65-F5344CB8AC3E}">
        <p14:creationId xmlns:p14="http://schemas.microsoft.com/office/powerpoint/2010/main" val="131159448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164" y="885825"/>
            <a:ext cx="8521939" cy="5972175"/>
          </a:xfrm>
          <a:prstGeom prst="rect">
            <a:avLst/>
          </a:prstGeom>
        </p:spPr>
      </p:pic>
      <p:sp>
        <p:nvSpPr>
          <p:cNvPr id="5" name="Textfeld 4"/>
          <p:cNvSpPr txBox="1"/>
          <p:nvPr/>
        </p:nvSpPr>
        <p:spPr>
          <a:xfrm>
            <a:off x="99828" y="1171575"/>
            <a:ext cx="2348097" cy="3693319"/>
          </a:xfrm>
          <a:prstGeom prst="rect">
            <a:avLst/>
          </a:prstGeom>
          <a:noFill/>
        </p:spPr>
        <p:txBody>
          <a:bodyPr wrap="square" rtlCol="0">
            <a:spAutoFit/>
          </a:bodyPr>
          <a:lstStyle/>
          <a:p>
            <a:pPr marL="285750" indent="-285750">
              <a:buFont typeface="Arial" panose="020B0604020202020204" pitchFamily="34" charset="0"/>
              <a:buChar char="•"/>
            </a:pPr>
            <a:r>
              <a:rPr lang="de-DE" dirty="0" smtClean="0"/>
              <a:t>Top40 </a:t>
            </a:r>
            <a:r>
              <a:rPr lang="de-DE" dirty="0" err="1" smtClean="0"/>
              <a:t>CellRank</a:t>
            </a:r>
            <a:r>
              <a:rPr lang="de-DE" dirty="0" smtClean="0"/>
              <a:t> </a:t>
            </a:r>
            <a:r>
              <a:rPr lang="de-DE" dirty="0" err="1" smtClean="0"/>
              <a:t>driver</a:t>
            </a:r>
            <a:r>
              <a:rPr lang="de-DE" dirty="0" smtClean="0"/>
              <a:t> genes </a:t>
            </a:r>
            <a:r>
              <a:rPr lang="de-DE" dirty="0" err="1" smtClean="0"/>
              <a:t>plotted</a:t>
            </a:r>
            <a:r>
              <a:rPr lang="de-DE" dirty="0" smtClean="0"/>
              <a:t> </a:t>
            </a:r>
            <a:r>
              <a:rPr lang="de-DE" dirty="0" err="1" smtClean="0"/>
              <a:t>by</a:t>
            </a:r>
            <a:r>
              <a:rPr lang="de-DE" dirty="0" smtClean="0"/>
              <a:t> pseudotime</a:t>
            </a:r>
          </a:p>
          <a:p>
            <a:pPr marL="285750" indent="-285750">
              <a:buFont typeface="Arial" panose="020B0604020202020204" pitchFamily="34" charset="0"/>
              <a:buChar char="•"/>
            </a:pPr>
            <a:r>
              <a:rPr lang="de-DE" dirty="0" err="1" smtClean="0"/>
              <a:t>If</a:t>
            </a:r>
            <a:r>
              <a:rPr lang="de-DE" dirty="0" smtClean="0"/>
              <a:t> a </a:t>
            </a:r>
            <a:r>
              <a:rPr lang="de-DE" dirty="0" err="1" smtClean="0"/>
              <a:t>gene</a:t>
            </a:r>
            <a:r>
              <a:rPr lang="de-DE" dirty="0" smtClean="0"/>
              <a:t> </a:t>
            </a:r>
            <a:r>
              <a:rPr lang="de-DE" dirty="0" err="1" smtClean="0"/>
              <a:t>is</a:t>
            </a:r>
            <a:r>
              <a:rPr lang="de-DE" dirty="0" smtClean="0"/>
              <a:t> </a:t>
            </a:r>
            <a:r>
              <a:rPr lang="de-DE" dirty="0" err="1" smtClean="0"/>
              <a:t>highly</a:t>
            </a:r>
            <a:r>
              <a:rPr lang="de-DE" dirty="0" smtClean="0"/>
              <a:t> </a:t>
            </a:r>
            <a:r>
              <a:rPr lang="de-DE" dirty="0" err="1" smtClean="0"/>
              <a:t>expressed</a:t>
            </a:r>
            <a:r>
              <a:rPr lang="de-DE" dirty="0" smtClean="0"/>
              <a:t> at </a:t>
            </a:r>
            <a:r>
              <a:rPr lang="de-DE" dirty="0" err="1" smtClean="0"/>
              <a:t>the</a:t>
            </a:r>
            <a:r>
              <a:rPr lang="de-DE" dirty="0" smtClean="0"/>
              <a:t> </a:t>
            </a:r>
            <a:r>
              <a:rPr lang="de-DE" dirty="0" err="1" smtClean="0"/>
              <a:t>timepoint</a:t>
            </a:r>
            <a:r>
              <a:rPr lang="de-DE" dirty="0" smtClean="0"/>
              <a:t> </a:t>
            </a:r>
            <a:r>
              <a:rPr lang="de-DE" dirty="0" err="1" smtClean="0"/>
              <a:t>shown</a:t>
            </a:r>
            <a:r>
              <a:rPr lang="de-DE" dirty="0" smtClean="0"/>
              <a:t> </a:t>
            </a:r>
            <a:r>
              <a:rPr lang="de-DE" dirty="0" err="1" smtClean="0"/>
              <a:t>here</a:t>
            </a:r>
            <a:r>
              <a:rPr lang="de-DE" dirty="0" smtClean="0"/>
              <a:t> </a:t>
            </a:r>
            <a:r>
              <a:rPr lang="de-DE" dirty="0" err="1" smtClean="0"/>
              <a:t>it</a:t>
            </a:r>
            <a:r>
              <a:rPr lang="de-DE" dirty="0" smtClean="0"/>
              <a:t> </a:t>
            </a:r>
            <a:r>
              <a:rPr lang="de-DE" dirty="0" err="1" smtClean="0"/>
              <a:t>is</a:t>
            </a:r>
            <a:r>
              <a:rPr lang="de-DE" dirty="0" smtClean="0"/>
              <a:t> </a:t>
            </a:r>
            <a:r>
              <a:rPr lang="de-DE" dirty="0" err="1" smtClean="0"/>
              <a:t>associated</a:t>
            </a:r>
            <a:r>
              <a:rPr lang="de-DE" dirty="0" smtClean="0"/>
              <a:t> </a:t>
            </a:r>
            <a:r>
              <a:rPr lang="de-DE" dirty="0" err="1" smtClean="0"/>
              <a:t>with</a:t>
            </a:r>
            <a:r>
              <a:rPr lang="de-DE" dirty="0" smtClean="0"/>
              <a:t> </a:t>
            </a:r>
            <a:r>
              <a:rPr lang="de-DE" dirty="0" err="1" smtClean="0"/>
              <a:t>the</a:t>
            </a:r>
            <a:r>
              <a:rPr lang="de-DE" dirty="0" smtClean="0"/>
              <a:t> </a:t>
            </a:r>
            <a:r>
              <a:rPr lang="de-DE" dirty="0" err="1" smtClean="0"/>
              <a:t>cluster</a:t>
            </a:r>
            <a:r>
              <a:rPr lang="de-DE" dirty="0" smtClean="0"/>
              <a:t> 1 </a:t>
            </a:r>
            <a:r>
              <a:rPr lang="de-DE" dirty="0" err="1" smtClean="0"/>
              <a:t>cell</a:t>
            </a:r>
            <a:r>
              <a:rPr lang="de-DE" dirty="0" smtClean="0"/>
              <a:t> </a:t>
            </a:r>
            <a:r>
              <a:rPr lang="de-DE" dirty="0" err="1" smtClean="0"/>
              <a:t>fate</a:t>
            </a:r>
            <a:endParaRPr lang="de-DE" dirty="0" smtClean="0"/>
          </a:p>
          <a:p>
            <a:endParaRPr lang="de-DE" dirty="0" smtClean="0"/>
          </a:p>
          <a:p>
            <a:pPr marL="285750" indent="-285750">
              <a:buFont typeface="Arial" panose="020B0604020202020204" pitchFamily="34" charset="0"/>
              <a:buChar char="•"/>
            </a:pPr>
            <a:endParaRPr lang="en-GB" dirty="0"/>
          </a:p>
        </p:txBody>
      </p:sp>
      <p:sp>
        <p:nvSpPr>
          <p:cNvPr id="6" name="Titel 1"/>
          <p:cNvSpPr>
            <a:spLocks noGrp="1"/>
          </p:cNvSpPr>
          <p:nvPr>
            <p:ph type="title"/>
          </p:nvPr>
        </p:nvSpPr>
        <p:spPr>
          <a:xfrm>
            <a:off x="609480" y="54525"/>
            <a:ext cx="10972440" cy="1144800"/>
          </a:xfrm>
        </p:spPr>
        <p:txBody>
          <a:bodyPr/>
          <a:lstStyle/>
          <a:p>
            <a:r>
              <a:rPr lang="de-DE" dirty="0" err="1" smtClean="0"/>
              <a:t>CellRank</a:t>
            </a:r>
            <a:r>
              <a:rPr lang="de-DE" dirty="0" smtClean="0"/>
              <a:t> </a:t>
            </a:r>
            <a:r>
              <a:rPr lang="de-DE" dirty="0" err="1" smtClean="0"/>
              <a:t>drivers</a:t>
            </a:r>
            <a:r>
              <a:rPr lang="de-DE" dirty="0"/>
              <a:t> </a:t>
            </a:r>
            <a:r>
              <a:rPr lang="de-DE" dirty="0" smtClean="0"/>
              <a:t>– Cluster 1</a:t>
            </a:r>
            <a:endParaRPr lang="en-GB" dirty="0"/>
          </a:p>
        </p:txBody>
      </p:sp>
      <p:pic>
        <p:nvPicPr>
          <p:cNvPr id="7" name="Grafik 15"/>
          <p:cNvPicPr>
            <a:picLocks noChangeAspect="1"/>
          </p:cNvPicPr>
          <p:nvPr/>
        </p:nvPicPr>
        <p:blipFill>
          <a:blip r:embed="rId3"/>
          <a:stretch/>
        </p:blipFill>
        <p:spPr>
          <a:xfrm>
            <a:off x="99828" y="4871395"/>
            <a:ext cx="2104336" cy="1667100"/>
          </a:xfrm>
          <a:prstGeom prst="rect">
            <a:avLst/>
          </a:prstGeom>
          <a:ln w="0">
            <a:noFill/>
          </a:ln>
        </p:spPr>
      </p:pic>
      <p:sp>
        <p:nvSpPr>
          <p:cNvPr id="8" name="Textfeld 7"/>
          <p:cNvSpPr txBox="1"/>
          <p:nvPr/>
        </p:nvSpPr>
        <p:spPr>
          <a:xfrm>
            <a:off x="10449878" y="5282848"/>
            <a:ext cx="1770697" cy="1546577"/>
          </a:xfrm>
          <a:prstGeom prst="rect">
            <a:avLst/>
          </a:prstGeom>
          <a:noFill/>
        </p:spPr>
        <p:txBody>
          <a:bodyPr wrap="square" rtlCol="0">
            <a:spAutoFit/>
          </a:bodyPr>
          <a:lstStyle/>
          <a:p>
            <a:pPr algn="just"/>
            <a:r>
              <a:rPr lang="de-DE" sz="1050" dirty="0" smtClean="0">
                <a:solidFill>
                  <a:srgbClr val="FF0000"/>
                </a:solidFill>
              </a:rPr>
              <a:t>NOTE: The </a:t>
            </a:r>
            <a:r>
              <a:rPr lang="de-DE" sz="1050" dirty="0" err="1" smtClean="0">
                <a:solidFill>
                  <a:srgbClr val="FF0000"/>
                </a:solidFill>
              </a:rPr>
              <a:t>order</a:t>
            </a:r>
            <a:r>
              <a:rPr lang="de-DE" sz="1050" dirty="0" smtClean="0">
                <a:solidFill>
                  <a:srgbClr val="FF0000"/>
                </a:solidFill>
              </a:rPr>
              <a:t> </a:t>
            </a:r>
            <a:r>
              <a:rPr lang="de-DE" sz="1050" dirty="0" err="1" smtClean="0">
                <a:solidFill>
                  <a:srgbClr val="FF0000"/>
                </a:solidFill>
              </a:rPr>
              <a:t>of</a:t>
            </a:r>
            <a:r>
              <a:rPr lang="de-DE" sz="1050" dirty="0" smtClean="0">
                <a:solidFill>
                  <a:srgbClr val="FF0000"/>
                </a:solidFill>
              </a:rPr>
              <a:t> </a:t>
            </a:r>
            <a:r>
              <a:rPr lang="de-DE" sz="1050" dirty="0" err="1" smtClean="0">
                <a:solidFill>
                  <a:srgbClr val="FF0000"/>
                </a:solidFill>
              </a:rPr>
              <a:t>the</a:t>
            </a:r>
            <a:r>
              <a:rPr lang="de-DE" sz="1050" dirty="0" smtClean="0">
                <a:solidFill>
                  <a:srgbClr val="FF0000"/>
                </a:solidFill>
              </a:rPr>
              <a:t> genes </a:t>
            </a:r>
            <a:r>
              <a:rPr lang="de-DE" sz="1050" dirty="0" err="1" smtClean="0">
                <a:solidFill>
                  <a:srgbClr val="FF0000"/>
                </a:solidFill>
              </a:rPr>
              <a:t>is</a:t>
            </a:r>
            <a:r>
              <a:rPr lang="de-DE" sz="1050" dirty="0" smtClean="0">
                <a:solidFill>
                  <a:srgbClr val="FF0000"/>
                </a:solidFill>
              </a:rPr>
              <a:t> </a:t>
            </a:r>
            <a:r>
              <a:rPr lang="de-DE" sz="1050" dirty="0" err="1" smtClean="0">
                <a:solidFill>
                  <a:srgbClr val="FF0000"/>
                </a:solidFill>
              </a:rPr>
              <a:t>based</a:t>
            </a:r>
            <a:r>
              <a:rPr lang="de-DE" sz="1050" dirty="0" smtClean="0">
                <a:solidFill>
                  <a:srgbClr val="FF0000"/>
                </a:solidFill>
              </a:rPr>
              <a:t> on </a:t>
            </a:r>
            <a:r>
              <a:rPr lang="de-DE" sz="1050" dirty="0" err="1" smtClean="0">
                <a:solidFill>
                  <a:srgbClr val="FF0000"/>
                </a:solidFill>
              </a:rPr>
              <a:t>hierarchical</a:t>
            </a:r>
            <a:r>
              <a:rPr lang="de-DE" sz="1050" dirty="0" smtClean="0">
                <a:solidFill>
                  <a:srgbClr val="FF0000"/>
                </a:solidFill>
              </a:rPr>
              <a:t> </a:t>
            </a:r>
            <a:r>
              <a:rPr lang="de-DE" sz="1050" dirty="0" err="1" smtClean="0">
                <a:solidFill>
                  <a:srgbClr val="FF0000"/>
                </a:solidFill>
              </a:rPr>
              <a:t>clustering</a:t>
            </a:r>
            <a:r>
              <a:rPr lang="de-DE" sz="1050" dirty="0" smtClean="0">
                <a:solidFill>
                  <a:srgbClr val="FF0000"/>
                </a:solidFill>
              </a:rPr>
              <a:t>. </a:t>
            </a:r>
            <a:r>
              <a:rPr lang="de-DE" sz="1050" dirty="0" err="1" smtClean="0">
                <a:solidFill>
                  <a:srgbClr val="FF0000"/>
                </a:solidFill>
              </a:rPr>
              <a:t>Similar</a:t>
            </a:r>
            <a:r>
              <a:rPr lang="de-DE" sz="1050" dirty="0" smtClean="0">
                <a:solidFill>
                  <a:srgbClr val="FF0000"/>
                </a:solidFill>
              </a:rPr>
              <a:t> genes </a:t>
            </a:r>
            <a:r>
              <a:rPr lang="de-DE" sz="1050" dirty="0" err="1" smtClean="0">
                <a:solidFill>
                  <a:srgbClr val="FF0000"/>
                </a:solidFill>
              </a:rPr>
              <a:t>are</a:t>
            </a:r>
            <a:r>
              <a:rPr lang="de-DE" sz="1050" dirty="0" smtClean="0">
                <a:solidFill>
                  <a:srgbClr val="FF0000"/>
                </a:solidFill>
              </a:rPr>
              <a:t> </a:t>
            </a:r>
            <a:r>
              <a:rPr lang="de-DE" sz="1050" dirty="0" err="1" smtClean="0">
                <a:solidFill>
                  <a:srgbClr val="FF0000"/>
                </a:solidFill>
              </a:rPr>
              <a:t>shown</a:t>
            </a:r>
            <a:r>
              <a:rPr lang="de-DE" sz="1050" dirty="0" smtClean="0">
                <a:solidFill>
                  <a:srgbClr val="FF0000"/>
                </a:solidFill>
              </a:rPr>
              <a:t> </a:t>
            </a:r>
            <a:r>
              <a:rPr lang="de-DE" sz="1050" dirty="0" err="1" smtClean="0">
                <a:solidFill>
                  <a:srgbClr val="FF0000"/>
                </a:solidFill>
              </a:rPr>
              <a:t>together</a:t>
            </a:r>
            <a:r>
              <a:rPr lang="de-DE" sz="1050" dirty="0" smtClean="0">
                <a:solidFill>
                  <a:srgbClr val="FF0000"/>
                </a:solidFill>
              </a:rPr>
              <a:t>. The </a:t>
            </a:r>
            <a:r>
              <a:rPr lang="de-DE" sz="1050" dirty="0" err="1" smtClean="0">
                <a:solidFill>
                  <a:srgbClr val="FF0000"/>
                </a:solidFill>
              </a:rPr>
              <a:t>ranking</a:t>
            </a:r>
            <a:r>
              <a:rPr lang="de-DE" sz="1050" dirty="0" smtClean="0">
                <a:solidFill>
                  <a:srgbClr val="FF0000"/>
                </a:solidFill>
              </a:rPr>
              <a:t> </a:t>
            </a:r>
            <a:r>
              <a:rPr lang="de-DE" sz="1050" dirty="0" err="1" smtClean="0">
                <a:solidFill>
                  <a:srgbClr val="FF0000"/>
                </a:solidFill>
              </a:rPr>
              <a:t>is</a:t>
            </a:r>
            <a:r>
              <a:rPr lang="de-DE" sz="1050" dirty="0" smtClean="0">
                <a:solidFill>
                  <a:srgbClr val="FF0000"/>
                </a:solidFill>
              </a:rPr>
              <a:t> not </a:t>
            </a:r>
            <a:r>
              <a:rPr lang="de-DE" sz="1050" dirty="0" err="1" smtClean="0">
                <a:solidFill>
                  <a:srgbClr val="FF0000"/>
                </a:solidFill>
              </a:rPr>
              <a:t>from</a:t>
            </a:r>
            <a:r>
              <a:rPr lang="de-DE" sz="1050" dirty="0" smtClean="0">
                <a:solidFill>
                  <a:srgbClr val="FF0000"/>
                </a:solidFill>
              </a:rPr>
              <a:t> top </a:t>
            </a:r>
            <a:r>
              <a:rPr lang="de-DE" sz="1050" dirty="0" err="1" smtClean="0">
                <a:solidFill>
                  <a:srgbClr val="FF0000"/>
                </a:solidFill>
              </a:rPr>
              <a:t>to</a:t>
            </a:r>
            <a:r>
              <a:rPr lang="de-DE" sz="1050" dirty="0" smtClean="0">
                <a:solidFill>
                  <a:srgbClr val="FF0000"/>
                </a:solidFill>
              </a:rPr>
              <a:t> </a:t>
            </a:r>
            <a:r>
              <a:rPr lang="de-DE" sz="1050" dirty="0" err="1" smtClean="0">
                <a:solidFill>
                  <a:srgbClr val="FF0000"/>
                </a:solidFill>
              </a:rPr>
              <a:t>bottom</a:t>
            </a:r>
            <a:r>
              <a:rPr lang="de-DE" sz="1050" dirty="0" smtClean="0">
                <a:solidFill>
                  <a:srgbClr val="FF0000"/>
                </a:solidFill>
              </a:rPr>
              <a:t>. But </a:t>
            </a:r>
            <a:r>
              <a:rPr lang="de-DE" sz="1050" dirty="0" err="1" smtClean="0">
                <a:solidFill>
                  <a:srgbClr val="FF0000"/>
                </a:solidFill>
              </a:rPr>
              <a:t>the</a:t>
            </a:r>
            <a:r>
              <a:rPr lang="de-DE" sz="1050" dirty="0" smtClean="0">
                <a:solidFill>
                  <a:srgbClr val="FF0000"/>
                </a:solidFill>
              </a:rPr>
              <a:t> top 40 (</a:t>
            </a:r>
            <a:r>
              <a:rPr lang="de-DE" sz="1050" dirty="0" err="1" smtClean="0">
                <a:solidFill>
                  <a:srgbClr val="FF0000"/>
                </a:solidFill>
              </a:rPr>
              <a:t>based</a:t>
            </a:r>
            <a:r>
              <a:rPr lang="de-DE" sz="1050" dirty="0" smtClean="0">
                <a:solidFill>
                  <a:srgbClr val="FF0000"/>
                </a:solidFill>
              </a:rPr>
              <a:t> on </a:t>
            </a:r>
            <a:r>
              <a:rPr lang="de-DE" sz="1050" dirty="0" err="1" smtClean="0">
                <a:solidFill>
                  <a:srgbClr val="FF0000"/>
                </a:solidFill>
              </a:rPr>
              <a:t>correlation</a:t>
            </a:r>
            <a:r>
              <a:rPr lang="de-DE" sz="1050" dirty="0" smtClean="0">
                <a:solidFill>
                  <a:srgbClr val="FF0000"/>
                </a:solidFill>
              </a:rPr>
              <a:t> </a:t>
            </a:r>
            <a:r>
              <a:rPr lang="de-DE" sz="1050" dirty="0" err="1" smtClean="0">
                <a:solidFill>
                  <a:srgbClr val="FF0000"/>
                </a:solidFill>
              </a:rPr>
              <a:t>with</a:t>
            </a:r>
            <a:r>
              <a:rPr lang="de-DE" sz="1050" dirty="0" smtClean="0">
                <a:solidFill>
                  <a:srgbClr val="FF0000"/>
                </a:solidFill>
              </a:rPr>
              <a:t> </a:t>
            </a:r>
            <a:r>
              <a:rPr lang="de-DE" sz="1050" dirty="0" err="1" smtClean="0">
                <a:solidFill>
                  <a:srgbClr val="FF0000"/>
                </a:solidFill>
              </a:rPr>
              <a:t>cell</a:t>
            </a:r>
            <a:r>
              <a:rPr lang="de-DE" sz="1050" dirty="0" smtClean="0">
                <a:solidFill>
                  <a:srgbClr val="FF0000"/>
                </a:solidFill>
              </a:rPr>
              <a:t> </a:t>
            </a:r>
            <a:r>
              <a:rPr lang="de-DE" sz="1050" dirty="0" err="1" smtClean="0">
                <a:solidFill>
                  <a:srgbClr val="FF0000"/>
                </a:solidFill>
              </a:rPr>
              <a:t>fate</a:t>
            </a:r>
            <a:r>
              <a:rPr lang="de-DE" sz="1050" dirty="0" smtClean="0">
                <a:solidFill>
                  <a:srgbClr val="FF0000"/>
                </a:solidFill>
              </a:rPr>
              <a:t>) genes </a:t>
            </a:r>
            <a:r>
              <a:rPr lang="de-DE" sz="1050" dirty="0" err="1" smtClean="0">
                <a:solidFill>
                  <a:srgbClr val="FF0000"/>
                </a:solidFill>
              </a:rPr>
              <a:t>are</a:t>
            </a:r>
            <a:r>
              <a:rPr lang="de-DE" sz="1050" dirty="0" smtClean="0">
                <a:solidFill>
                  <a:srgbClr val="FF0000"/>
                </a:solidFill>
              </a:rPr>
              <a:t> </a:t>
            </a:r>
            <a:r>
              <a:rPr lang="de-DE" sz="1050" dirty="0" err="1" smtClean="0">
                <a:solidFill>
                  <a:srgbClr val="FF0000"/>
                </a:solidFill>
              </a:rPr>
              <a:t>shown</a:t>
            </a:r>
            <a:r>
              <a:rPr lang="de-DE" sz="1050" dirty="0" smtClean="0">
                <a:solidFill>
                  <a:srgbClr val="FF0000"/>
                </a:solidFill>
              </a:rPr>
              <a:t>.</a:t>
            </a:r>
            <a:endParaRPr lang="en-GB" sz="1050" dirty="0">
              <a:solidFill>
                <a:srgbClr val="FF0000"/>
              </a:solidFill>
            </a:endParaRPr>
          </a:p>
        </p:txBody>
      </p:sp>
    </p:spTree>
    <p:extLst>
      <p:ext uri="{BB962C8B-B14F-4D97-AF65-F5344CB8AC3E}">
        <p14:creationId xmlns:p14="http://schemas.microsoft.com/office/powerpoint/2010/main" val="42699241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Function</a:t>
            </a:r>
            <a:r>
              <a:rPr lang="de-DE" dirty="0" smtClean="0"/>
              <a:t> </a:t>
            </a:r>
            <a:r>
              <a:rPr lang="de-DE" dirty="0" err="1" smtClean="0"/>
              <a:t>of</a:t>
            </a:r>
            <a:r>
              <a:rPr lang="de-DE" dirty="0" smtClean="0"/>
              <a:t> </a:t>
            </a:r>
            <a:r>
              <a:rPr lang="de-DE" dirty="0" err="1" smtClean="0"/>
              <a:t>detected</a:t>
            </a:r>
            <a:r>
              <a:rPr lang="de-DE" dirty="0" smtClean="0"/>
              <a:t> genes</a:t>
            </a:r>
            <a:endParaRPr lang="en-GB" dirty="0"/>
          </a:p>
        </p:txBody>
      </p:sp>
      <p:sp>
        <p:nvSpPr>
          <p:cNvPr id="4" name="PlaceHolder 2"/>
          <p:cNvSpPr txBox="1">
            <a:spLocks/>
          </p:cNvSpPr>
          <p:nvPr/>
        </p:nvSpPr>
        <p:spPr>
          <a:xfrm>
            <a:off x="838080" y="1825560"/>
            <a:ext cx="10514520" cy="4350240"/>
          </a:xfrm>
          <a:prstGeom prst="rect">
            <a:avLst/>
          </a:prstGeom>
          <a:noFill/>
          <a:ln w="0">
            <a:noFill/>
          </a:ln>
        </p:spPr>
        <p:txBody>
          <a:bodyPr lIns="90000" tIns="45000" rIns="90000" bIns="45000" anchor="t">
            <a:normAutofit fontScale="79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a:solidFill>
                  <a:srgbClr val="000000"/>
                </a:solidFill>
                <a:latin typeface="Calibri"/>
              </a:rPr>
              <a:t>TNC: </a:t>
            </a:r>
            <a:r>
              <a:rPr lang="en-GB" sz="1800" dirty="0">
                <a:hlinkClick r:id="rId2"/>
              </a:rPr>
              <a:t>https://pmc.ncbi.nlm.nih.gov/articles/PMC8526465/</a:t>
            </a:r>
            <a:endParaRPr lang="en-GB" sz="1800" dirty="0"/>
          </a:p>
          <a:p>
            <a:pPr lvl="1">
              <a:spcBef>
                <a:spcPts val="1001"/>
              </a:spcBef>
              <a:buClr>
                <a:srgbClr val="000000"/>
              </a:buClr>
              <a:buFont typeface="Arial"/>
              <a:buChar char="•"/>
            </a:pPr>
            <a:r>
              <a:rPr lang="de-DE" sz="1400" dirty="0"/>
              <a:t>Expression in </a:t>
            </a:r>
            <a:r>
              <a:rPr lang="de-DE" sz="1400" dirty="0" err="1"/>
              <a:t>neural</a:t>
            </a:r>
            <a:r>
              <a:rPr lang="de-DE" sz="1400" dirty="0"/>
              <a:t> </a:t>
            </a:r>
            <a:r>
              <a:rPr lang="de-DE" sz="1400" dirty="0" err="1"/>
              <a:t>stem</a:t>
            </a:r>
            <a:r>
              <a:rPr lang="de-DE" sz="1400" dirty="0"/>
              <a:t>/</a:t>
            </a:r>
            <a:r>
              <a:rPr lang="de-DE" sz="1400" dirty="0" err="1"/>
              <a:t>progenitor</a:t>
            </a:r>
            <a:r>
              <a:rPr lang="de-DE" sz="1400" dirty="0"/>
              <a:t> </a:t>
            </a:r>
            <a:r>
              <a:rPr lang="de-DE" sz="1400" dirty="0" err="1"/>
              <a:t>cells</a:t>
            </a:r>
            <a:r>
              <a:rPr lang="de-DE" sz="1400" dirty="0"/>
              <a:t> </a:t>
            </a:r>
            <a:r>
              <a:rPr lang="de-DE" sz="1400" dirty="0" err="1"/>
              <a:t>stimulated</a:t>
            </a:r>
            <a:r>
              <a:rPr lang="de-DE" sz="1400" dirty="0"/>
              <a:t> </a:t>
            </a:r>
            <a:r>
              <a:rPr lang="de-DE" sz="1400" dirty="0" err="1"/>
              <a:t>by</a:t>
            </a:r>
            <a:r>
              <a:rPr lang="de-DE" sz="1400" dirty="0"/>
              <a:t> EGF </a:t>
            </a:r>
            <a:r>
              <a:rPr lang="de-DE" sz="1400" dirty="0" err="1"/>
              <a:t>and</a:t>
            </a:r>
            <a:r>
              <a:rPr lang="de-DE" sz="1400" dirty="0"/>
              <a:t> FGF2</a:t>
            </a:r>
          </a:p>
          <a:p>
            <a:pPr lvl="1">
              <a:spcBef>
                <a:spcPts val="1001"/>
              </a:spcBef>
              <a:buClr>
                <a:srgbClr val="000000"/>
              </a:buClr>
              <a:buFont typeface="Arial"/>
              <a:buChar char="•"/>
            </a:pPr>
            <a:r>
              <a:rPr lang="de-DE" sz="1400" dirty="0"/>
              <a:t>ECM </a:t>
            </a:r>
            <a:r>
              <a:rPr lang="de-DE" sz="1400" dirty="0" err="1"/>
              <a:t>protein</a:t>
            </a:r>
            <a:r>
              <a:rPr lang="de-DE" sz="1400" dirty="0"/>
              <a:t> </a:t>
            </a:r>
            <a:r>
              <a:rPr lang="de-DE" sz="1400" dirty="0" err="1"/>
              <a:t>expressed</a:t>
            </a:r>
            <a:r>
              <a:rPr lang="de-DE" sz="1400" dirty="0"/>
              <a:t> in proliferative </a:t>
            </a:r>
            <a:r>
              <a:rPr lang="de-DE" sz="1400" dirty="0" err="1"/>
              <a:t>zones</a:t>
            </a:r>
            <a:r>
              <a:rPr lang="de-DE" sz="1400" dirty="0"/>
              <a:t> </a:t>
            </a:r>
            <a:r>
              <a:rPr lang="de-DE" sz="1400" dirty="0" err="1"/>
              <a:t>of</a:t>
            </a:r>
            <a:r>
              <a:rPr lang="de-DE" sz="1400" dirty="0"/>
              <a:t> </a:t>
            </a:r>
            <a:r>
              <a:rPr lang="de-DE" sz="1400" dirty="0" err="1"/>
              <a:t>developing</a:t>
            </a:r>
            <a:r>
              <a:rPr lang="de-DE" sz="1400" dirty="0"/>
              <a:t> </a:t>
            </a:r>
            <a:r>
              <a:rPr lang="de-DE" sz="1400" dirty="0" err="1"/>
              <a:t>nervous</a:t>
            </a:r>
            <a:r>
              <a:rPr lang="de-DE" sz="1400" dirty="0"/>
              <a:t> </a:t>
            </a:r>
            <a:r>
              <a:rPr lang="de-DE" sz="1400" dirty="0" err="1" smtClean="0"/>
              <a:t>system</a:t>
            </a:r>
            <a:endParaRPr lang="de-DE" sz="18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NES:</a:t>
            </a:r>
          </a:p>
          <a:p>
            <a:pPr lvl="1">
              <a:spcBef>
                <a:spcPts val="1001"/>
              </a:spcBef>
              <a:buClr>
                <a:srgbClr val="000000"/>
              </a:buClr>
              <a:buFont typeface="Arial"/>
              <a:buChar char="•"/>
            </a:pPr>
            <a:r>
              <a:rPr lang="de-DE" sz="1400" spc="-1" dirty="0" err="1" smtClean="0">
                <a:solidFill>
                  <a:srgbClr val="000000"/>
                </a:solidFill>
                <a:latin typeface="Calibri"/>
              </a:rPr>
              <a:t>Known</a:t>
            </a:r>
            <a:r>
              <a:rPr lang="de-DE" sz="1400" spc="-1" dirty="0" smtClean="0">
                <a:solidFill>
                  <a:srgbClr val="000000"/>
                </a:solidFill>
                <a:latin typeface="Calibri"/>
              </a:rPr>
              <a:t> </a:t>
            </a:r>
            <a:r>
              <a:rPr lang="de-DE" sz="1400" spc="-1" dirty="0" err="1" smtClean="0">
                <a:solidFill>
                  <a:srgbClr val="000000"/>
                </a:solidFill>
                <a:latin typeface="Calibri"/>
              </a:rPr>
              <a:t>neural</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marker</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TGFBI: </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plethora</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cells</a:t>
            </a:r>
            <a:endParaRPr lang="de-DE" sz="1400" spc="-1" dirty="0" smtClean="0">
              <a:solidFill>
                <a:srgbClr val="000000"/>
              </a:solidFill>
              <a:latin typeface="Calibri"/>
            </a:endParaRPr>
          </a:p>
          <a:p>
            <a:pPr lvl="1">
              <a:spcBef>
                <a:spcPts val="1001"/>
              </a:spcBef>
              <a:buClr>
                <a:srgbClr val="000000"/>
              </a:buClr>
              <a:buFont typeface="Arial"/>
              <a:buChar char="•"/>
            </a:pPr>
            <a:r>
              <a:rPr lang="de-DE" sz="1400" spc="-1" dirty="0" smtClean="0">
                <a:solidFill>
                  <a:srgbClr val="000000"/>
                </a:solidFill>
                <a:latin typeface="Calibri"/>
              </a:rPr>
              <a:t>Top Master Regulator in </a:t>
            </a:r>
            <a:r>
              <a:rPr lang="de-DE" sz="1400" spc="-1" dirty="0" err="1" smtClean="0">
                <a:solidFill>
                  <a:srgbClr val="000000"/>
                </a:solidFill>
                <a:latin typeface="Calibri"/>
              </a:rPr>
              <a:t>our</a:t>
            </a:r>
            <a:r>
              <a:rPr lang="de-DE" sz="1400" spc="-1" dirty="0" smtClean="0">
                <a:solidFill>
                  <a:srgbClr val="000000"/>
                </a:solidFill>
                <a:latin typeface="Calibri"/>
              </a:rPr>
              <a:t> </a:t>
            </a:r>
            <a:r>
              <a:rPr lang="de-DE" sz="1400" spc="-1" dirty="0" err="1" smtClean="0">
                <a:solidFill>
                  <a:srgbClr val="000000"/>
                </a:solidFill>
                <a:latin typeface="Calibri"/>
              </a:rPr>
              <a:t>bulkRNAseq</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smtClean="0">
                <a:solidFill>
                  <a:srgbClr val="000000"/>
                </a:solidFill>
                <a:latin typeface="Calibri"/>
              </a:rPr>
              <a:t>THBS1:</a:t>
            </a:r>
          </a:p>
          <a:p>
            <a:pPr lvl="1">
              <a:spcBef>
                <a:spcPts val="1001"/>
              </a:spcBef>
              <a:buClr>
                <a:srgbClr val="000000"/>
              </a:buClr>
              <a:buFont typeface="Arial"/>
              <a:buChar char="•"/>
            </a:pPr>
            <a:r>
              <a:rPr lang="de-DE" sz="1400" spc="-1" dirty="0" smtClean="0">
                <a:solidFill>
                  <a:srgbClr val="000000"/>
                </a:solidFill>
                <a:latin typeface="Calibri"/>
              </a:rPr>
              <a:t>A pro </a:t>
            </a:r>
            <a:r>
              <a:rPr lang="de-DE" sz="1400" spc="-1" dirty="0" err="1" smtClean="0">
                <a:solidFill>
                  <a:srgbClr val="000000"/>
                </a:solidFill>
                <a:latin typeface="Calibri"/>
              </a:rPr>
              <a:t>geronic</a:t>
            </a:r>
            <a:r>
              <a:rPr lang="de-DE" sz="1400" spc="-1" dirty="0" smtClean="0">
                <a:solidFill>
                  <a:srgbClr val="000000"/>
                </a:solidFill>
                <a:latin typeface="Calibri"/>
              </a:rPr>
              <a:t> </a:t>
            </a:r>
            <a:r>
              <a:rPr lang="de-DE" sz="1400" spc="-1" dirty="0" err="1" smtClean="0">
                <a:solidFill>
                  <a:srgbClr val="000000"/>
                </a:solidFill>
                <a:latin typeface="Calibri"/>
              </a:rPr>
              <a:t>factor</a:t>
            </a:r>
            <a:r>
              <a:rPr lang="de-DE" sz="1400" spc="-1" dirty="0" smtClean="0">
                <a:solidFill>
                  <a:srgbClr val="000000"/>
                </a:solidFill>
                <a:latin typeface="Calibri"/>
              </a:rPr>
              <a:t> </a:t>
            </a:r>
            <a:r>
              <a:rPr lang="de-DE" sz="1400" spc="-1" dirty="0" err="1" smtClean="0">
                <a:solidFill>
                  <a:srgbClr val="000000"/>
                </a:solidFill>
                <a:latin typeface="Calibri"/>
              </a:rPr>
              <a:t>associated</a:t>
            </a:r>
            <a:r>
              <a:rPr lang="de-DE" sz="1400" spc="-1" dirty="0" smtClean="0">
                <a:solidFill>
                  <a:srgbClr val="000000"/>
                </a:solidFill>
                <a:latin typeface="Calibri"/>
              </a:rPr>
              <a:t> </a:t>
            </a:r>
            <a:r>
              <a:rPr lang="de-DE" sz="1400" spc="-1" dirty="0" err="1" smtClean="0">
                <a:solidFill>
                  <a:srgbClr val="000000"/>
                </a:solidFill>
                <a:latin typeface="Calibri"/>
              </a:rPr>
              <a:t>with</a:t>
            </a:r>
            <a:r>
              <a:rPr lang="de-DE" sz="1400" spc="-1" dirty="0" smtClean="0">
                <a:solidFill>
                  <a:srgbClr val="000000"/>
                </a:solidFill>
                <a:latin typeface="Calibri"/>
              </a:rPr>
              <a:t> </a:t>
            </a:r>
            <a:r>
              <a:rPr lang="de-DE" sz="1400" spc="-1" dirty="0" err="1" smtClean="0">
                <a:solidFill>
                  <a:srgbClr val="000000"/>
                </a:solidFill>
                <a:latin typeface="Calibri"/>
              </a:rPr>
              <a:t>premature</a:t>
            </a:r>
            <a:r>
              <a:rPr lang="de-DE" sz="1400" spc="-1" dirty="0" smtClean="0">
                <a:solidFill>
                  <a:srgbClr val="000000"/>
                </a:solidFill>
                <a:latin typeface="Calibri"/>
              </a:rPr>
              <a:t> </a:t>
            </a:r>
            <a:r>
              <a:rPr lang="de-DE" sz="1400" spc="-1" dirty="0" err="1" smtClean="0">
                <a:solidFill>
                  <a:srgbClr val="000000"/>
                </a:solidFill>
                <a:latin typeface="Calibri"/>
              </a:rPr>
              <a:t>aging</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differentiation</a:t>
            </a:r>
            <a:r>
              <a:rPr lang="de-DE" sz="1400" spc="-1" dirty="0">
                <a:solidFill>
                  <a:srgbClr val="000000"/>
                </a:solidFill>
                <a:latin typeface="Calibri"/>
              </a:rPr>
              <a:t>: </a:t>
            </a:r>
            <a:r>
              <a:rPr lang="de-DE" sz="1400" spc="-1" dirty="0">
                <a:solidFill>
                  <a:srgbClr val="000000"/>
                </a:solidFill>
                <a:latin typeface="Calibri"/>
                <a:hlinkClick r:id="rId3"/>
              </a:rPr>
              <a:t>https://</a:t>
            </a:r>
            <a:r>
              <a:rPr lang="de-DE" sz="1400" spc="-1" dirty="0" smtClean="0">
                <a:solidFill>
                  <a:srgbClr val="000000"/>
                </a:solidFill>
                <a:latin typeface="Calibri"/>
                <a:hlinkClick r:id="rId3"/>
              </a:rPr>
              <a:t>www.science.org/doi/10.1126/sciimmunol.ads1556 /</a:t>
            </a:r>
            <a:r>
              <a:rPr lang="de-DE" sz="1400" spc="-1" dirty="0">
                <a:solidFill>
                  <a:srgbClr val="000000"/>
                </a:solidFill>
                <a:latin typeface="Calibri"/>
              </a:rPr>
              <a:t> </a:t>
            </a:r>
            <a:r>
              <a:rPr lang="de-DE" sz="1400" spc="-1" dirty="0">
                <a:solidFill>
                  <a:srgbClr val="000000"/>
                </a:solidFill>
                <a:latin typeface="Calibri"/>
                <a:hlinkClick r:id="rId4"/>
              </a:rPr>
              <a:t>https://</a:t>
            </a:r>
            <a:r>
              <a:rPr lang="de-DE" sz="1400" spc="-1" dirty="0" smtClean="0">
                <a:solidFill>
                  <a:srgbClr val="000000"/>
                </a:solidFill>
                <a:latin typeface="Calibri"/>
                <a:hlinkClick r:id="rId4"/>
              </a:rPr>
              <a:t>ashpublications.org/blood/article/140/Supplement%201/1678/487595/Endothelial-mTOR-Preserves-Hematopoietic-Stem-Cell</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smtClean="0">
                <a:solidFill>
                  <a:srgbClr val="000000"/>
                </a:solidFill>
                <a:latin typeface="Calibri"/>
              </a:rPr>
              <a:t>Associated </a:t>
            </a:r>
            <a:r>
              <a:rPr lang="de-DE" sz="1400" spc="-1" dirty="0" err="1" smtClean="0">
                <a:solidFill>
                  <a:srgbClr val="000000"/>
                </a:solidFill>
                <a:latin typeface="Calibri"/>
              </a:rPr>
              <a:t>with</a:t>
            </a:r>
            <a:r>
              <a:rPr lang="de-DE" sz="1400" spc="-1" dirty="0" smtClean="0">
                <a:solidFill>
                  <a:srgbClr val="000000"/>
                </a:solidFill>
                <a:latin typeface="Calibri"/>
              </a:rPr>
              <a:t> TNF/MAPK/NFKB </a:t>
            </a:r>
            <a:r>
              <a:rPr lang="de-DE" sz="1400" spc="-1" dirty="0" err="1" smtClean="0">
                <a:solidFill>
                  <a:srgbClr val="000000"/>
                </a:solidFill>
                <a:latin typeface="Calibri"/>
              </a:rPr>
              <a:t>and</a:t>
            </a:r>
            <a:r>
              <a:rPr lang="de-DE" sz="1400" spc="-1" dirty="0" smtClean="0">
                <a:solidFill>
                  <a:srgbClr val="000000"/>
                </a:solidFill>
                <a:latin typeface="Calibri"/>
              </a:rPr>
              <a:t> TGF </a:t>
            </a:r>
            <a:r>
              <a:rPr lang="de-DE" sz="1400" spc="-1" dirty="0" err="1" smtClean="0">
                <a:solidFill>
                  <a:srgbClr val="000000"/>
                </a:solidFill>
                <a:latin typeface="Calibri"/>
              </a:rPr>
              <a:t>beta</a:t>
            </a:r>
            <a:r>
              <a:rPr lang="de-DE" sz="1400" spc="-1" dirty="0" smtClean="0">
                <a:solidFill>
                  <a:srgbClr val="000000"/>
                </a:solidFill>
                <a:latin typeface="Calibri"/>
              </a:rPr>
              <a:t> </a:t>
            </a:r>
            <a:r>
              <a:rPr lang="de-DE" sz="1400" spc="-1" dirty="0" err="1" smtClean="0">
                <a:solidFill>
                  <a:srgbClr val="000000"/>
                </a:solidFill>
                <a:latin typeface="Calibri"/>
              </a:rPr>
              <a:t>signalling</a:t>
            </a:r>
            <a:r>
              <a:rPr lang="de-DE" sz="1400" spc="-1" dirty="0" smtClean="0">
                <a:solidFill>
                  <a:srgbClr val="000000"/>
                </a:solidFill>
                <a:latin typeface="Calibri"/>
              </a:rPr>
              <a:t> in </a:t>
            </a:r>
            <a:r>
              <a:rPr lang="de-DE" sz="1400" spc="-1" dirty="0" err="1" smtClean="0">
                <a:solidFill>
                  <a:srgbClr val="000000"/>
                </a:solidFill>
                <a:latin typeface="Calibri"/>
              </a:rPr>
              <a:t>glioma</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cells</a:t>
            </a:r>
            <a:r>
              <a:rPr lang="de-DE" sz="1400" spc="-1" dirty="0">
                <a:solidFill>
                  <a:srgbClr val="000000"/>
                </a:solidFill>
                <a:latin typeface="Calibri"/>
              </a:rPr>
              <a:t>: </a:t>
            </a:r>
            <a:r>
              <a:rPr lang="de-DE" sz="1400" spc="-1" dirty="0">
                <a:solidFill>
                  <a:srgbClr val="000000"/>
                </a:solidFill>
                <a:latin typeface="Calibri"/>
                <a:hlinkClick r:id="rId5"/>
              </a:rPr>
              <a:t>https://pubmed.ncbi.nlm.nih.gov/36935087</a:t>
            </a:r>
            <a:r>
              <a:rPr lang="de-DE" sz="1400" spc="-1" dirty="0" smtClean="0">
                <a:solidFill>
                  <a:srgbClr val="000000"/>
                </a:solidFill>
                <a:latin typeface="Calibri"/>
                <a:hlinkClick r:id="rId5"/>
              </a:rPr>
              <a:t>/</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smtClean="0">
                <a:solidFill>
                  <a:srgbClr val="000000"/>
                </a:solidFill>
                <a:latin typeface="Calibri"/>
              </a:rPr>
              <a:t>CDH6:</a:t>
            </a:r>
          </a:p>
          <a:p>
            <a:pPr lvl="1">
              <a:spcBef>
                <a:spcPts val="1001"/>
              </a:spcBef>
              <a:buClr>
                <a:srgbClr val="000000"/>
              </a:buClr>
              <a:buFont typeface="Arial"/>
              <a:buChar char="•"/>
            </a:pPr>
            <a:r>
              <a:rPr lang="de-DE" sz="1400" spc="-1" dirty="0" smtClean="0">
                <a:solidFill>
                  <a:srgbClr val="000000"/>
                </a:solidFill>
                <a:latin typeface="Calibri"/>
              </a:rPr>
              <a:t>Strong </a:t>
            </a:r>
            <a:r>
              <a:rPr lang="de-DE" sz="1400" spc="-1" dirty="0" err="1" smtClean="0">
                <a:solidFill>
                  <a:srgbClr val="000000"/>
                </a:solidFill>
                <a:latin typeface="Calibri"/>
              </a:rPr>
              <a:t>induction</a:t>
            </a:r>
            <a:r>
              <a:rPr lang="de-DE" sz="1400" spc="-1" dirty="0" smtClean="0">
                <a:solidFill>
                  <a:srgbClr val="000000"/>
                </a:solidFill>
                <a:latin typeface="Calibri"/>
              </a:rPr>
              <a:t> in </a:t>
            </a:r>
            <a:r>
              <a:rPr lang="de-DE" sz="1400" spc="-1" dirty="0" err="1" smtClean="0">
                <a:solidFill>
                  <a:srgbClr val="000000"/>
                </a:solidFill>
                <a:latin typeface="Calibri"/>
              </a:rPr>
              <a:t>our</a:t>
            </a:r>
            <a:r>
              <a:rPr lang="de-DE" sz="1400" spc="-1" dirty="0" smtClean="0">
                <a:solidFill>
                  <a:srgbClr val="000000"/>
                </a:solidFill>
                <a:latin typeface="Calibri"/>
              </a:rPr>
              <a:t> </a:t>
            </a:r>
            <a:r>
              <a:rPr lang="de-DE" sz="1400" spc="-1" dirty="0" err="1" smtClean="0">
                <a:solidFill>
                  <a:srgbClr val="000000"/>
                </a:solidFill>
                <a:latin typeface="Calibri"/>
              </a:rPr>
              <a:t>bulk</a:t>
            </a:r>
            <a:r>
              <a:rPr lang="de-DE" sz="1400" spc="-1" dirty="0" smtClean="0">
                <a:solidFill>
                  <a:srgbClr val="000000"/>
                </a:solidFill>
                <a:latin typeface="Calibri"/>
              </a:rPr>
              <a:t> </a:t>
            </a:r>
            <a:r>
              <a:rPr lang="de-DE" sz="1400" spc="-1" dirty="0" err="1" smtClean="0">
                <a:solidFill>
                  <a:srgbClr val="000000"/>
                </a:solidFill>
                <a:latin typeface="Calibri"/>
              </a:rPr>
              <a:t>RNAseq</a:t>
            </a:r>
            <a:endParaRPr lang="de-DE" sz="1400" spc="-1" dirty="0" smtClean="0">
              <a:solidFill>
                <a:srgbClr val="000000"/>
              </a:solidFill>
              <a:latin typeface="Calibri"/>
            </a:endParaRP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neurogenic</a:t>
            </a:r>
            <a:r>
              <a:rPr lang="de-DE" sz="1400" spc="-1" dirty="0" smtClean="0">
                <a:solidFill>
                  <a:srgbClr val="000000"/>
                </a:solidFill>
                <a:latin typeface="Calibri"/>
              </a:rPr>
              <a:t> </a:t>
            </a:r>
            <a:r>
              <a:rPr lang="de-DE" sz="1400" spc="-1" dirty="0" err="1" smtClean="0">
                <a:solidFill>
                  <a:srgbClr val="000000"/>
                </a:solidFill>
                <a:latin typeface="Calibri"/>
              </a:rPr>
              <a:t>progenitors</a:t>
            </a:r>
            <a:r>
              <a:rPr lang="de-DE" sz="1400" spc="-1" dirty="0">
                <a:solidFill>
                  <a:srgbClr val="000000"/>
                </a:solidFill>
                <a:latin typeface="Calibri"/>
              </a:rPr>
              <a:t>: </a:t>
            </a:r>
            <a:r>
              <a:rPr lang="de-DE" sz="1400" spc="-1" dirty="0">
                <a:solidFill>
                  <a:srgbClr val="000000"/>
                </a:solidFill>
                <a:latin typeface="Calibri"/>
                <a:hlinkClick r:id="rId6"/>
              </a:rPr>
              <a:t>https://pmc.ncbi.nlm.nih.gov/articles/PMC6916357</a:t>
            </a:r>
            <a:r>
              <a:rPr lang="de-DE" sz="1400" spc="-1" dirty="0" smtClean="0">
                <a:solidFill>
                  <a:srgbClr val="000000"/>
                </a:solidFill>
                <a:latin typeface="Calibri"/>
                <a:hlinkClick r:id="rId6"/>
              </a:rPr>
              <a:t>/</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smtClean="0">
                <a:solidFill>
                  <a:srgbClr val="000000"/>
                </a:solidFill>
                <a:latin typeface="Calibri"/>
              </a:rPr>
              <a:t>VCAN:</a:t>
            </a:r>
          </a:p>
          <a:p>
            <a:pPr lvl="1">
              <a:spcBef>
                <a:spcPts val="1001"/>
              </a:spcBef>
              <a:buClr>
                <a:srgbClr val="000000"/>
              </a:buClr>
              <a:buFont typeface="Arial"/>
              <a:buChar char="•"/>
            </a:pPr>
            <a:r>
              <a:rPr lang="de-DE" sz="1400" spc="-1" dirty="0" err="1" smtClean="0">
                <a:solidFill>
                  <a:srgbClr val="000000"/>
                </a:solidFill>
                <a:latin typeface="Calibri"/>
              </a:rPr>
              <a:t>Involved</a:t>
            </a:r>
            <a:r>
              <a:rPr lang="de-DE" sz="1400" spc="-1" dirty="0" smtClean="0">
                <a:solidFill>
                  <a:srgbClr val="000000"/>
                </a:solidFill>
                <a:latin typeface="Calibri"/>
              </a:rPr>
              <a:t> in </a:t>
            </a:r>
            <a:r>
              <a:rPr lang="de-DE" sz="1400" spc="-1" dirty="0" err="1" smtClean="0">
                <a:solidFill>
                  <a:srgbClr val="000000"/>
                </a:solidFill>
                <a:latin typeface="Calibri"/>
              </a:rPr>
              <a:t>tumor</a:t>
            </a:r>
            <a:r>
              <a:rPr lang="de-DE" sz="1400" spc="-1" dirty="0" smtClean="0">
                <a:solidFill>
                  <a:srgbClr val="000000"/>
                </a:solidFill>
                <a:latin typeface="Calibri"/>
              </a:rPr>
              <a:t> </a:t>
            </a:r>
            <a:r>
              <a:rPr lang="de-DE" sz="1400" spc="-1" dirty="0" err="1" smtClean="0">
                <a:solidFill>
                  <a:srgbClr val="000000"/>
                </a:solidFill>
                <a:latin typeface="Calibri"/>
              </a:rPr>
              <a:t>plasticity</a:t>
            </a:r>
            <a:r>
              <a:rPr lang="de-DE" sz="1400" spc="-1" dirty="0" smtClean="0">
                <a:solidFill>
                  <a:srgbClr val="000000"/>
                </a:solidFill>
                <a:latin typeface="Calibri"/>
              </a:rPr>
              <a:t> (in </a:t>
            </a:r>
            <a:r>
              <a:rPr lang="de-DE" sz="1400" spc="-1" dirty="0" err="1" smtClean="0">
                <a:solidFill>
                  <a:srgbClr val="000000"/>
                </a:solidFill>
                <a:latin typeface="Calibri"/>
              </a:rPr>
              <a:t>conjunction</a:t>
            </a:r>
            <a:r>
              <a:rPr lang="de-DE" sz="1400" spc="-1" dirty="0" smtClean="0">
                <a:solidFill>
                  <a:srgbClr val="000000"/>
                </a:solidFill>
                <a:latin typeface="Calibri"/>
              </a:rPr>
              <a:t> </a:t>
            </a:r>
            <a:r>
              <a:rPr lang="de-DE" sz="1400" spc="-1" dirty="0" err="1" smtClean="0">
                <a:solidFill>
                  <a:srgbClr val="000000"/>
                </a:solidFill>
                <a:latin typeface="Calibri"/>
              </a:rPr>
              <a:t>with</a:t>
            </a:r>
            <a:r>
              <a:rPr lang="de-DE" sz="1400" spc="-1" dirty="0" smtClean="0">
                <a:solidFill>
                  <a:srgbClr val="000000"/>
                </a:solidFill>
                <a:latin typeface="Calibri"/>
              </a:rPr>
              <a:t> </a:t>
            </a:r>
            <a:r>
              <a:rPr lang="de-DE" sz="1400" spc="-1" dirty="0" err="1" smtClean="0">
                <a:solidFill>
                  <a:srgbClr val="000000"/>
                </a:solidFill>
                <a:latin typeface="Calibri"/>
              </a:rPr>
              <a:t>TGFbeta</a:t>
            </a:r>
            <a:r>
              <a:rPr lang="de-DE" sz="1400" spc="-1" dirty="0" smtClean="0">
                <a:solidFill>
                  <a:srgbClr val="000000"/>
                </a:solidFill>
                <a:latin typeface="Calibri"/>
              </a:rPr>
              <a:t>): </a:t>
            </a:r>
            <a:r>
              <a:rPr lang="de-DE" sz="1400" spc="-1" dirty="0">
                <a:solidFill>
                  <a:srgbClr val="000000"/>
                </a:solidFill>
                <a:latin typeface="Calibri"/>
                <a:hlinkClick r:id="rId7"/>
              </a:rPr>
              <a:t>https://pubmed.ncbi.nlm.nih.gov/24927163</a:t>
            </a:r>
            <a:r>
              <a:rPr lang="de-DE" sz="1400" spc="-1" dirty="0" smtClean="0">
                <a:solidFill>
                  <a:srgbClr val="000000"/>
                </a:solidFill>
                <a:latin typeface="Calibri"/>
                <a:hlinkClick r:id="rId7"/>
              </a:rPr>
              <a:t>/</a:t>
            </a:r>
            <a:r>
              <a:rPr lang="de-DE" sz="1400" spc="-1" dirty="0" smtClean="0">
                <a:solidFill>
                  <a:srgbClr val="000000"/>
                </a:solidFill>
                <a:latin typeface="Calibri"/>
              </a:rPr>
              <a:t> </a:t>
            </a:r>
          </a:p>
        </p:txBody>
      </p:sp>
    </p:spTree>
    <p:extLst>
      <p:ext uri="{BB962C8B-B14F-4D97-AF65-F5344CB8AC3E}">
        <p14:creationId xmlns:p14="http://schemas.microsoft.com/office/powerpoint/2010/main" val="22967863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84932"/>
            <a:ext cx="73404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dirty="0" smtClean="0">
                <a:solidFill>
                  <a:srgbClr val="000000"/>
                </a:solidFill>
                <a:latin typeface="Arial"/>
                <a:ea typeface="DejaVu Sans"/>
              </a:rPr>
              <a:t>Driver genes – Cluster 4</a:t>
            </a:r>
            <a:endParaRPr lang="de-DE" sz="1800" b="0" strike="noStrike" spc="-1" dirty="0">
              <a:latin typeface="Arial"/>
            </a:endParaRP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635" y="452810"/>
            <a:ext cx="8840303" cy="6295292"/>
          </a:xfrm>
          <a:prstGeom prst="rect">
            <a:avLst/>
          </a:prstGeom>
        </p:spPr>
      </p:pic>
    </p:spTree>
    <p:extLst>
      <p:ext uri="{BB962C8B-B14F-4D97-AF65-F5344CB8AC3E}">
        <p14:creationId xmlns:p14="http://schemas.microsoft.com/office/powerpoint/2010/main" val="369664870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99828" y="1171575"/>
            <a:ext cx="2348097" cy="3416320"/>
          </a:xfrm>
          <a:prstGeom prst="rect">
            <a:avLst/>
          </a:prstGeom>
          <a:noFill/>
        </p:spPr>
        <p:txBody>
          <a:bodyPr wrap="square" rtlCol="0">
            <a:spAutoFit/>
          </a:bodyPr>
          <a:lstStyle/>
          <a:p>
            <a:pPr marL="285750" indent="-285750">
              <a:buFont typeface="Arial" panose="020B0604020202020204" pitchFamily="34" charset="0"/>
              <a:buChar char="•"/>
            </a:pPr>
            <a:r>
              <a:rPr lang="de-DE" dirty="0" smtClean="0"/>
              <a:t>Top40 </a:t>
            </a:r>
            <a:r>
              <a:rPr lang="de-DE" dirty="0" err="1" smtClean="0"/>
              <a:t>CellRank</a:t>
            </a:r>
            <a:r>
              <a:rPr lang="de-DE" dirty="0" smtClean="0"/>
              <a:t> </a:t>
            </a:r>
            <a:r>
              <a:rPr lang="de-DE" dirty="0" err="1" smtClean="0"/>
              <a:t>driver</a:t>
            </a:r>
            <a:r>
              <a:rPr lang="de-DE" dirty="0" smtClean="0"/>
              <a:t> genes </a:t>
            </a:r>
            <a:r>
              <a:rPr lang="de-DE" dirty="0" err="1" smtClean="0"/>
              <a:t>plotted</a:t>
            </a:r>
            <a:r>
              <a:rPr lang="de-DE" dirty="0" smtClean="0"/>
              <a:t> </a:t>
            </a:r>
            <a:r>
              <a:rPr lang="de-DE" dirty="0" err="1" smtClean="0"/>
              <a:t>by</a:t>
            </a:r>
            <a:r>
              <a:rPr lang="de-DE" dirty="0" smtClean="0"/>
              <a:t> pseudotime</a:t>
            </a:r>
          </a:p>
          <a:p>
            <a:pPr marL="285750" indent="-285750">
              <a:buFont typeface="Arial" panose="020B0604020202020204" pitchFamily="34" charset="0"/>
              <a:buChar char="•"/>
            </a:pPr>
            <a:r>
              <a:rPr lang="de-DE" dirty="0" err="1" smtClean="0"/>
              <a:t>If</a:t>
            </a:r>
            <a:r>
              <a:rPr lang="de-DE" dirty="0" smtClean="0"/>
              <a:t> a </a:t>
            </a:r>
            <a:r>
              <a:rPr lang="de-DE" dirty="0" err="1" smtClean="0"/>
              <a:t>gene</a:t>
            </a:r>
            <a:r>
              <a:rPr lang="de-DE" dirty="0" smtClean="0"/>
              <a:t> </a:t>
            </a:r>
            <a:r>
              <a:rPr lang="de-DE" dirty="0" err="1" smtClean="0"/>
              <a:t>is</a:t>
            </a:r>
            <a:r>
              <a:rPr lang="de-DE" dirty="0" smtClean="0"/>
              <a:t> </a:t>
            </a:r>
            <a:r>
              <a:rPr lang="de-DE" dirty="0" err="1" smtClean="0"/>
              <a:t>highly</a:t>
            </a:r>
            <a:r>
              <a:rPr lang="de-DE" dirty="0" smtClean="0"/>
              <a:t> </a:t>
            </a:r>
            <a:r>
              <a:rPr lang="de-DE" dirty="0" err="1" smtClean="0"/>
              <a:t>expressed</a:t>
            </a:r>
            <a:r>
              <a:rPr lang="de-DE" dirty="0" smtClean="0"/>
              <a:t> at </a:t>
            </a:r>
            <a:r>
              <a:rPr lang="de-DE" dirty="0" err="1" smtClean="0"/>
              <a:t>the</a:t>
            </a:r>
            <a:r>
              <a:rPr lang="de-DE" dirty="0" smtClean="0"/>
              <a:t> </a:t>
            </a:r>
            <a:r>
              <a:rPr lang="de-DE" dirty="0" err="1" smtClean="0"/>
              <a:t>timepoint</a:t>
            </a:r>
            <a:r>
              <a:rPr lang="de-DE" dirty="0" smtClean="0"/>
              <a:t> </a:t>
            </a:r>
            <a:r>
              <a:rPr lang="de-DE" dirty="0" err="1" smtClean="0"/>
              <a:t>shown</a:t>
            </a:r>
            <a:r>
              <a:rPr lang="de-DE" dirty="0" smtClean="0"/>
              <a:t> </a:t>
            </a:r>
            <a:r>
              <a:rPr lang="de-DE" dirty="0" err="1" smtClean="0"/>
              <a:t>here</a:t>
            </a:r>
            <a:r>
              <a:rPr lang="de-DE" dirty="0" smtClean="0"/>
              <a:t> </a:t>
            </a:r>
            <a:r>
              <a:rPr lang="de-DE" dirty="0" err="1" smtClean="0"/>
              <a:t>it</a:t>
            </a:r>
            <a:r>
              <a:rPr lang="de-DE" dirty="0" smtClean="0"/>
              <a:t> </a:t>
            </a:r>
            <a:r>
              <a:rPr lang="de-DE" dirty="0" err="1" smtClean="0"/>
              <a:t>is</a:t>
            </a:r>
            <a:r>
              <a:rPr lang="de-DE" dirty="0" smtClean="0"/>
              <a:t> </a:t>
            </a:r>
            <a:r>
              <a:rPr lang="de-DE" dirty="0" err="1" smtClean="0"/>
              <a:t>associated</a:t>
            </a:r>
            <a:r>
              <a:rPr lang="de-DE" dirty="0" smtClean="0"/>
              <a:t> </a:t>
            </a:r>
            <a:r>
              <a:rPr lang="de-DE" dirty="0" err="1" smtClean="0"/>
              <a:t>with</a:t>
            </a:r>
            <a:r>
              <a:rPr lang="de-DE" dirty="0" smtClean="0"/>
              <a:t> </a:t>
            </a:r>
            <a:r>
              <a:rPr lang="de-DE" dirty="0" err="1" smtClean="0"/>
              <a:t>the</a:t>
            </a:r>
            <a:r>
              <a:rPr lang="de-DE" dirty="0" smtClean="0"/>
              <a:t> </a:t>
            </a:r>
            <a:r>
              <a:rPr lang="de-DE" dirty="0" err="1" smtClean="0"/>
              <a:t>cluster</a:t>
            </a:r>
            <a:r>
              <a:rPr lang="de-DE" dirty="0" smtClean="0"/>
              <a:t> 4 </a:t>
            </a:r>
            <a:r>
              <a:rPr lang="de-DE" dirty="0" err="1" smtClean="0"/>
              <a:t>cell</a:t>
            </a:r>
            <a:r>
              <a:rPr lang="de-DE" dirty="0" smtClean="0"/>
              <a:t> </a:t>
            </a:r>
            <a:r>
              <a:rPr lang="de-DE" dirty="0" err="1" smtClean="0"/>
              <a:t>fate</a:t>
            </a:r>
            <a:endParaRPr lang="de-DE" dirty="0" smtClean="0"/>
          </a:p>
          <a:p>
            <a:pPr marL="285750" indent="-285750">
              <a:buFont typeface="Arial" panose="020B0604020202020204" pitchFamily="34" charset="0"/>
              <a:buChar char="•"/>
            </a:pPr>
            <a:endParaRPr lang="en-GB" dirty="0"/>
          </a:p>
        </p:txBody>
      </p:sp>
      <p:sp>
        <p:nvSpPr>
          <p:cNvPr id="6" name="Titel 1"/>
          <p:cNvSpPr>
            <a:spLocks noGrp="1"/>
          </p:cNvSpPr>
          <p:nvPr>
            <p:ph type="title"/>
          </p:nvPr>
        </p:nvSpPr>
        <p:spPr>
          <a:xfrm>
            <a:off x="609480" y="54525"/>
            <a:ext cx="10972440" cy="1144800"/>
          </a:xfrm>
        </p:spPr>
        <p:txBody>
          <a:bodyPr/>
          <a:lstStyle/>
          <a:p>
            <a:r>
              <a:rPr lang="de-DE" dirty="0" err="1" smtClean="0"/>
              <a:t>CellRank</a:t>
            </a:r>
            <a:r>
              <a:rPr lang="de-DE" dirty="0" smtClean="0"/>
              <a:t> </a:t>
            </a:r>
            <a:r>
              <a:rPr lang="de-DE" dirty="0" err="1" smtClean="0"/>
              <a:t>drivers</a:t>
            </a:r>
            <a:r>
              <a:rPr lang="de-DE" dirty="0"/>
              <a:t> </a:t>
            </a:r>
            <a:r>
              <a:rPr lang="de-DE" dirty="0" smtClean="0"/>
              <a:t>– Cluster 4</a:t>
            </a:r>
            <a:endParaRPr lang="en-GB" dirty="0"/>
          </a:p>
        </p:txBody>
      </p:sp>
      <p:pic>
        <p:nvPicPr>
          <p:cNvPr id="7" name="Grafik 15"/>
          <p:cNvPicPr>
            <a:picLocks noChangeAspect="1"/>
          </p:cNvPicPr>
          <p:nvPr/>
        </p:nvPicPr>
        <p:blipFill>
          <a:blip r:embed="rId2"/>
          <a:stretch/>
        </p:blipFill>
        <p:spPr>
          <a:xfrm>
            <a:off x="99828" y="4871395"/>
            <a:ext cx="2104336" cy="1667100"/>
          </a:xfrm>
          <a:prstGeom prst="rect">
            <a:avLst/>
          </a:prstGeom>
          <a:ln w="0">
            <a:noFill/>
          </a:ln>
        </p:spPr>
      </p:pic>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577" y="930705"/>
            <a:ext cx="8460000" cy="5971765"/>
          </a:xfrm>
          <a:prstGeom prst="rect">
            <a:avLst/>
          </a:prstGeom>
        </p:spPr>
      </p:pic>
    </p:spTree>
    <p:extLst>
      <p:ext uri="{BB962C8B-B14F-4D97-AF65-F5344CB8AC3E}">
        <p14:creationId xmlns:p14="http://schemas.microsoft.com/office/powerpoint/2010/main" val="2625395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Function</a:t>
            </a:r>
            <a:r>
              <a:rPr lang="de-DE" dirty="0" smtClean="0"/>
              <a:t> </a:t>
            </a:r>
            <a:r>
              <a:rPr lang="de-DE" dirty="0" err="1" smtClean="0"/>
              <a:t>of</a:t>
            </a:r>
            <a:r>
              <a:rPr lang="de-DE" dirty="0" smtClean="0"/>
              <a:t> </a:t>
            </a:r>
            <a:r>
              <a:rPr lang="de-DE" dirty="0" err="1" smtClean="0"/>
              <a:t>detected</a:t>
            </a:r>
            <a:r>
              <a:rPr lang="de-DE" dirty="0" smtClean="0"/>
              <a:t> genes</a:t>
            </a:r>
            <a:endParaRPr lang="en-GB" dirty="0"/>
          </a:p>
        </p:txBody>
      </p:sp>
      <p:sp>
        <p:nvSpPr>
          <p:cNvPr id="4" name="PlaceHolder 2"/>
          <p:cNvSpPr txBox="1">
            <a:spLocks/>
          </p:cNvSpPr>
          <p:nvPr/>
        </p:nvSpPr>
        <p:spPr>
          <a:xfrm>
            <a:off x="838440" y="1825560"/>
            <a:ext cx="10514520" cy="4350240"/>
          </a:xfrm>
          <a:prstGeom prst="rect">
            <a:avLst/>
          </a:prstGeom>
          <a:noFill/>
          <a:ln w="0">
            <a:noFill/>
          </a:ln>
        </p:spPr>
        <p:txBody>
          <a:bodyPr lIns="90000" tIns="45000" rIns="90000" bIns="45000" anchor="t">
            <a:normAutofit fontScale="86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smtClean="0">
                <a:solidFill>
                  <a:srgbClr val="000000"/>
                </a:solidFill>
                <a:latin typeface="Calibri"/>
              </a:rPr>
              <a:t>COL4A1/2: </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iPSCs</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nervous</a:t>
            </a:r>
            <a:r>
              <a:rPr lang="de-DE" sz="1400" spc="-1" dirty="0" smtClean="0">
                <a:solidFill>
                  <a:srgbClr val="000000"/>
                </a:solidFill>
                <a:latin typeface="Calibri"/>
              </a:rPr>
              <a:t> </a:t>
            </a:r>
            <a:r>
              <a:rPr lang="de-DE" sz="1400" spc="-1" dirty="0" err="1" smtClean="0">
                <a:solidFill>
                  <a:srgbClr val="000000"/>
                </a:solidFill>
                <a:latin typeface="Calibri"/>
              </a:rPr>
              <a:t>system</a:t>
            </a:r>
            <a:r>
              <a:rPr lang="de-DE" sz="1400" spc="-1" dirty="0" smtClean="0">
                <a:solidFill>
                  <a:srgbClr val="000000"/>
                </a:solidFill>
                <a:latin typeface="Calibri"/>
              </a:rPr>
              <a:t> </a:t>
            </a:r>
            <a:r>
              <a:rPr lang="de-DE" sz="1400" spc="-1" dirty="0" smtClean="0">
                <a:solidFill>
                  <a:srgbClr val="000000"/>
                </a:solidFill>
                <a:latin typeface="Calibri"/>
                <a:hlinkClick r:id="rId2"/>
              </a:rPr>
              <a:t>https://pubmed.ncbi.nlm.nih.gov/37977146/</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Defects</a:t>
            </a:r>
            <a:r>
              <a:rPr lang="de-DE" sz="1400" spc="-1" dirty="0" smtClean="0">
                <a:solidFill>
                  <a:srgbClr val="000000"/>
                </a:solidFill>
                <a:latin typeface="Calibri"/>
              </a:rPr>
              <a:t> </a:t>
            </a:r>
            <a:r>
              <a:rPr lang="de-DE" sz="1400" spc="-1" dirty="0" err="1" smtClean="0">
                <a:solidFill>
                  <a:srgbClr val="000000"/>
                </a:solidFill>
                <a:latin typeface="Calibri"/>
              </a:rPr>
              <a:t>lead</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epilepsy</a:t>
            </a:r>
            <a:r>
              <a:rPr lang="de-DE" sz="1400" spc="-1" dirty="0" smtClean="0">
                <a:solidFill>
                  <a:srgbClr val="000000"/>
                </a:solidFill>
                <a:latin typeface="Calibri"/>
              </a:rPr>
              <a:t>. </a:t>
            </a:r>
            <a:r>
              <a:rPr lang="de-DE" sz="1400" spc="-1" dirty="0" err="1" smtClean="0">
                <a:solidFill>
                  <a:srgbClr val="000000"/>
                </a:solidFill>
                <a:latin typeface="Calibri"/>
              </a:rPr>
              <a:t>It</a:t>
            </a:r>
            <a:r>
              <a:rPr lang="de-DE" sz="1400" spc="-1" dirty="0" smtClean="0">
                <a:solidFill>
                  <a:srgbClr val="000000"/>
                </a:solidFill>
                <a:latin typeface="Calibri"/>
              </a:rPr>
              <a:t> </a:t>
            </a:r>
            <a:r>
              <a:rPr lang="de-DE" sz="1400" spc="-1" dirty="0" err="1" smtClean="0">
                <a:solidFill>
                  <a:srgbClr val="000000"/>
                </a:solidFill>
                <a:latin typeface="Calibri"/>
              </a:rPr>
              <a:t>is</a:t>
            </a:r>
            <a:r>
              <a:rPr lang="de-DE" sz="1400" spc="-1" dirty="0" smtClean="0">
                <a:solidFill>
                  <a:srgbClr val="000000"/>
                </a:solidFill>
                <a:latin typeface="Calibri"/>
              </a:rPr>
              <a:t> </a:t>
            </a:r>
            <a:r>
              <a:rPr lang="de-DE" sz="1400" spc="-1" dirty="0" err="1" smtClean="0">
                <a:solidFill>
                  <a:srgbClr val="000000"/>
                </a:solidFill>
                <a:latin typeface="Calibri"/>
              </a:rPr>
              <a:t>overexpressed</a:t>
            </a:r>
            <a:r>
              <a:rPr lang="de-DE" sz="1400" spc="-1" dirty="0" smtClean="0">
                <a:solidFill>
                  <a:srgbClr val="000000"/>
                </a:solidFill>
                <a:latin typeface="Calibri"/>
              </a:rPr>
              <a:t> in </a:t>
            </a:r>
            <a:r>
              <a:rPr lang="de-DE" sz="1400" spc="-1" dirty="0" err="1" smtClean="0">
                <a:solidFill>
                  <a:srgbClr val="000000"/>
                </a:solidFill>
                <a:latin typeface="Calibri"/>
              </a:rPr>
              <a:t>certain</a:t>
            </a:r>
            <a:r>
              <a:rPr lang="de-DE" sz="1400" spc="-1" dirty="0" smtClean="0">
                <a:solidFill>
                  <a:srgbClr val="000000"/>
                </a:solidFill>
                <a:latin typeface="Calibri"/>
              </a:rPr>
              <a:t> </a:t>
            </a:r>
            <a:r>
              <a:rPr lang="de-DE" sz="1400" spc="-1" dirty="0" err="1" smtClean="0">
                <a:solidFill>
                  <a:srgbClr val="000000"/>
                </a:solidFill>
                <a:latin typeface="Calibri"/>
              </a:rPr>
              <a:t>tumors</a:t>
            </a:r>
            <a:r>
              <a:rPr lang="de-DE" sz="1400" spc="-1" dirty="0" smtClean="0">
                <a:solidFill>
                  <a:srgbClr val="000000"/>
                </a:solidFill>
                <a:latin typeface="Calibri"/>
              </a:rPr>
              <a:t> (</a:t>
            </a:r>
            <a:r>
              <a:rPr lang="de-DE" sz="1400" spc="-1" dirty="0" err="1" smtClean="0">
                <a:solidFill>
                  <a:srgbClr val="000000"/>
                </a:solidFill>
                <a:latin typeface="Calibri"/>
              </a:rPr>
              <a:t>increased</a:t>
            </a:r>
            <a:r>
              <a:rPr lang="de-DE" sz="1400" spc="-1" dirty="0" smtClean="0">
                <a:solidFill>
                  <a:srgbClr val="000000"/>
                </a:solidFill>
                <a:latin typeface="Calibri"/>
              </a:rPr>
              <a:t> </a:t>
            </a:r>
            <a:r>
              <a:rPr lang="de-DE" sz="1400" spc="-1" dirty="0" err="1" smtClean="0">
                <a:solidFill>
                  <a:srgbClr val="000000"/>
                </a:solidFill>
                <a:latin typeface="Calibri"/>
              </a:rPr>
              <a:t>stemness</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plasticity</a:t>
            </a:r>
            <a:r>
              <a:rPr lang="de-DE" sz="1400" spc="-1" dirty="0" smtClean="0">
                <a:solidFill>
                  <a:srgbClr val="000000"/>
                </a:solidFill>
                <a:latin typeface="Calibri"/>
              </a:rPr>
              <a:t>): </a:t>
            </a:r>
            <a:r>
              <a:rPr lang="de-DE" sz="1400" spc="-1" dirty="0">
                <a:solidFill>
                  <a:srgbClr val="000000"/>
                </a:solidFill>
                <a:latin typeface="Calibri"/>
              </a:rPr>
              <a:t>https://jeccr.biomedcentral.com/articles/10.1186/s13046-020-01650-7 </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smtClean="0">
                <a:solidFill>
                  <a:srgbClr val="000000"/>
                </a:solidFill>
                <a:latin typeface="Calibri"/>
              </a:rPr>
              <a:t>LAMC1:</a:t>
            </a:r>
          </a:p>
          <a:p>
            <a:pPr lvl="1">
              <a:spcBef>
                <a:spcPts val="1001"/>
              </a:spcBef>
              <a:buClr>
                <a:srgbClr val="000000"/>
              </a:buClr>
              <a:buFont typeface="Arial"/>
              <a:buChar char="•"/>
            </a:pPr>
            <a:r>
              <a:rPr lang="de-DE" sz="1400" spc="-1" dirty="0" err="1" smtClean="0">
                <a:solidFill>
                  <a:srgbClr val="000000"/>
                </a:solidFill>
                <a:latin typeface="Calibri"/>
              </a:rPr>
              <a:t>Deletion</a:t>
            </a:r>
            <a:r>
              <a:rPr lang="de-DE" sz="1400" spc="-1" dirty="0" smtClean="0">
                <a:solidFill>
                  <a:srgbClr val="000000"/>
                </a:solidFill>
                <a:latin typeface="Calibri"/>
              </a:rPr>
              <a:t> </a:t>
            </a:r>
            <a:r>
              <a:rPr lang="de-DE" sz="1400" spc="-1" dirty="0" err="1" smtClean="0">
                <a:solidFill>
                  <a:srgbClr val="000000"/>
                </a:solidFill>
                <a:latin typeface="Calibri"/>
              </a:rPr>
              <a:t>leads</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downregulation</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markers</a:t>
            </a:r>
            <a:r>
              <a:rPr lang="de-DE" sz="1400" spc="-1" dirty="0">
                <a:solidFill>
                  <a:srgbClr val="000000"/>
                </a:solidFill>
                <a:latin typeface="Calibri"/>
              </a:rPr>
              <a:t>: </a:t>
            </a:r>
            <a:r>
              <a:rPr lang="de-DE" sz="1400" spc="-1" dirty="0">
                <a:solidFill>
                  <a:srgbClr val="000000"/>
                </a:solidFill>
                <a:latin typeface="Calibri"/>
                <a:hlinkClick r:id="rId3"/>
              </a:rPr>
              <a:t>https://</a:t>
            </a:r>
            <a:r>
              <a:rPr lang="de-DE" sz="1400" spc="-1" dirty="0" smtClean="0">
                <a:solidFill>
                  <a:srgbClr val="000000"/>
                </a:solidFill>
                <a:latin typeface="Calibri"/>
                <a:hlinkClick r:id="rId3"/>
              </a:rPr>
              <a:t>www.sciencedirect.com/science/article/pii/S1534580725004046#bib28</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COL5A1 &amp; COL1A2</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mesenchymal</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cells</a:t>
            </a:r>
            <a:r>
              <a:rPr lang="de-DE" sz="1400" spc="-1" dirty="0">
                <a:solidFill>
                  <a:srgbClr val="000000"/>
                </a:solidFill>
                <a:latin typeface="Calibri"/>
              </a:rPr>
              <a:t> : </a:t>
            </a:r>
            <a:r>
              <a:rPr lang="de-DE" sz="1400" spc="-1" dirty="0">
                <a:solidFill>
                  <a:srgbClr val="000000"/>
                </a:solidFill>
                <a:latin typeface="Calibri"/>
                <a:hlinkClick r:id="rId4"/>
              </a:rPr>
              <a:t>https://pmc.ncbi.nlm.nih.gov/articles/PMC6707616</a:t>
            </a:r>
            <a:r>
              <a:rPr lang="de-DE" sz="1400" spc="-1" dirty="0" smtClean="0">
                <a:solidFill>
                  <a:srgbClr val="000000"/>
                </a:solidFill>
                <a:latin typeface="Calibri"/>
                <a:hlinkClick r:id="rId4"/>
              </a:rPr>
              <a:t>/</a:t>
            </a:r>
            <a:r>
              <a:rPr lang="de-DE" sz="1400" spc="-1" dirty="0">
                <a:solidFill>
                  <a:srgbClr val="000000"/>
                </a:solidFill>
                <a:latin typeface="Calibri"/>
              </a:rPr>
              <a:t> / </a:t>
            </a:r>
            <a:r>
              <a:rPr lang="de-DE" sz="1400" spc="-1" dirty="0">
                <a:solidFill>
                  <a:srgbClr val="000000"/>
                </a:solidFill>
                <a:latin typeface="Calibri"/>
                <a:hlinkClick r:id="rId5"/>
              </a:rPr>
              <a:t>https://pmc.ncbi.nlm.nih.gov/articles/PMC4128632</a:t>
            </a:r>
            <a:r>
              <a:rPr lang="de-DE" sz="1400" spc="-1" dirty="0" smtClean="0">
                <a:solidFill>
                  <a:srgbClr val="000000"/>
                </a:solidFill>
                <a:latin typeface="Calibri"/>
                <a:hlinkClick r:id="rId5"/>
              </a:rPr>
              <a:t>/</a:t>
            </a:r>
            <a:r>
              <a:rPr lang="de-DE" sz="1400" spc="-1" dirty="0" smtClean="0">
                <a:solidFill>
                  <a:srgbClr val="000000"/>
                </a:solidFill>
                <a:latin typeface="Calibri"/>
              </a:rPr>
              <a:t> </a:t>
            </a:r>
          </a:p>
          <a:p>
            <a:pPr>
              <a:spcBef>
                <a:spcPts val="1001"/>
              </a:spcBef>
              <a:buClr>
                <a:srgbClr val="000000"/>
              </a:buClr>
              <a:buFont typeface="Arial"/>
              <a:buChar char="•"/>
            </a:pPr>
            <a:r>
              <a:rPr lang="de-DE" sz="1800" spc="-1" dirty="0">
                <a:solidFill>
                  <a:srgbClr val="000000"/>
                </a:solidFill>
                <a:latin typeface="Calibri"/>
              </a:rPr>
              <a:t>MATN2: </a:t>
            </a:r>
            <a:r>
              <a:rPr lang="en-GB" sz="1800" dirty="0">
                <a:hlinkClick r:id="rId6"/>
              </a:rPr>
              <a:t>https://pubmed.ncbi.nlm.nih.gov/25329699/</a:t>
            </a:r>
            <a:r>
              <a:rPr lang="en-GB" sz="1800" dirty="0"/>
              <a:t> </a:t>
            </a:r>
          </a:p>
          <a:p>
            <a:pPr lvl="1">
              <a:spcBef>
                <a:spcPts val="1001"/>
              </a:spcBef>
              <a:buClr>
                <a:srgbClr val="000000"/>
              </a:buClr>
              <a:buFont typeface="Arial"/>
              <a:buChar char="•"/>
            </a:pPr>
            <a:r>
              <a:rPr lang="en-GB" sz="1400" spc="-1" dirty="0">
                <a:solidFill>
                  <a:srgbClr val="000000"/>
                </a:solidFill>
                <a:latin typeface="Calibri"/>
              </a:rPr>
              <a:t>Important for axon regeneration after injury</a:t>
            </a:r>
            <a:r>
              <a:rPr lang="de-DE" sz="1400" spc="-1" dirty="0">
                <a:solidFill>
                  <a:srgbClr val="000000"/>
                </a:solidFill>
                <a:latin typeface="Calibri"/>
              </a:rPr>
              <a:t> </a:t>
            </a:r>
          </a:p>
          <a:p>
            <a:pPr lvl="1">
              <a:spcBef>
                <a:spcPts val="1001"/>
              </a:spcBef>
              <a:buClr>
                <a:srgbClr val="000000"/>
              </a:buClr>
              <a:buFont typeface="Arial"/>
              <a:buChar char="•"/>
            </a:pPr>
            <a:r>
              <a:rPr lang="de-DE" sz="1400" spc="-1" dirty="0">
                <a:solidFill>
                  <a:srgbClr val="000000"/>
                </a:solidFill>
                <a:latin typeface="Calibri"/>
              </a:rPr>
              <a:t>ECM </a:t>
            </a:r>
            <a:r>
              <a:rPr lang="de-DE" sz="1400" spc="-1" dirty="0" err="1">
                <a:solidFill>
                  <a:srgbClr val="000000"/>
                </a:solidFill>
                <a:latin typeface="Calibri"/>
              </a:rPr>
              <a:t>protein</a:t>
            </a:r>
            <a:r>
              <a:rPr lang="de-DE" sz="1400" spc="-1" dirty="0">
                <a:solidFill>
                  <a:srgbClr val="000000"/>
                </a:solidFill>
                <a:latin typeface="Calibri"/>
              </a:rPr>
              <a:t> </a:t>
            </a:r>
            <a:r>
              <a:rPr lang="de-DE" sz="1400" spc="-1" dirty="0" err="1">
                <a:solidFill>
                  <a:srgbClr val="000000"/>
                </a:solidFill>
                <a:latin typeface="Calibri"/>
              </a:rPr>
              <a:t>involved</a:t>
            </a:r>
            <a:r>
              <a:rPr lang="de-DE" sz="1400" spc="-1" dirty="0">
                <a:solidFill>
                  <a:srgbClr val="000000"/>
                </a:solidFill>
                <a:latin typeface="Calibri"/>
              </a:rPr>
              <a:t> in </a:t>
            </a:r>
            <a:r>
              <a:rPr lang="de-DE" sz="1400" spc="-1" dirty="0" err="1">
                <a:solidFill>
                  <a:srgbClr val="000000"/>
                </a:solidFill>
                <a:latin typeface="Calibri"/>
              </a:rPr>
              <a:t>tissue</a:t>
            </a:r>
            <a:r>
              <a:rPr lang="de-DE" sz="1400" spc="-1" dirty="0">
                <a:solidFill>
                  <a:srgbClr val="000000"/>
                </a:solidFill>
                <a:latin typeface="Calibri"/>
              </a:rPr>
              <a:t> </a:t>
            </a:r>
            <a:r>
              <a:rPr lang="de-DE" sz="1400" spc="-1" dirty="0" err="1">
                <a:solidFill>
                  <a:srgbClr val="000000"/>
                </a:solidFill>
                <a:latin typeface="Calibri"/>
              </a:rPr>
              <a:t>regeneration</a:t>
            </a:r>
            <a:r>
              <a:rPr lang="de-DE" sz="1400" spc="-1" dirty="0">
                <a:solidFill>
                  <a:srgbClr val="000000"/>
                </a:solidFill>
                <a:latin typeface="Calibri"/>
              </a:rPr>
              <a:t> </a:t>
            </a:r>
            <a:r>
              <a:rPr lang="de-DE" sz="1400" spc="-1" dirty="0" err="1">
                <a:solidFill>
                  <a:srgbClr val="000000"/>
                </a:solidFill>
                <a:latin typeface="Calibri"/>
              </a:rPr>
              <a:t>and</a:t>
            </a:r>
            <a:r>
              <a:rPr lang="de-DE" sz="1400" spc="-1" dirty="0">
                <a:solidFill>
                  <a:srgbClr val="000000"/>
                </a:solidFill>
                <a:latin typeface="Calibri"/>
              </a:rPr>
              <a:t> </a:t>
            </a:r>
            <a:r>
              <a:rPr lang="de-DE" sz="1400" spc="-1" dirty="0" err="1">
                <a:solidFill>
                  <a:srgbClr val="000000"/>
                </a:solidFill>
                <a:latin typeface="Calibri"/>
              </a:rPr>
              <a:t>stem</a:t>
            </a:r>
            <a:r>
              <a:rPr lang="de-DE" sz="1400" spc="-1" dirty="0">
                <a:solidFill>
                  <a:srgbClr val="000000"/>
                </a:solidFill>
                <a:latin typeface="Calibri"/>
              </a:rPr>
              <a:t> </a:t>
            </a:r>
            <a:r>
              <a:rPr lang="de-DE" sz="1400" spc="-1" dirty="0" err="1">
                <a:solidFill>
                  <a:srgbClr val="000000"/>
                </a:solidFill>
                <a:latin typeface="Calibri"/>
              </a:rPr>
              <a:t>cell</a:t>
            </a:r>
            <a:r>
              <a:rPr lang="de-DE" sz="1400" spc="-1" dirty="0">
                <a:solidFill>
                  <a:srgbClr val="000000"/>
                </a:solidFill>
                <a:latin typeface="Calibri"/>
              </a:rPr>
              <a:t> </a:t>
            </a:r>
            <a:r>
              <a:rPr lang="de-DE" sz="1400" spc="-1" dirty="0" err="1" smtClean="0">
                <a:solidFill>
                  <a:srgbClr val="000000"/>
                </a:solidFill>
                <a:latin typeface="Calibri"/>
              </a:rPr>
              <a:t>differentiation</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ITGA1:</a:t>
            </a:r>
          </a:p>
          <a:p>
            <a:pPr lvl="1">
              <a:spcBef>
                <a:spcPts val="1001"/>
              </a:spcBef>
              <a:buClr>
                <a:srgbClr val="000000"/>
              </a:buClr>
              <a:buFont typeface="Arial"/>
              <a:buChar char="•"/>
            </a:pPr>
            <a:r>
              <a:rPr lang="de-DE" sz="1400" spc="-1" dirty="0" err="1" smtClean="0">
                <a:solidFill>
                  <a:srgbClr val="000000"/>
                </a:solidFill>
                <a:latin typeface="Calibri"/>
              </a:rPr>
              <a:t>Is</a:t>
            </a:r>
            <a:r>
              <a:rPr lang="de-DE" sz="1400" spc="-1" dirty="0" smtClean="0">
                <a:solidFill>
                  <a:srgbClr val="000000"/>
                </a:solidFill>
                <a:latin typeface="Calibri"/>
              </a:rPr>
              <a:t> </a:t>
            </a:r>
            <a:r>
              <a:rPr lang="de-DE" sz="1400" spc="-1" dirty="0" err="1" smtClean="0">
                <a:solidFill>
                  <a:srgbClr val="000000"/>
                </a:solidFill>
                <a:latin typeface="Calibri"/>
              </a:rPr>
              <a:t>linked</a:t>
            </a:r>
            <a:r>
              <a:rPr lang="de-DE" sz="1400" spc="-1" dirty="0" smtClean="0">
                <a:solidFill>
                  <a:srgbClr val="000000"/>
                </a:solidFill>
                <a:latin typeface="Calibri"/>
              </a:rPr>
              <a:t> </a:t>
            </a:r>
            <a:r>
              <a:rPr lang="de-DE" sz="1400" spc="-1" dirty="0" err="1" smtClean="0">
                <a:solidFill>
                  <a:srgbClr val="000000"/>
                </a:solidFill>
                <a:latin typeface="Calibri"/>
              </a:rPr>
              <a:t>to</a:t>
            </a:r>
            <a:r>
              <a:rPr lang="de-DE" sz="1400" spc="-1" dirty="0" smtClean="0">
                <a:solidFill>
                  <a:srgbClr val="000000"/>
                </a:solidFill>
                <a:latin typeface="Calibri"/>
              </a:rPr>
              <a:t> </a:t>
            </a:r>
            <a:r>
              <a:rPr lang="de-DE" sz="1400" spc="-1" dirty="0" err="1" smtClean="0">
                <a:solidFill>
                  <a:srgbClr val="000000"/>
                </a:solidFill>
                <a:latin typeface="Calibri"/>
              </a:rPr>
              <a:t>cancer</a:t>
            </a:r>
            <a:r>
              <a:rPr lang="de-DE" sz="1400" spc="-1" dirty="0" smtClean="0">
                <a:solidFill>
                  <a:srgbClr val="000000"/>
                </a:solidFill>
                <a:latin typeface="Calibri"/>
              </a:rPr>
              <a:t> </a:t>
            </a:r>
            <a:r>
              <a:rPr lang="de-DE" sz="1400" spc="-1" dirty="0" err="1" smtClean="0">
                <a:solidFill>
                  <a:srgbClr val="000000"/>
                </a:solidFill>
                <a:latin typeface="Calibri"/>
              </a:rPr>
              <a:t>stemness</a:t>
            </a:r>
            <a:r>
              <a:rPr lang="de-DE" sz="1400" spc="-1" dirty="0">
                <a:solidFill>
                  <a:srgbClr val="000000"/>
                </a:solidFill>
                <a:latin typeface="Calibri"/>
              </a:rPr>
              <a:t>: </a:t>
            </a:r>
            <a:r>
              <a:rPr lang="de-DE" sz="1400" spc="-1" dirty="0">
                <a:solidFill>
                  <a:srgbClr val="000000"/>
                </a:solidFill>
                <a:latin typeface="Calibri"/>
                <a:hlinkClick r:id="rId7"/>
              </a:rPr>
              <a:t>https://</a:t>
            </a:r>
            <a:r>
              <a:rPr lang="de-DE" sz="1400" spc="-1" dirty="0" smtClean="0">
                <a:solidFill>
                  <a:srgbClr val="000000"/>
                </a:solidFill>
                <a:latin typeface="Calibri"/>
                <a:hlinkClick r:id="rId7"/>
              </a:rPr>
              <a:t>www.nature.com/articles/s41598-017-09946-z</a:t>
            </a:r>
            <a:r>
              <a:rPr lang="de-DE" sz="1400" spc="-1" dirty="0" smtClean="0">
                <a:solidFill>
                  <a:srgbClr val="000000"/>
                </a:solidFill>
                <a:latin typeface="Calibri"/>
              </a:rPr>
              <a:t> </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in </a:t>
            </a:r>
            <a:r>
              <a:rPr lang="de-DE" sz="1400" spc="-1" dirty="0" err="1" smtClean="0">
                <a:solidFill>
                  <a:srgbClr val="000000"/>
                </a:solidFill>
                <a:latin typeface="Calibri"/>
              </a:rPr>
              <a:t>mesenchymal</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cells</a:t>
            </a:r>
            <a:r>
              <a:rPr lang="de-DE" sz="1400" spc="-1" dirty="0">
                <a:solidFill>
                  <a:srgbClr val="000000"/>
                </a:solidFill>
                <a:latin typeface="Calibri"/>
              </a:rPr>
              <a:t>: </a:t>
            </a:r>
            <a:r>
              <a:rPr lang="de-DE" sz="1400" spc="-1" dirty="0">
                <a:solidFill>
                  <a:srgbClr val="000000"/>
                </a:solidFill>
                <a:latin typeface="Calibri"/>
                <a:hlinkClick r:id="rId8"/>
              </a:rPr>
              <a:t>https://pmc.ncbi.nlm.nih.gov/articles/PMC4636027</a:t>
            </a:r>
            <a:r>
              <a:rPr lang="de-DE" sz="1400" spc="-1" dirty="0" smtClean="0">
                <a:solidFill>
                  <a:srgbClr val="000000"/>
                </a:solidFill>
                <a:latin typeface="Calibri"/>
                <a:hlinkClick r:id="rId8"/>
              </a:rPr>
              <a:t>/</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KLF9:</a:t>
            </a:r>
          </a:p>
          <a:p>
            <a:pPr lvl="1">
              <a:spcBef>
                <a:spcPts val="1001"/>
              </a:spcBef>
              <a:buClr>
                <a:srgbClr val="000000"/>
              </a:buClr>
              <a:buFont typeface="Arial"/>
              <a:buChar char="•"/>
            </a:pPr>
            <a:r>
              <a:rPr lang="de-DE" sz="1400" spc="-1" dirty="0" err="1" smtClean="0">
                <a:solidFill>
                  <a:srgbClr val="000000"/>
                </a:solidFill>
                <a:latin typeface="Calibri"/>
              </a:rPr>
              <a:t>Transcriptional</a:t>
            </a:r>
            <a:r>
              <a:rPr lang="de-DE" sz="1400" spc="-1" dirty="0" smtClean="0">
                <a:solidFill>
                  <a:srgbClr val="000000"/>
                </a:solidFill>
                <a:latin typeface="Calibri"/>
              </a:rPr>
              <a:t> </a:t>
            </a:r>
            <a:r>
              <a:rPr lang="de-DE" sz="1400" spc="-1" dirty="0" err="1" smtClean="0">
                <a:solidFill>
                  <a:srgbClr val="000000"/>
                </a:solidFill>
                <a:latin typeface="Calibri"/>
              </a:rPr>
              <a:t>regulator</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neural</a:t>
            </a:r>
            <a:r>
              <a:rPr lang="de-DE" sz="1400" spc="-1" dirty="0" smtClean="0">
                <a:solidFill>
                  <a:srgbClr val="000000"/>
                </a:solidFill>
                <a:latin typeface="Calibri"/>
              </a:rPr>
              <a:t> </a:t>
            </a:r>
            <a:r>
              <a:rPr lang="de-DE" sz="1400" spc="-1" dirty="0" err="1" smtClean="0">
                <a:solidFill>
                  <a:srgbClr val="000000"/>
                </a:solidFill>
                <a:latin typeface="Calibri"/>
              </a:rPr>
              <a:t>stem</a:t>
            </a:r>
            <a:r>
              <a:rPr lang="de-DE" sz="1400" spc="-1" dirty="0" smtClean="0">
                <a:solidFill>
                  <a:srgbClr val="000000"/>
                </a:solidFill>
                <a:latin typeface="Calibri"/>
              </a:rPr>
              <a:t> </a:t>
            </a:r>
            <a:r>
              <a:rPr lang="de-DE" sz="1400" spc="-1" dirty="0" err="1" smtClean="0">
                <a:solidFill>
                  <a:srgbClr val="000000"/>
                </a:solidFill>
                <a:latin typeface="Calibri"/>
              </a:rPr>
              <a:t>cell</a:t>
            </a:r>
            <a:r>
              <a:rPr lang="de-DE" sz="1400" spc="-1" dirty="0" smtClean="0">
                <a:solidFill>
                  <a:srgbClr val="000000"/>
                </a:solidFill>
                <a:latin typeface="Calibri"/>
              </a:rPr>
              <a:t> </a:t>
            </a:r>
            <a:r>
              <a:rPr lang="de-DE" sz="1400" spc="-1" dirty="0" err="1" smtClean="0">
                <a:solidFill>
                  <a:srgbClr val="000000"/>
                </a:solidFill>
                <a:latin typeface="Calibri"/>
              </a:rPr>
              <a:t>expansion</a:t>
            </a:r>
            <a:r>
              <a:rPr lang="de-DE" sz="1400" spc="-1" dirty="0">
                <a:solidFill>
                  <a:srgbClr val="000000"/>
                </a:solidFill>
                <a:latin typeface="Calibri"/>
              </a:rPr>
              <a:t>: </a:t>
            </a:r>
            <a:r>
              <a:rPr lang="de-DE" sz="1400" spc="-1" dirty="0">
                <a:solidFill>
                  <a:srgbClr val="000000"/>
                </a:solidFill>
                <a:latin typeface="Calibri"/>
                <a:hlinkClick r:id="rId9"/>
              </a:rPr>
              <a:t>https://</a:t>
            </a:r>
            <a:r>
              <a:rPr lang="de-DE" sz="1400" spc="-1" dirty="0" smtClean="0">
                <a:solidFill>
                  <a:srgbClr val="000000"/>
                </a:solidFill>
                <a:latin typeface="Calibri"/>
                <a:hlinkClick r:id="rId9"/>
              </a:rPr>
              <a:t>elifesciences.org/articles/72195</a:t>
            </a:r>
            <a:r>
              <a:rPr lang="de-DE" sz="1400" spc="-1" dirty="0" smtClean="0">
                <a:solidFill>
                  <a:srgbClr val="000000"/>
                </a:solidFill>
                <a:latin typeface="Calibri"/>
              </a:rPr>
              <a:t>  </a:t>
            </a:r>
            <a:endParaRPr lang="de-DE" sz="1400" spc="-1" dirty="0">
              <a:solidFill>
                <a:srgbClr val="000000"/>
              </a:solidFill>
              <a:latin typeface="Calibri"/>
            </a:endParaRPr>
          </a:p>
          <a:p>
            <a:pPr>
              <a:spcBef>
                <a:spcPts val="1001"/>
              </a:spcBef>
              <a:buClr>
                <a:srgbClr val="000000"/>
              </a:buClr>
              <a:buFont typeface="Arial"/>
              <a:buChar char="•"/>
            </a:pPr>
            <a:endParaRPr lang="de-DE" sz="1800" spc="-1" dirty="0" smtClean="0">
              <a:solidFill>
                <a:srgbClr val="000000"/>
              </a:solidFill>
              <a:latin typeface="Calibri"/>
            </a:endParaRPr>
          </a:p>
        </p:txBody>
      </p:sp>
    </p:spTree>
    <p:extLst>
      <p:ext uri="{BB962C8B-B14F-4D97-AF65-F5344CB8AC3E}">
        <p14:creationId xmlns:p14="http://schemas.microsoft.com/office/powerpoint/2010/main" val="716089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84932"/>
            <a:ext cx="73404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dirty="0" smtClean="0">
                <a:solidFill>
                  <a:srgbClr val="000000"/>
                </a:solidFill>
                <a:latin typeface="Arial"/>
                <a:ea typeface="DejaVu Sans"/>
              </a:rPr>
              <a:t>Driver genes – Cluster 6</a:t>
            </a:r>
            <a:endParaRPr lang="de-DE" sz="1800" b="0" strike="noStrike" spc="-1" dirty="0">
              <a:latin typeface="Arial"/>
            </a:endParaRPr>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336" y="515656"/>
            <a:ext cx="8951534" cy="6342343"/>
          </a:xfrm>
          <a:prstGeom prst="rect">
            <a:avLst/>
          </a:prstGeom>
        </p:spPr>
      </p:pic>
    </p:spTree>
    <p:extLst>
      <p:ext uri="{BB962C8B-B14F-4D97-AF65-F5344CB8AC3E}">
        <p14:creationId xmlns:p14="http://schemas.microsoft.com/office/powerpoint/2010/main" val="64283921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99828" y="1171575"/>
            <a:ext cx="2348097" cy="3416320"/>
          </a:xfrm>
          <a:prstGeom prst="rect">
            <a:avLst/>
          </a:prstGeom>
          <a:noFill/>
        </p:spPr>
        <p:txBody>
          <a:bodyPr wrap="square" rtlCol="0">
            <a:spAutoFit/>
          </a:bodyPr>
          <a:lstStyle/>
          <a:p>
            <a:pPr marL="285750" indent="-285750">
              <a:buFont typeface="Arial" panose="020B0604020202020204" pitchFamily="34" charset="0"/>
              <a:buChar char="•"/>
            </a:pPr>
            <a:r>
              <a:rPr lang="de-DE" dirty="0" smtClean="0"/>
              <a:t>Top40 </a:t>
            </a:r>
            <a:r>
              <a:rPr lang="de-DE" dirty="0" err="1" smtClean="0"/>
              <a:t>CellRank</a:t>
            </a:r>
            <a:r>
              <a:rPr lang="de-DE" dirty="0" smtClean="0"/>
              <a:t> </a:t>
            </a:r>
            <a:r>
              <a:rPr lang="de-DE" dirty="0" err="1" smtClean="0"/>
              <a:t>driver</a:t>
            </a:r>
            <a:r>
              <a:rPr lang="de-DE" dirty="0" smtClean="0"/>
              <a:t> genes </a:t>
            </a:r>
            <a:r>
              <a:rPr lang="de-DE" dirty="0" err="1" smtClean="0"/>
              <a:t>plotted</a:t>
            </a:r>
            <a:r>
              <a:rPr lang="de-DE" dirty="0" smtClean="0"/>
              <a:t> </a:t>
            </a:r>
            <a:r>
              <a:rPr lang="de-DE" dirty="0" err="1" smtClean="0"/>
              <a:t>by</a:t>
            </a:r>
            <a:r>
              <a:rPr lang="de-DE" dirty="0" smtClean="0"/>
              <a:t> pseudotime</a:t>
            </a:r>
          </a:p>
          <a:p>
            <a:pPr marL="285750" indent="-285750">
              <a:buFont typeface="Arial" panose="020B0604020202020204" pitchFamily="34" charset="0"/>
              <a:buChar char="•"/>
            </a:pPr>
            <a:r>
              <a:rPr lang="de-DE" dirty="0" err="1" smtClean="0"/>
              <a:t>If</a:t>
            </a:r>
            <a:r>
              <a:rPr lang="de-DE" dirty="0" smtClean="0"/>
              <a:t> a </a:t>
            </a:r>
            <a:r>
              <a:rPr lang="de-DE" dirty="0" err="1" smtClean="0"/>
              <a:t>gene</a:t>
            </a:r>
            <a:r>
              <a:rPr lang="de-DE" dirty="0" smtClean="0"/>
              <a:t> </a:t>
            </a:r>
            <a:r>
              <a:rPr lang="de-DE" dirty="0" err="1" smtClean="0"/>
              <a:t>is</a:t>
            </a:r>
            <a:r>
              <a:rPr lang="de-DE" dirty="0" smtClean="0"/>
              <a:t> </a:t>
            </a:r>
            <a:r>
              <a:rPr lang="de-DE" dirty="0" err="1" smtClean="0"/>
              <a:t>highly</a:t>
            </a:r>
            <a:r>
              <a:rPr lang="de-DE" dirty="0" smtClean="0"/>
              <a:t> </a:t>
            </a:r>
            <a:r>
              <a:rPr lang="de-DE" dirty="0" err="1" smtClean="0"/>
              <a:t>expressed</a:t>
            </a:r>
            <a:r>
              <a:rPr lang="de-DE" dirty="0" smtClean="0"/>
              <a:t> at </a:t>
            </a:r>
            <a:r>
              <a:rPr lang="de-DE" dirty="0" err="1" smtClean="0"/>
              <a:t>the</a:t>
            </a:r>
            <a:r>
              <a:rPr lang="de-DE" dirty="0" smtClean="0"/>
              <a:t> </a:t>
            </a:r>
            <a:r>
              <a:rPr lang="de-DE" dirty="0" err="1" smtClean="0"/>
              <a:t>timepoint</a:t>
            </a:r>
            <a:r>
              <a:rPr lang="de-DE" dirty="0" smtClean="0"/>
              <a:t> </a:t>
            </a:r>
            <a:r>
              <a:rPr lang="de-DE" dirty="0" err="1" smtClean="0"/>
              <a:t>shown</a:t>
            </a:r>
            <a:r>
              <a:rPr lang="de-DE" dirty="0" smtClean="0"/>
              <a:t> </a:t>
            </a:r>
            <a:r>
              <a:rPr lang="de-DE" dirty="0" err="1" smtClean="0"/>
              <a:t>here</a:t>
            </a:r>
            <a:r>
              <a:rPr lang="de-DE" dirty="0" smtClean="0"/>
              <a:t> </a:t>
            </a:r>
            <a:r>
              <a:rPr lang="de-DE" dirty="0" err="1" smtClean="0"/>
              <a:t>it</a:t>
            </a:r>
            <a:r>
              <a:rPr lang="de-DE" dirty="0" smtClean="0"/>
              <a:t> </a:t>
            </a:r>
            <a:r>
              <a:rPr lang="de-DE" dirty="0" err="1" smtClean="0"/>
              <a:t>is</a:t>
            </a:r>
            <a:r>
              <a:rPr lang="de-DE" dirty="0" smtClean="0"/>
              <a:t> </a:t>
            </a:r>
            <a:r>
              <a:rPr lang="de-DE" dirty="0" err="1" smtClean="0"/>
              <a:t>associated</a:t>
            </a:r>
            <a:r>
              <a:rPr lang="de-DE" dirty="0" smtClean="0"/>
              <a:t> </a:t>
            </a:r>
            <a:r>
              <a:rPr lang="de-DE" dirty="0" err="1" smtClean="0"/>
              <a:t>with</a:t>
            </a:r>
            <a:r>
              <a:rPr lang="de-DE" dirty="0" smtClean="0"/>
              <a:t> </a:t>
            </a:r>
            <a:r>
              <a:rPr lang="de-DE" dirty="0" err="1" smtClean="0"/>
              <a:t>the</a:t>
            </a:r>
            <a:r>
              <a:rPr lang="de-DE" dirty="0" smtClean="0"/>
              <a:t> </a:t>
            </a:r>
            <a:r>
              <a:rPr lang="de-DE" dirty="0" err="1" smtClean="0"/>
              <a:t>cluster</a:t>
            </a:r>
            <a:r>
              <a:rPr lang="de-DE" dirty="0" smtClean="0"/>
              <a:t> 6 </a:t>
            </a:r>
            <a:r>
              <a:rPr lang="de-DE" dirty="0" err="1" smtClean="0"/>
              <a:t>cell</a:t>
            </a:r>
            <a:r>
              <a:rPr lang="de-DE" dirty="0" smtClean="0"/>
              <a:t> </a:t>
            </a:r>
            <a:r>
              <a:rPr lang="de-DE" dirty="0" err="1" smtClean="0"/>
              <a:t>fate</a:t>
            </a:r>
            <a:endParaRPr lang="de-DE" dirty="0" smtClean="0"/>
          </a:p>
          <a:p>
            <a:pPr marL="285750" indent="-285750">
              <a:buFont typeface="Arial" panose="020B0604020202020204" pitchFamily="34" charset="0"/>
              <a:buChar char="•"/>
            </a:pPr>
            <a:endParaRPr lang="en-GB" dirty="0"/>
          </a:p>
        </p:txBody>
      </p:sp>
      <p:sp>
        <p:nvSpPr>
          <p:cNvPr id="6" name="Titel 1"/>
          <p:cNvSpPr>
            <a:spLocks noGrp="1"/>
          </p:cNvSpPr>
          <p:nvPr>
            <p:ph type="title"/>
          </p:nvPr>
        </p:nvSpPr>
        <p:spPr>
          <a:xfrm>
            <a:off x="609480" y="54525"/>
            <a:ext cx="10972440" cy="1144800"/>
          </a:xfrm>
        </p:spPr>
        <p:txBody>
          <a:bodyPr/>
          <a:lstStyle/>
          <a:p>
            <a:r>
              <a:rPr lang="de-DE" dirty="0" err="1" smtClean="0"/>
              <a:t>CellRank</a:t>
            </a:r>
            <a:r>
              <a:rPr lang="de-DE" dirty="0" smtClean="0"/>
              <a:t> </a:t>
            </a:r>
            <a:r>
              <a:rPr lang="de-DE" dirty="0" err="1" smtClean="0"/>
              <a:t>drivers</a:t>
            </a:r>
            <a:r>
              <a:rPr lang="de-DE" dirty="0"/>
              <a:t> </a:t>
            </a:r>
            <a:r>
              <a:rPr lang="de-DE" dirty="0" smtClean="0"/>
              <a:t>– Cluster 6</a:t>
            </a:r>
            <a:endParaRPr lang="en-GB" dirty="0"/>
          </a:p>
        </p:txBody>
      </p:sp>
      <p:pic>
        <p:nvPicPr>
          <p:cNvPr id="7" name="Grafik 15"/>
          <p:cNvPicPr>
            <a:picLocks noChangeAspect="1"/>
          </p:cNvPicPr>
          <p:nvPr/>
        </p:nvPicPr>
        <p:blipFill>
          <a:blip r:embed="rId2"/>
          <a:stretch/>
        </p:blipFill>
        <p:spPr>
          <a:xfrm>
            <a:off x="99828" y="4871395"/>
            <a:ext cx="2104336" cy="1667100"/>
          </a:xfrm>
          <a:prstGeom prst="rect">
            <a:avLst/>
          </a:prstGeom>
          <a:ln w="0">
            <a:noFill/>
          </a:ln>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577" y="816526"/>
            <a:ext cx="8460000" cy="5971765"/>
          </a:xfrm>
          <a:prstGeom prst="rect">
            <a:avLst/>
          </a:prstGeom>
        </p:spPr>
      </p:pic>
    </p:spTree>
    <p:extLst>
      <p:ext uri="{BB962C8B-B14F-4D97-AF65-F5344CB8AC3E}">
        <p14:creationId xmlns:p14="http://schemas.microsoft.com/office/powerpoint/2010/main" val="9790869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Function</a:t>
            </a:r>
            <a:r>
              <a:rPr lang="de-DE" dirty="0" smtClean="0"/>
              <a:t> </a:t>
            </a:r>
            <a:r>
              <a:rPr lang="de-DE" dirty="0" err="1" smtClean="0"/>
              <a:t>of</a:t>
            </a:r>
            <a:r>
              <a:rPr lang="de-DE" dirty="0" smtClean="0"/>
              <a:t> </a:t>
            </a:r>
            <a:r>
              <a:rPr lang="de-DE" dirty="0" err="1" smtClean="0"/>
              <a:t>detected</a:t>
            </a:r>
            <a:r>
              <a:rPr lang="de-DE" dirty="0" smtClean="0"/>
              <a:t> genes</a:t>
            </a:r>
            <a:endParaRPr lang="en-GB" dirty="0"/>
          </a:p>
        </p:txBody>
      </p:sp>
      <p:sp>
        <p:nvSpPr>
          <p:cNvPr id="4" name="PlaceHolder 2"/>
          <p:cNvSpPr txBox="1">
            <a:spLocks/>
          </p:cNvSpPr>
          <p:nvPr/>
        </p:nvSpPr>
        <p:spPr>
          <a:xfrm>
            <a:off x="838440" y="1418400"/>
            <a:ext cx="10514520" cy="5344350"/>
          </a:xfrm>
          <a:prstGeom prst="rect">
            <a:avLst/>
          </a:prstGeom>
          <a:noFill/>
          <a:ln w="0">
            <a:noFill/>
          </a:ln>
        </p:spPr>
        <p:txBody>
          <a:bodyPr lIns="90000" tIns="45000" rIns="90000" bIns="45000" anchor="t">
            <a:normAutofit fontScale="86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err="1" smtClean="0">
                <a:solidFill>
                  <a:srgbClr val="000000"/>
                </a:solidFill>
                <a:latin typeface="Calibri"/>
              </a:rPr>
              <a:t>Known</a:t>
            </a:r>
            <a:r>
              <a:rPr lang="de-DE" sz="1800" spc="-1" dirty="0" smtClean="0">
                <a:solidFill>
                  <a:srgbClr val="000000"/>
                </a:solidFill>
                <a:latin typeface="Calibri"/>
              </a:rPr>
              <a:t> </a:t>
            </a:r>
            <a:r>
              <a:rPr lang="de-DE" sz="1800" spc="-1" dirty="0" err="1" smtClean="0">
                <a:solidFill>
                  <a:srgbClr val="000000"/>
                </a:solidFill>
                <a:latin typeface="Calibri"/>
              </a:rPr>
              <a:t>markers</a:t>
            </a:r>
            <a:r>
              <a:rPr lang="de-DE" sz="1800" spc="-1" dirty="0" smtClean="0">
                <a:solidFill>
                  <a:srgbClr val="000000"/>
                </a:solidFill>
                <a:latin typeface="Calibri"/>
              </a:rPr>
              <a:t> like MLANA, MET, TRPM1, PMEL </a:t>
            </a:r>
          </a:p>
          <a:p>
            <a:pPr>
              <a:spcBef>
                <a:spcPts val="1001"/>
              </a:spcBef>
              <a:buClr>
                <a:srgbClr val="000000"/>
              </a:buClr>
              <a:buFont typeface="Arial"/>
              <a:buChar char="•"/>
            </a:pPr>
            <a:r>
              <a:rPr lang="de-DE" sz="1800" spc="-1" dirty="0" smtClean="0">
                <a:solidFill>
                  <a:srgbClr val="000000"/>
                </a:solidFill>
                <a:latin typeface="Calibri"/>
              </a:rPr>
              <a:t>NEAT1: </a:t>
            </a:r>
          </a:p>
          <a:p>
            <a:pPr lvl="1">
              <a:spcBef>
                <a:spcPts val="1001"/>
              </a:spcBef>
              <a:buClr>
                <a:srgbClr val="000000"/>
              </a:buClr>
              <a:buFont typeface="Arial"/>
              <a:buChar char="•"/>
            </a:pPr>
            <a:r>
              <a:rPr lang="de-DE" sz="1400" spc="-1" dirty="0" err="1" smtClean="0">
                <a:solidFill>
                  <a:srgbClr val="000000"/>
                </a:solidFill>
                <a:latin typeface="Calibri"/>
              </a:rPr>
              <a:t>lncRNA</a:t>
            </a:r>
            <a:r>
              <a:rPr lang="de-DE" sz="1400" spc="-1" dirty="0" smtClean="0">
                <a:solidFill>
                  <a:srgbClr val="000000"/>
                </a:solidFill>
                <a:latin typeface="Calibri"/>
              </a:rPr>
              <a:t> </a:t>
            </a:r>
            <a:r>
              <a:rPr lang="de-DE" sz="1400" spc="-1" dirty="0" err="1" smtClean="0">
                <a:solidFill>
                  <a:srgbClr val="000000"/>
                </a:solidFill>
                <a:latin typeface="Calibri"/>
              </a:rPr>
              <a:t>promoting</a:t>
            </a:r>
            <a:r>
              <a:rPr lang="de-DE" sz="1400" spc="-1" dirty="0" smtClean="0">
                <a:solidFill>
                  <a:srgbClr val="000000"/>
                </a:solidFill>
                <a:latin typeface="Calibri"/>
              </a:rPr>
              <a:t> </a:t>
            </a:r>
            <a:r>
              <a:rPr lang="de-DE" sz="1400" spc="-1" dirty="0" err="1" smtClean="0">
                <a:solidFill>
                  <a:srgbClr val="000000"/>
                </a:solidFill>
                <a:latin typeface="Calibri"/>
              </a:rPr>
              <a:t>melanoma</a:t>
            </a:r>
            <a:r>
              <a:rPr lang="de-DE" sz="1400" spc="-1" dirty="0" smtClean="0">
                <a:solidFill>
                  <a:srgbClr val="000000"/>
                </a:solidFill>
                <a:latin typeface="Calibri"/>
              </a:rPr>
              <a:t> </a:t>
            </a:r>
            <a:r>
              <a:rPr lang="de-DE" sz="1400" spc="-1" dirty="0" err="1" smtClean="0">
                <a:solidFill>
                  <a:srgbClr val="000000"/>
                </a:solidFill>
                <a:latin typeface="Calibri"/>
              </a:rPr>
              <a:t>development</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involved</a:t>
            </a:r>
            <a:r>
              <a:rPr lang="de-DE" sz="1400" spc="-1" dirty="0" smtClean="0">
                <a:solidFill>
                  <a:srgbClr val="000000"/>
                </a:solidFill>
                <a:latin typeface="Calibri"/>
              </a:rPr>
              <a:t> in </a:t>
            </a:r>
            <a:r>
              <a:rPr lang="de-DE" sz="1400" spc="-1" dirty="0" err="1" smtClean="0">
                <a:solidFill>
                  <a:srgbClr val="000000"/>
                </a:solidFill>
                <a:latin typeface="Calibri"/>
              </a:rPr>
              <a:t>vitiligo</a:t>
            </a:r>
            <a:r>
              <a:rPr lang="de-DE" sz="1400" spc="-1" dirty="0">
                <a:solidFill>
                  <a:srgbClr val="000000"/>
                </a:solidFill>
                <a:latin typeface="Calibri"/>
              </a:rPr>
              <a:t>: </a:t>
            </a:r>
            <a:r>
              <a:rPr lang="de-DE" sz="1400" spc="-1" dirty="0">
                <a:solidFill>
                  <a:srgbClr val="000000"/>
                </a:solidFill>
                <a:latin typeface="Calibri"/>
                <a:hlinkClick r:id="rId2"/>
              </a:rPr>
              <a:t>https://pmc.ncbi.nlm.nih.gov/articles/PMC11537649</a:t>
            </a:r>
            <a:r>
              <a:rPr lang="de-DE" sz="1400" spc="-1" dirty="0" smtClean="0">
                <a:solidFill>
                  <a:srgbClr val="000000"/>
                </a:solidFill>
                <a:latin typeface="Calibri"/>
                <a:hlinkClick r:id="rId2"/>
              </a:rPr>
              <a:t>/</a:t>
            </a:r>
            <a:r>
              <a:rPr lang="de-DE" sz="1400" spc="-1" dirty="0">
                <a:solidFill>
                  <a:srgbClr val="000000"/>
                </a:solidFill>
                <a:latin typeface="Calibri"/>
              </a:rPr>
              <a:t> / </a:t>
            </a:r>
            <a:r>
              <a:rPr lang="de-DE" sz="1400" spc="-1" dirty="0">
                <a:solidFill>
                  <a:srgbClr val="000000"/>
                </a:solidFill>
                <a:latin typeface="Calibri"/>
                <a:hlinkClick r:id="rId3"/>
              </a:rPr>
              <a:t>https://</a:t>
            </a:r>
            <a:r>
              <a:rPr lang="de-DE" sz="1400" spc="-1" dirty="0" smtClean="0">
                <a:solidFill>
                  <a:srgbClr val="000000"/>
                </a:solidFill>
                <a:latin typeface="Calibri"/>
                <a:hlinkClick r:id="rId3"/>
              </a:rPr>
              <a:t>www.sciencedirect.com/science/article/pii/S2405580825000032</a:t>
            </a:r>
            <a:r>
              <a:rPr lang="de-DE" sz="1400" spc="-1" dirty="0" smtClean="0">
                <a:solidFill>
                  <a:srgbClr val="000000"/>
                </a:solidFill>
                <a:latin typeface="Calibri"/>
              </a:rPr>
              <a:t>  (</a:t>
            </a:r>
            <a:r>
              <a:rPr lang="de-DE" sz="1400" spc="-1" dirty="0" err="1" smtClean="0">
                <a:solidFill>
                  <a:srgbClr val="000000"/>
                </a:solidFill>
                <a:latin typeface="Calibri"/>
              </a:rPr>
              <a:t>through</a:t>
            </a:r>
            <a:r>
              <a:rPr lang="de-DE" sz="1400" spc="-1" dirty="0" smtClean="0">
                <a:solidFill>
                  <a:srgbClr val="000000"/>
                </a:solidFill>
                <a:latin typeface="Calibri"/>
              </a:rPr>
              <a:t> </a:t>
            </a:r>
            <a:r>
              <a:rPr lang="de-DE" sz="1400" spc="-1" dirty="0" err="1" smtClean="0">
                <a:solidFill>
                  <a:srgbClr val="000000"/>
                </a:solidFill>
                <a:latin typeface="Calibri"/>
              </a:rPr>
              <a:t>inhibition</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miR-23a)</a:t>
            </a:r>
          </a:p>
          <a:p>
            <a:pPr>
              <a:spcBef>
                <a:spcPts val="1001"/>
              </a:spcBef>
              <a:buClr>
                <a:srgbClr val="000000"/>
              </a:buClr>
              <a:buFont typeface="Arial"/>
              <a:buChar char="•"/>
            </a:pPr>
            <a:r>
              <a:rPr lang="de-DE" sz="1800" spc="-1" dirty="0" smtClean="0">
                <a:solidFill>
                  <a:srgbClr val="000000"/>
                </a:solidFill>
                <a:latin typeface="Calibri"/>
              </a:rPr>
              <a:t>CD44:</a:t>
            </a:r>
          </a:p>
          <a:p>
            <a:pPr lvl="1">
              <a:spcBef>
                <a:spcPts val="1001"/>
              </a:spcBef>
              <a:buClr>
                <a:srgbClr val="000000"/>
              </a:buClr>
              <a:buFont typeface="Arial"/>
              <a:buChar char="•"/>
            </a:pPr>
            <a:r>
              <a:rPr lang="de-DE" sz="1400" spc="-1" dirty="0" err="1" smtClean="0">
                <a:solidFill>
                  <a:srgbClr val="000000"/>
                </a:solidFill>
                <a:latin typeface="Calibri"/>
              </a:rPr>
              <a:t>Expressed</a:t>
            </a:r>
            <a:r>
              <a:rPr lang="de-DE" sz="1400" spc="-1" dirty="0" smtClean="0">
                <a:solidFill>
                  <a:srgbClr val="000000"/>
                </a:solidFill>
                <a:latin typeface="Calibri"/>
              </a:rPr>
              <a:t> on </a:t>
            </a:r>
            <a:r>
              <a:rPr lang="de-DE" sz="1400" spc="-1" dirty="0" err="1" smtClean="0">
                <a:solidFill>
                  <a:srgbClr val="000000"/>
                </a:solidFill>
                <a:latin typeface="Calibri"/>
              </a:rPr>
              <a:t>the</a:t>
            </a:r>
            <a:r>
              <a:rPr lang="de-DE" sz="1400" spc="-1" dirty="0" smtClean="0">
                <a:solidFill>
                  <a:srgbClr val="000000"/>
                </a:solidFill>
                <a:latin typeface="Calibri"/>
              </a:rPr>
              <a:t> </a:t>
            </a:r>
            <a:r>
              <a:rPr lang="de-DE" sz="1400" spc="-1" dirty="0" err="1" smtClean="0">
                <a:solidFill>
                  <a:srgbClr val="000000"/>
                </a:solidFill>
                <a:latin typeface="Calibri"/>
              </a:rPr>
              <a:t>entire</a:t>
            </a:r>
            <a:r>
              <a:rPr lang="de-DE" sz="1400" spc="-1" dirty="0" smtClean="0">
                <a:solidFill>
                  <a:srgbClr val="000000"/>
                </a:solidFill>
                <a:latin typeface="Calibri"/>
              </a:rPr>
              <a:t> </a:t>
            </a:r>
            <a:r>
              <a:rPr lang="de-DE" sz="1400" spc="-1" dirty="0" err="1" smtClean="0">
                <a:solidFill>
                  <a:srgbClr val="000000"/>
                </a:solidFill>
                <a:latin typeface="Calibri"/>
              </a:rPr>
              <a:t>surface</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melanocytes</a:t>
            </a:r>
            <a:r>
              <a:rPr lang="de-DE" sz="1400" spc="-1" dirty="0" smtClean="0">
                <a:solidFill>
                  <a:srgbClr val="000000"/>
                </a:solidFill>
                <a:latin typeface="Calibri"/>
              </a:rPr>
              <a:t>, </a:t>
            </a:r>
            <a:r>
              <a:rPr lang="de-DE" sz="1400" spc="-1" dirty="0" err="1" smtClean="0">
                <a:solidFill>
                  <a:srgbClr val="000000"/>
                </a:solidFill>
                <a:latin typeface="Calibri"/>
              </a:rPr>
              <a:t>accumulated</a:t>
            </a:r>
            <a:r>
              <a:rPr lang="de-DE" sz="1400" spc="-1" dirty="0" smtClean="0">
                <a:solidFill>
                  <a:srgbClr val="000000"/>
                </a:solidFill>
                <a:latin typeface="Calibri"/>
              </a:rPr>
              <a:t> at </a:t>
            </a:r>
            <a:r>
              <a:rPr lang="de-DE" sz="1400" spc="-1" dirty="0" err="1" smtClean="0">
                <a:solidFill>
                  <a:srgbClr val="000000"/>
                </a:solidFill>
                <a:latin typeface="Calibri"/>
              </a:rPr>
              <a:t>tips</a:t>
            </a:r>
            <a:r>
              <a:rPr lang="de-DE" sz="1400" spc="-1" dirty="0" smtClean="0">
                <a:solidFill>
                  <a:srgbClr val="000000"/>
                </a:solidFill>
                <a:latin typeface="Calibri"/>
              </a:rPr>
              <a:t> </a:t>
            </a:r>
            <a:r>
              <a:rPr lang="de-DE" sz="1400" spc="-1" dirty="0" err="1" smtClean="0">
                <a:solidFill>
                  <a:srgbClr val="000000"/>
                </a:solidFill>
                <a:latin typeface="Calibri"/>
              </a:rPr>
              <a:t>of</a:t>
            </a:r>
            <a:r>
              <a:rPr lang="de-DE" sz="1400" spc="-1" dirty="0" smtClean="0">
                <a:solidFill>
                  <a:srgbClr val="000000"/>
                </a:solidFill>
                <a:latin typeface="Calibri"/>
              </a:rPr>
              <a:t> </a:t>
            </a:r>
            <a:r>
              <a:rPr lang="de-DE" sz="1400" spc="-1" dirty="0" err="1" smtClean="0">
                <a:solidFill>
                  <a:srgbClr val="000000"/>
                </a:solidFill>
                <a:latin typeface="Calibri"/>
              </a:rPr>
              <a:t>dendrites</a:t>
            </a:r>
            <a:r>
              <a:rPr lang="de-DE" sz="1400" spc="-1" dirty="0" smtClean="0">
                <a:solidFill>
                  <a:srgbClr val="000000"/>
                </a:solidFill>
                <a:latin typeface="Calibri"/>
              </a:rPr>
              <a:t>: </a:t>
            </a:r>
            <a:r>
              <a:rPr lang="de-DE" sz="1400" spc="-1" dirty="0">
                <a:solidFill>
                  <a:srgbClr val="000000"/>
                </a:solidFill>
                <a:latin typeface="Calibri"/>
                <a:hlinkClick r:id="rId4"/>
              </a:rPr>
              <a:t>https://pubmed.ncbi.nlm.nih.gov/8752662</a:t>
            </a:r>
            <a:r>
              <a:rPr lang="de-DE" sz="1400" spc="-1" dirty="0" smtClean="0">
                <a:solidFill>
                  <a:srgbClr val="000000"/>
                </a:solidFill>
                <a:latin typeface="Calibri"/>
                <a:hlinkClick r:id="rId4"/>
              </a:rPr>
              <a:t>/</a:t>
            </a:r>
            <a:endParaRPr lang="de-DE" sz="14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MYO10:</a:t>
            </a:r>
          </a:p>
          <a:p>
            <a:pPr lvl="1">
              <a:spcBef>
                <a:spcPts val="1001"/>
              </a:spcBef>
              <a:buClr>
                <a:srgbClr val="000000"/>
              </a:buClr>
              <a:buFont typeface="Arial"/>
              <a:buChar char="•"/>
            </a:pPr>
            <a:r>
              <a:rPr lang="de-DE" sz="1400" spc="-1" dirty="0" smtClean="0">
                <a:solidFill>
                  <a:srgbClr val="000000"/>
                </a:solidFill>
                <a:latin typeface="Calibri"/>
              </a:rPr>
              <a:t>Essential </a:t>
            </a:r>
            <a:r>
              <a:rPr lang="de-DE" sz="1400" spc="-1" dirty="0" err="1" smtClean="0">
                <a:solidFill>
                  <a:srgbClr val="000000"/>
                </a:solidFill>
                <a:latin typeface="Calibri"/>
              </a:rPr>
              <a:t>for</a:t>
            </a:r>
            <a:r>
              <a:rPr lang="de-DE" sz="1400" spc="-1" dirty="0" smtClean="0">
                <a:solidFill>
                  <a:srgbClr val="000000"/>
                </a:solidFill>
                <a:latin typeface="Calibri"/>
              </a:rPr>
              <a:t> </a:t>
            </a:r>
            <a:r>
              <a:rPr lang="de-DE" sz="1400" spc="-1" dirty="0" err="1" smtClean="0">
                <a:solidFill>
                  <a:srgbClr val="000000"/>
                </a:solidFill>
                <a:latin typeface="Calibri"/>
              </a:rPr>
              <a:t>neural</a:t>
            </a:r>
            <a:r>
              <a:rPr lang="de-DE" sz="1400" spc="-1" dirty="0" smtClean="0">
                <a:solidFill>
                  <a:srgbClr val="000000"/>
                </a:solidFill>
                <a:latin typeface="Calibri"/>
              </a:rPr>
              <a:t> </a:t>
            </a:r>
            <a:r>
              <a:rPr lang="de-DE" sz="1400" spc="-1" dirty="0" err="1" smtClean="0">
                <a:solidFill>
                  <a:srgbClr val="000000"/>
                </a:solidFill>
                <a:latin typeface="Calibri"/>
              </a:rPr>
              <a:t>crest</a:t>
            </a:r>
            <a:r>
              <a:rPr lang="de-DE" sz="1400" spc="-1" dirty="0" smtClean="0">
                <a:solidFill>
                  <a:srgbClr val="000000"/>
                </a:solidFill>
                <a:latin typeface="Calibri"/>
              </a:rPr>
              <a:t> </a:t>
            </a:r>
            <a:r>
              <a:rPr lang="de-DE" sz="1400" spc="-1" dirty="0" err="1" smtClean="0">
                <a:solidFill>
                  <a:srgbClr val="000000"/>
                </a:solidFill>
                <a:latin typeface="Calibri"/>
              </a:rPr>
              <a:t>development</a:t>
            </a:r>
            <a:r>
              <a:rPr lang="de-DE" sz="1400" spc="-1" dirty="0" smtClean="0">
                <a:solidFill>
                  <a:srgbClr val="000000"/>
                </a:solidFill>
                <a:latin typeface="Calibri"/>
              </a:rPr>
              <a:t> </a:t>
            </a:r>
            <a:r>
              <a:rPr lang="de-DE" sz="1400" spc="-1" dirty="0" err="1" smtClean="0">
                <a:solidFill>
                  <a:srgbClr val="000000"/>
                </a:solidFill>
                <a:latin typeface="Calibri"/>
              </a:rPr>
              <a:t>and</a:t>
            </a:r>
            <a:r>
              <a:rPr lang="de-DE" sz="1400" spc="-1" dirty="0" smtClean="0">
                <a:solidFill>
                  <a:srgbClr val="000000"/>
                </a:solidFill>
                <a:latin typeface="Calibri"/>
              </a:rPr>
              <a:t> </a:t>
            </a:r>
            <a:r>
              <a:rPr lang="de-DE" sz="1400" spc="-1" dirty="0" err="1" smtClean="0">
                <a:solidFill>
                  <a:srgbClr val="000000"/>
                </a:solidFill>
                <a:latin typeface="Calibri"/>
              </a:rPr>
              <a:t>melanoblast</a:t>
            </a:r>
            <a:r>
              <a:rPr lang="de-DE" sz="1400" spc="-1" dirty="0" smtClean="0">
                <a:solidFill>
                  <a:srgbClr val="000000"/>
                </a:solidFill>
                <a:latin typeface="Calibri"/>
              </a:rPr>
              <a:t> </a:t>
            </a:r>
            <a:r>
              <a:rPr lang="de-DE" sz="1400" spc="-1" dirty="0" err="1" smtClean="0">
                <a:solidFill>
                  <a:srgbClr val="000000"/>
                </a:solidFill>
                <a:latin typeface="Calibri"/>
              </a:rPr>
              <a:t>migration</a:t>
            </a:r>
            <a:r>
              <a:rPr lang="de-DE" sz="1400" spc="-1" dirty="0">
                <a:solidFill>
                  <a:srgbClr val="000000"/>
                </a:solidFill>
                <a:latin typeface="Calibri"/>
              </a:rPr>
              <a:t>: https://</a:t>
            </a:r>
            <a:r>
              <a:rPr lang="de-DE" sz="1400" spc="-1" dirty="0" smtClean="0">
                <a:solidFill>
                  <a:srgbClr val="000000"/>
                </a:solidFill>
                <a:latin typeface="Calibri"/>
              </a:rPr>
              <a:t>www.nature.com/articles/s41598-018-28717-y </a:t>
            </a:r>
          </a:p>
          <a:p>
            <a:pPr>
              <a:spcBef>
                <a:spcPts val="1001"/>
              </a:spcBef>
              <a:buClr>
                <a:srgbClr val="000000"/>
              </a:buClr>
              <a:buFont typeface="Arial"/>
              <a:buChar char="•"/>
            </a:pPr>
            <a:r>
              <a:rPr lang="de-DE" sz="1800" spc="-1" dirty="0" smtClean="0">
                <a:solidFill>
                  <a:srgbClr val="000000"/>
                </a:solidFill>
                <a:latin typeface="Calibri"/>
              </a:rPr>
              <a:t>Also </a:t>
            </a:r>
            <a:r>
              <a:rPr lang="de-DE" sz="1800" spc="-1" dirty="0" err="1" smtClean="0">
                <a:solidFill>
                  <a:srgbClr val="000000"/>
                </a:solidFill>
                <a:latin typeface="Calibri"/>
              </a:rPr>
              <a:t>novel</a:t>
            </a:r>
            <a:r>
              <a:rPr lang="de-DE" sz="1800" spc="-1" dirty="0" smtClean="0">
                <a:solidFill>
                  <a:srgbClr val="000000"/>
                </a:solidFill>
                <a:latin typeface="Calibri"/>
              </a:rPr>
              <a:t> potential </a:t>
            </a:r>
            <a:r>
              <a:rPr lang="de-DE" sz="1800" spc="-1" dirty="0" err="1" smtClean="0">
                <a:solidFill>
                  <a:srgbClr val="000000"/>
                </a:solidFill>
                <a:latin typeface="Calibri"/>
              </a:rPr>
              <a:t>markers</a:t>
            </a:r>
            <a:r>
              <a:rPr lang="de-DE" sz="1800" spc="-1" dirty="0" smtClean="0">
                <a:solidFill>
                  <a:srgbClr val="000000"/>
                </a:solidFill>
                <a:latin typeface="Calibri"/>
              </a:rPr>
              <a:t>.</a:t>
            </a:r>
          </a:p>
          <a:p>
            <a:pPr lvl="1">
              <a:spcBef>
                <a:spcPts val="1001"/>
              </a:spcBef>
              <a:buClr>
                <a:srgbClr val="000000"/>
              </a:buClr>
              <a:buFont typeface="Arial"/>
              <a:buChar char="•"/>
            </a:pPr>
            <a:r>
              <a:rPr lang="de-DE" sz="1400" spc="-1" dirty="0" smtClean="0">
                <a:solidFill>
                  <a:srgbClr val="000000"/>
                </a:solidFill>
                <a:latin typeface="Calibri"/>
              </a:rPr>
              <a:t>PRUNE2:</a:t>
            </a:r>
          </a:p>
          <a:p>
            <a:pPr lvl="2">
              <a:spcBef>
                <a:spcPts val="1001"/>
              </a:spcBef>
              <a:buClr>
                <a:srgbClr val="000000"/>
              </a:buClr>
              <a:buFont typeface="Arial"/>
              <a:buChar char="•"/>
            </a:pPr>
            <a:r>
              <a:rPr lang="de-DE" sz="1000" spc="-1" dirty="0" smtClean="0">
                <a:solidFill>
                  <a:srgbClr val="000000"/>
                </a:solidFill>
                <a:latin typeface="Calibri"/>
              </a:rPr>
              <a:t> </a:t>
            </a:r>
            <a:r>
              <a:rPr lang="de-DE" sz="1000" spc="-1" dirty="0" err="1" smtClean="0">
                <a:solidFill>
                  <a:srgbClr val="000000"/>
                </a:solidFill>
                <a:latin typeface="Calibri"/>
              </a:rPr>
              <a:t>no</a:t>
            </a:r>
            <a:r>
              <a:rPr lang="de-DE" sz="1000" spc="-1" dirty="0" smtClean="0">
                <a:solidFill>
                  <a:srgbClr val="000000"/>
                </a:solidFill>
                <a:latin typeface="Calibri"/>
              </a:rPr>
              <a:t> </a:t>
            </a:r>
            <a:r>
              <a:rPr lang="de-DE" sz="1000" spc="-1" dirty="0" err="1" smtClean="0">
                <a:solidFill>
                  <a:srgbClr val="000000"/>
                </a:solidFill>
                <a:latin typeface="Calibri"/>
              </a:rPr>
              <a:t>role</a:t>
            </a:r>
            <a:r>
              <a:rPr lang="de-DE" sz="1000" spc="-1" dirty="0" smtClean="0">
                <a:solidFill>
                  <a:srgbClr val="000000"/>
                </a:solidFill>
                <a:latin typeface="Calibri"/>
              </a:rPr>
              <a:t> in </a:t>
            </a:r>
            <a:r>
              <a:rPr lang="de-DE" sz="1000" spc="-1" dirty="0" err="1" smtClean="0">
                <a:solidFill>
                  <a:srgbClr val="000000"/>
                </a:solidFill>
                <a:latin typeface="Calibri"/>
              </a:rPr>
              <a:t>melanocytes</a:t>
            </a:r>
            <a:r>
              <a:rPr lang="de-DE" sz="1000" spc="-1" dirty="0" smtClean="0">
                <a:solidFill>
                  <a:srgbClr val="000000"/>
                </a:solidFill>
                <a:latin typeface="Calibri"/>
              </a:rPr>
              <a:t> </a:t>
            </a:r>
            <a:r>
              <a:rPr lang="de-DE" sz="1000" spc="-1" dirty="0" err="1" smtClean="0">
                <a:solidFill>
                  <a:srgbClr val="000000"/>
                </a:solidFill>
                <a:latin typeface="Calibri"/>
              </a:rPr>
              <a:t>described</a:t>
            </a:r>
            <a:r>
              <a:rPr lang="de-DE" sz="1000" spc="-1" dirty="0" smtClean="0">
                <a:solidFill>
                  <a:srgbClr val="000000"/>
                </a:solidFill>
                <a:latin typeface="Calibri"/>
              </a:rPr>
              <a:t> but </a:t>
            </a:r>
            <a:r>
              <a:rPr lang="de-DE" sz="1000" spc="-1" dirty="0" err="1" smtClean="0">
                <a:solidFill>
                  <a:srgbClr val="000000"/>
                </a:solidFill>
                <a:latin typeface="Calibri"/>
              </a:rPr>
              <a:t>important</a:t>
            </a:r>
            <a:r>
              <a:rPr lang="de-DE" sz="1000" spc="-1" dirty="0" smtClean="0">
                <a:solidFill>
                  <a:srgbClr val="000000"/>
                </a:solidFill>
                <a:latin typeface="Calibri"/>
              </a:rPr>
              <a:t> in neuronal </a:t>
            </a:r>
            <a:r>
              <a:rPr lang="de-DE" sz="1000" spc="-1" dirty="0" err="1" smtClean="0">
                <a:solidFill>
                  <a:srgbClr val="000000"/>
                </a:solidFill>
                <a:latin typeface="Calibri"/>
              </a:rPr>
              <a:t>processes</a:t>
            </a:r>
            <a:r>
              <a:rPr lang="de-DE" sz="1000" spc="-1" dirty="0" smtClean="0">
                <a:solidFill>
                  <a:srgbClr val="000000"/>
                </a:solidFill>
                <a:latin typeface="Calibri"/>
              </a:rPr>
              <a:t> e.g. </a:t>
            </a:r>
            <a:r>
              <a:rPr lang="de-DE" sz="1000" spc="-1" dirty="0">
                <a:solidFill>
                  <a:srgbClr val="000000"/>
                </a:solidFill>
                <a:latin typeface="Calibri"/>
              </a:rPr>
              <a:t>Alzheimers: </a:t>
            </a:r>
            <a:r>
              <a:rPr lang="de-DE" sz="1000" spc="-1" dirty="0">
                <a:solidFill>
                  <a:srgbClr val="000000"/>
                </a:solidFill>
                <a:latin typeface="Calibri"/>
                <a:hlinkClick r:id="rId5"/>
              </a:rPr>
              <a:t>https://</a:t>
            </a:r>
            <a:r>
              <a:rPr lang="de-DE" sz="1000" spc="-1" dirty="0" smtClean="0">
                <a:solidFill>
                  <a:srgbClr val="000000"/>
                </a:solidFill>
                <a:latin typeface="Calibri"/>
                <a:hlinkClick r:id="rId5"/>
              </a:rPr>
              <a:t>www.sciencedirect.com/science/article/abs/pii/S0006899312016058</a:t>
            </a:r>
            <a:r>
              <a:rPr lang="de-DE" sz="1000" spc="-1" dirty="0" smtClean="0">
                <a:solidFill>
                  <a:srgbClr val="000000"/>
                </a:solidFill>
                <a:latin typeface="Calibri"/>
              </a:rPr>
              <a:t>  </a:t>
            </a:r>
          </a:p>
          <a:p>
            <a:pPr lvl="2">
              <a:spcBef>
                <a:spcPts val="1001"/>
              </a:spcBef>
              <a:buClr>
                <a:srgbClr val="000000"/>
              </a:buClr>
              <a:buFont typeface="Arial"/>
              <a:buChar char="•"/>
            </a:pPr>
            <a:r>
              <a:rPr lang="de-DE" sz="1000" spc="-1" dirty="0" err="1" smtClean="0">
                <a:solidFill>
                  <a:srgbClr val="000000"/>
                </a:solidFill>
                <a:latin typeface="Calibri"/>
              </a:rPr>
              <a:t>Tumorsuppressor</a:t>
            </a:r>
            <a:r>
              <a:rPr lang="de-DE" sz="1000" spc="-1" dirty="0" smtClean="0">
                <a:solidFill>
                  <a:srgbClr val="000000"/>
                </a:solidFill>
                <a:latin typeface="Calibri"/>
              </a:rPr>
              <a:t> </a:t>
            </a:r>
            <a:r>
              <a:rPr lang="de-DE" sz="1000" spc="-1" dirty="0" err="1" smtClean="0">
                <a:solidFill>
                  <a:srgbClr val="000000"/>
                </a:solidFill>
                <a:latin typeface="Calibri"/>
              </a:rPr>
              <a:t>leading</a:t>
            </a:r>
            <a:r>
              <a:rPr lang="de-DE" sz="1000" spc="-1" dirty="0" smtClean="0">
                <a:solidFill>
                  <a:srgbClr val="000000"/>
                </a:solidFill>
                <a:latin typeface="Calibri"/>
              </a:rPr>
              <a:t> </a:t>
            </a:r>
            <a:r>
              <a:rPr lang="de-DE" sz="1000" spc="-1" dirty="0" err="1" smtClean="0">
                <a:solidFill>
                  <a:srgbClr val="000000"/>
                </a:solidFill>
                <a:latin typeface="Calibri"/>
              </a:rPr>
              <a:t>to</a:t>
            </a:r>
            <a:r>
              <a:rPr lang="de-DE" sz="1000" spc="-1" dirty="0" smtClean="0">
                <a:solidFill>
                  <a:srgbClr val="000000"/>
                </a:solidFill>
                <a:latin typeface="Calibri"/>
              </a:rPr>
              <a:t> </a:t>
            </a:r>
            <a:r>
              <a:rPr lang="de-DE" sz="1000" spc="-1" dirty="0" err="1" smtClean="0">
                <a:solidFill>
                  <a:srgbClr val="000000"/>
                </a:solidFill>
                <a:latin typeface="Calibri"/>
              </a:rPr>
              <a:t>decreased</a:t>
            </a:r>
            <a:r>
              <a:rPr lang="de-DE" sz="1000" spc="-1" dirty="0" smtClean="0">
                <a:solidFill>
                  <a:srgbClr val="000000"/>
                </a:solidFill>
                <a:latin typeface="Calibri"/>
              </a:rPr>
              <a:t> </a:t>
            </a:r>
            <a:r>
              <a:rPr lang="de-DE" sz="1000" spc="-1" dirty="0" err="1" smtClean="0">
                <a:solidFill>
                  <a:srgbClr val="000000"/>
                </a:solidFill>
                <a:latin typeface="Calibri"/>
              </a:rPr>
              <a:t>cell</a:t>
            </a:r>
            <a:r>
              <a:rPr lang="de-DE" sz="1000" spc="-1" dirty="0" smtClean="0">
                <a:solidFill>
                  <a:srgbClr val="000000"/>
                </a:solidFill>
                <a:latin typeface="Calibri"/>
              </a:rPr>
              <a:t> </a:t>
            </a:r>
            <a:r>
              <a:rPr lang="de-DE" sz="1000" spc="-1" dirty="0" err="1" smtClean="0">
                <a:solidFill>
                  <a:srgbClr val="000000"/>
                </a:solidFill>
                <a:latin typeface="Calibri"/>
              </a:rPr>
              <a:t>profliferation</a:t>
            </a:r>
            <a:r>
              <a:rPr lang="de-DE" sz="1000" spc="-1" dirty="0" smtClean="0">
                <a:solidFill>
                  <a:srgbClr val="000000"/>
                </a:solidFill>
                <a:latin typeface="Calibri"/>
              </a:rPr>
              <a:t> </a:t>
            </a:r>
            <a:r>
              <a:rPr lang="de-DE" sz="1000" spc="-1" dirty="0" err="1" smtClean="0">
                <a:solidFill>
                  <a:srgbClr val="000000"/>
                </a:solidFill>
                <a:latin typeface="Calibri"/>
              </a:rPr>
              <a:t>and</a:t>
            </a:r>
            <a:r>
              <a:rPr lang="de-DE" sz="1000" spc="-1" dirty="0" smtClean="0">
                <a:solidFill>
                  <a:srgbClr val="000000"/>
                </a:solidFill>
                <a:latin typeface="Calibri"/>
              </a:rPr>
              <a:t> </a:t>
            </a:r>
            <a:r>
              <a:rPr lang="de-DE" sz="1000" spc="-1" dirty="0" err="1" smtClean="0">
                <a:solidFill>
                  <a:srgbClr val="000000"/>
                </a:solidFill>
                <a:latin typeface="Calibri"/>
              </a:rPr>
              <a:t>invasion</a:t>
            </a:r>
            <a:r>
              <a:rPr lang="de-DE" sz="1000" spc="-1" dirty="0" smtClean="0">
                <a:solidFill>
                  <a:srgbClr val="000000"/>
                </a:solidFill>
                <a:latin typeface="Calibri"/>
              </a:rPr>
              <a:t> </a:t>
            </a:r>
            <a:r>
              <a:rPr lang="de-DE" sz="1000" spc="-1" dirty="0" err="1" smtClean="0">
                <a:solidFill>
                  <a:srgbClr val="000000"/>
                </a:solidFill>
                <a:latin typeface="Calibri"/>
              </a:rPr>
              <a:t>and</a:t>
            </a:r>
            <a:r>
              <a:rPr lang="de-DE" sz="1000" spc="-1" dirty="0" smtClean="0">
                <a:solidFill>
                  <a:srgbClr val="000000"/>
                </a:solidFill>
                <a:latin typeface="Calibri"/>
              </a:rPr>
              <a:t> </a:t>
            </a:r>
            <a:r>
              <a:rPr lang="de-DE" sz="1000" spc="-1" dirty="0" err="1" smtClean="0">
                <a:solidFill>
                  <a:srgbClr val="000000"/>
                </a:solidFill>
                <a:latin typeface="Calibri"/>
              </a:rPr>
              <a:t>inducing</a:t>
            </a:r>
            <a:r>
              <a:rPr lang="de-DE" sz="1000" spc="-1" dirty="0" smtClean="0">
                <a:solidFill>
                  <a:srgbClr val="000000"/>
                </a:solidFill>
                <a:latin typeface="Calibri"/>
              </a:rPr>
              <a:t> </a:t>
            </a:r>
            <a:r>
              <a:rPr lang="de-DE" sz="1000" spc="-1" dirty="0" err="1" smtClean="0">
                <a:solidFill>
                  <a:srgbClr val="000000"/>
                </a:solidFill>
                <a:latin typeface="Calibri"/>
              </a:rPr>
              <a:t>apoptosis</a:t>
            </a:r>
            <a:r>
              <a:rPr lang="de-DE" sz="1000" spc="-1" dirty="0">
                <a:solidFill>
                  <a:srgbClr val="000000"/>
                </a:solidFill>
                <a:latin typeface="Calibri"/>
              </a:rPr>
              <a:t> </a:t>
            </a:r>
            <a:r>
              <a:rPr lang="de-DE" sz="1000" spc="-1" dirty="0" smtClean="0">
                <a:solidFill>
                  <a:srgbClr val="000000"/>
                </a:solidFill>
                <a:latin typeface="Calibri"/>
                <a:hlinkClick r:id="rId6"/>
              </a:rPr>
              <a:t>https</a:t>
            </a:r>
            <a:r>
              <a:rPr lang="de-DE" sz="1000" spc="-1" dirty="0">
                <a:solidFill>
                  <a:srgbClr val="000000"/>
                </a:solidFill>
                <a:latin typeface="Calibri"/>
                <a:hlinkClick r:id="rId6"/>
              </a:rPr>
              <a:t>://pmc.ncbi.nlm.nih.gov/articles/PMC8764654</a:t>
            </a:r>
            <a:r>
              <a:rPr lang="de-DE" sz="1000" spc="-1" dirty="0" smtClean="0">
                <a:solidFill>
                  <a:srgbClr val="000000"/>
                </a:solidFill>
                <a:latin typeface="Calibri"/>
                <a:hlinkClick r:id="rId6"/>
              </a:rPr>
              <a:t>/</a:t>
            </a:r>
            <a:r>
              <a:rPr lang="de-DE" sz="1000" spc="-1" dirty="0" smtClean="0">
                <a:solidFill>
                  <a:srgbClr val="000000"/>
                </a:solidFill>
                <a:latin typeface="Calibri"/>
              </a:rPr>
              <a:t> </a:t>
            </a:r>
          </a:p>
          <a:p>
            <a:pPr lvl="1">
              <a:spcBef>
                <a:spcPts val="1001"/>
              </a:spcBef>
              <a:buClr>
                <a:srgbClr val="000000"/>
              </a:buClr>
            </a:pPr>
            <a:r>
              <a:rPr lang="de-DE" sz="1400" spc="-1" dirty="0" smtClean="0">
                <a:solidFill>
                  <a:srgbClr val="000000"/>
                </a:solidFill>
                <a:latin typeface="Calibri"/>
              </a:rPr>
              <a:t>SOAT1:</a:t>
            </a:r>
          </a:p>
          <a:p>
            <a:pPr lvl="2">
              <a:spcBef>
                <a:spcPts val="1001"/>
              </a:spcBef>
              <a:buClr>
                <a:srgbClr val="000000"/>
              </a:buClr>
            </a:pPr>
            <a:r>
              <a:rPr lang="de-DE" sz="1000" spc="-1" dirty="0" smtClean="0">
                <a:solidFill>
                  <a:srgbClr val="000000"/>
                </a:solidFill>
                <a:latin typeface="Calibri"/>
              </a:rPr>
              <a:t>Essential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lipid</a:t>
            </a:r>
            <a:r>
              <a:rPr lang="de-DE" sz="1000" spc="-1" dirty="0" smtClean="0">
                <a:solidFill>
                  <a:srgbClr val="000000"/>
                </a:solidFill>
                <a:latin typeface="Calibri"/>
              </a:rPr>
              <a:t> </a:t>
            </a:r>
            <a:r>
              <a:rPr lang="de-DE" sz="1000" spc="-1" dirty="0" err="1" smtClean="0">
                <a:solidFill>
                  <a:srgbClr val="000000"/>
                </a:solidFill>
                <a:latin typeface="Calibri"/>
              </a:rPr>
              <a:t>metabolism</a:t>
            </a:r>
            <a:r>
              <a:rPr lang="de-DE" sz="1000" spc="-1" dirty="0">
                <a:solidFill>
                  <a:srgbClr val="000000"/>
                </a:solidFill>
                <a:latin typeface="Calibri"/>
              </a:rPr>
              <a:t>: </a:t>
            </a:r>
            <a:r>
              <a:rPr lang="de-DE" sz="1000" spc="-1" dirty="0">
                <a:solidFill>
                  <a:srgbClr val="000000"/>
                </a:solidFill>
                <a:latin typeface="Calibri"/>
                <a:hlinkClick r:id="rId7"/>
              </a:rPr>
              <a:t>https://pmc.ncbi.nlm.nih.gov/articles/PMC11234219</a:t>
            </a:r>
            <a:r>
              <a:rPr lang="de-DE" sz="1000" spc="-1" dirty="0" smtClean="0">
                <a:solidFill>
                  <a:srgbClr val="000000"/>
                </a:solidFill>
                <a:latin typeface="Calibri"/>
                <a:hlinkClick r:id="rId7"/>
              </a:rPr>
              <a:t>/</a:t>
            </a:r>
            <a:r>
              <a:rPr lang="de-DE" sz="1000" spc="-1" dirty="0" smtClean="0">
                <a:solidFill>
                  <a:srgbClr val="000000"/>
                </a:solidFill>
                <a:latin typeface="Calibri"/>
              </a:rPr>
              <a:t> </a:t>
            </a:r>
          </a:p>
          <a:p>
            <a:pPr lvl="2">
              <a:spcBef>
                <a:spcPts val="1001"/>
              </a:spcBef>
              <a:buClr>
                <a:srgbClr val="000000"/>
              </a:buClr>
            </a:pPr>
            <a:r>
              <a:rPr lang="de-DE" sz="1000" spc="-1" dirty="0" smtClean="0">
                <a:solidFill>
                  <a:srgbClr val="000000"/>
                </a:solidFill>
                <a:latin typeface="Calibri"/>
              </a:rPr>
              <a:t>Lipid </a:t>
            </a:r>
            <a:r>
              <a:rPr lang="de-DE" sz="1000" spc="-1" dirty="0" err="1" smtClean="0">
                <a:solidFill>
                  <a:srgbClr val="000000"/>
                </a:solidFill>
                <a:latin typeface="Calibri"/>
              </a:rPr>
              <a:t>metabolism</a:t>
            </a:r>
            <a:r>
              <a:rPr lang="de-DE" sz="1000" spc="-1" dirty="0" smtClean="0">
                <a:solidFill>
                  <a:srgbClr val="000000"/>
                </a:solidFill>
                <a:latin typeface="Calibri"/>
              </a:rPr>
              <a:t> </a:t>
            </a:r>
            <a:r>
              <a:rPr lang="de-DE" sz="1000" spc="-1" dirty="0" err="1" smtClean="0">
                <a:solidFill>
                  <a:srgbClr val="000000"/>
                </a:solidFill>
                <a:latin typeface="Calibri"/>
              </a:rPr>
              <a:t>is</a:t>
            </a:r>
            <a:r>
              <a:rPr lang="de-DE" sz="1000" spc="-1" dirty="0" smtClean="0">
                <a:solidFill>
                  <a:srgbClr val="000000"/>
                </a:solidFill>
                <a:latin typeface="Calibri"/>
              </a:rPr>
              <a:t> </a:t>
            </a:r>
            <a:r>
              <a:rPr lang="de-DE" sz="1000" spc="-1" dirty="0" err="1" smtClean="0">
                <a:solidFill>
                  <a:srgbClr val="000000"/>
                </a:solidFill>
                <a:latin typeface="Calibri"/>
              </a:rPr>
              <a:t>crucial</a:t>
            </a:r>
            <a:r>
              <a:rPr lang="de-DE" sz="1000" spc="-1" dirty="0" smtClean="0">
                <a:solidFill>
                  <a:srgbClr val="000000"/>
                </a:solidFill>
                <a:latin typeface="Calibri"/>
              </a:rPr>
              <a:t>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melanocyte</a:t>
            </a:r>
            <a:r>
              <a:rPr lang="de-DE" sz="1000" spc="-1" dirty="0" smtClean="0">
                <a:solidFill>
                  <a:srgbClr val="000000"/>
                </a:solidFill>
                <a:latin typeface="Calibri"/>
              </a:rPr>
              <a:t> </a:t>
            </a:r>
            <a:r>
              <a:rPr lang="de-DE" sz="1000" spc="-1" dirty="0" err="1" smtClean="0">
                <a:solidFill>
                  <a:srgbClr val="000000"/>
                </a:solidFill>
                <a:latin typeface="Calibri"/>
              </a:rPr>
              <a:t>function</a:t>
            </a:r>
            <a:r>
              <a:rPr lang="de-DE" sz="1000" spc="-1" dirty="0" smtClean="0">
                <a:solidFill>
                  <a:srgbClr val="000000"/>
                </a:solidFill>
                <a:latin typeface="Calibri"/>
              </a:rPr>
              <a:t> </a:t>
            </a:r>
            <a:r>
              <a:rPr lang="de-DE" sz="1000" spc="-1" dirty="0" err="1" smtClean="0">
                <a:solidFill>
                  <a:srgbClr val="000000"/>
                </a:solidFill>
                <a:latin typeface="Calibri"/>
              </a:rPr>
              <a:t>to</a:t>
            </a:r>
            <a:r>
              <a:rPr lang="de-DE" sz="1000" spc="-1" dirty="0" smtClean="0">
                <a:solidFill>
                  <a:srgbClr val="000000"/>
                </a:solidFill>
                <a:latin typeface="Calibri"/>
              </a:rPr>
              <a:t> </a:t>
            </a:r>
            <a:r>
              <a:rPr lang="de-DE" sz="1000" spc="-1" dirty="0" err="1" smtClean="0">
                <a:solidFill>
                  <a:srgbClr val="000000"/>
                </a:solidFill>
                <a:latin typeface="Calibri"/>
              </a:rPr>
              <a:t>generate</a:t>
            </a:r>
            <a:r>
              <a:rPr lang="de-DE" sz="1000" spc="-1" dirty="0" smtClean="0">
                <a:solidFill>
                  <a:srgbClr val="000000"/>
                </a:solidFill>
                <a:latin typeface="Calibri"/>
              </a:rPr>
              <a:t> </a:t>
            </a:r>
            <a:r>
              <a:rPr lang="de-DE" sz="1000" spc="-1" dirty="0" err="1" smtClean="0">
                <a:solidFill>
                  <a:srgbClr val="000000"/>
                </a:solidFill>
                <a:latin typeface="Calibri"/>
              </a:rPr>
              <a:t>melanosomes</a:t>
            </a:r>
            <a:r>
              <a:rPr lang="de-DE" sz="1000" spc="-1" dirty="0">
                <a:solidFill>
                  <a:srgbClr val="000000"/>
                </a:solidFill>
                <a:latin typeface="Calibri"/>
              </a:rPr>
              <a:t>: </a:t>
            </a:r>
            <a:r>
              <a:rPr lang="de-DE" sz="1000" spc="-1" dirty="0">
                <a:solidFill>
                  <a:srgbClr val="000000"/>
                </a:solidFill>
                <a:latin typeface="Calibri"/>
                <a:hlinkClick r:id="rId8"/>
              </a:rPr>
              <a:t>https://</a:t>
            </a:r>
            <a:r>
              <a:rPr lang="de-DE" sz="1000" spc="-1" dirty="0" smtClean="0">
                <a:solidFill>
                  <a:srgbClr val="000000"/>
                </a:solidFill>
                <a:latin typeface="Calibri"/>
                <a:hlinkClick r:id="rId8"/>
              </a:rPr>
              <a:t>www.mdpi.com/1422-0067/26/14/6785 /</a:t>
            </a:r>
            <a:r>
              <a:rPr lang="de-DE" sz="1000" spc="-1" dirty="0">
                <a:solidFill>
                  <a:srgbClr val="000000"/>
                </a:solidFill>
                <a:latin typeface="Calibri"/>
              </a:rPr>
              <a:t> </a:t>
            </a:r>
            <a:r>
              <a:rPr lang="de-DE" sz="1000" spc="-1" dirty="0">
                <a:solidFill>
                  <a:srgbClr val="000000"/>
                </a:solidFill>
                <a:latin typeface="Calibri"/>
                <a:hlinkClick r:id="rId9"/>
              </a:rPr>
              <a:t>https://pmc.ncbi.nlm.nih.gov/articles/PMC7692067</a:t>
            </a:r>
            <a:r>
              <a:rPr lang="de-DE" sz="1000" spc="-1" dirty="0" smtClean="0">
                <a:solidFill>
                  <a:srgbClr val="000000"/>
                </a:solidFill>
                <a:latin typeface="Calibri"/>
                <a:hlinkClick r:id="rId9"/>
              </a:rPr>
              <a:t>/</a:t>
            </a:r>
            <a:endParaRPr lang="de-DE" sz="1000" spc="-1" dirty="0" smtClean="0">
              <a:solidFill>
                <a:srgbClr val="000000"/>
              </a:solidFill>
              <a:latin typeface="Calibri"/>
            </a:endParaRPr>
          </a:p>
          <a:p>
            <a:pPr lvl="1">
              <a:spcBef>
                <a:spcPts val="1001"/>
              </a:spcBef>
              <a:buClr>
                <a:srgbClr val="000000"/>
              </a:buClr>
            </a:pPr>
            <a:r>
              <a:rPr lang="de-DE" sz="1400" b="1" spc="-1" dirty="0" smtClean="0">
                <a:solidFill>
                  <a:srgbClr val="000000"/>
                </a:solidFill>
                <a:latin typeface="Calibri"/>
              </a:rPr>
              <a:t>MBP (</a:t>
            </a:r>
            <a:r>
              <a:rPr lang="de-DE" sz="1400" b="1" spc="-1" dirty="0" err="1" smtClean="0">
                <a:solidFill>
                  <a:srgbClr val="000000"/>
                </a:solidFill>
                <a:latin typeface="Calibri"/>
              </a:rPr>
              <a:t>myelin</a:t>
            </a:r>
            <a:r>
              <a:rPr lang="de-DE" sz="1400" b="1" spc="-1" dirty="0" smtClean="0">
                <a:solidFill>
                  <a:srgbClr val="000000"/>
                </a:solidFill>
                <a:latin typeface="Calibri"/>
              </a:rPr>
              <a:t> </a:t>
            </a:r>
            <a:r>
              <a:rPr lang="de-DE" sz="1400" b="1" spc="-1" dirty="0" err="1" smtClean="0">
                <a:solidFill>
                  <a:srgbClr val="000000"/>
                </a:solidFill>
                <a:latin typeface="Calibri"/>
              </a:rPr>
              <a:t>basic</a:t>
            </a:r>
            <a:r>
              <a:rPr lang="de-DE" sz="1400" b="1" spc="-1" dirty="0" smtClean="0">
                <a:solidFill>
                  <a:srgbClr val="000000"/>
                </a:solidFill>
                <a:latin typeface="Calibri"/>
              </a:rPr>
              <a:t> </a:t>
            </a:r>
            <a:r>
              <a:rPr lang="de-DE" sz="1400" b="1" spc="-1" dirty="0" err="1" smtClean="0">
                <a:solidFill>
                  <a:srgbClr val="000000"/>
                </a:solidFill>
                <a:latin typeface="Calibri"/>
              </a:rPr>
              <a:t>protein</a:t>
            </a:r>
            <a:r>
              <a:rPr lang="de-DE" sz="1400" b="1" spc="-1" dirty="0" smtClean="0">
                <a:solidFill>
                  <a:srgbClr val="000000"/>
                </a:solidFill>
                <a:latin typeface="Calibri"/>
              </a:rPr>
              <a:t>):</a:t>
            </a:r>
          </a:p>
          <a:p>
            <a:pPr lvl="2">
              <a:spcBef>
                <a:spcPts val="1001"/>
              </a:spcBef>
              <a:buClr>
                <a:srgbClr val="000000"/>
              </a:buClr>
            </a:pPr>
            <a:r>
              <a:rPr lang="de-DE" sz="1000" spc="-1" dirty="0">
                <a:solidFill>
                  <a:srgbClr val="000000"/>
                </a:solidFill>
                <a:latin typeface="Calibri"/>
              </a:rPr>
              <a:t> </a:t>
            </a:r>
            <a:r>
              <a:rPr lang="de-DE" sz="1000" spc="-1" dirty="0" err="1" smtClean="0">
                <a:solidFill>
                  <a:srgbClr val="000000"/>
                </a:solidFill>
                <a:latin typeface="Calibri"/>
              </a:rPr>
              <a:t>no</a:t>
            </a:r>
            <a:r>
              <a:rPr lang="de-DE" sz="1000" spc="-1" dirty="0" smtClean="0">
                <a:solidFill>
                  <a:srgbClr val="000000"/>
                </a:solidFill>
                <a:latin typeface="Calibri"/>
              </a:rPr>
              <a:t> </a:t>
            </a:r>
            <a:r>
              <a:rPr lang="de-DE" sz="1000" spc="-1" dirty="0" err="1" smtClean="0">
                <a:solidFill>
                  <a:srgbClr val="000000"/>
                </a:solidFill>
                <a:latin typeface="Calibri"/>
              </a:rPr>
              <a:t>known</a:t>
            </a:r>
            <a:r>
              <a:rPr lang="de-DE" sz="1000" spc="-1" dirty="0" smtClean="0">
                <a:solidFill>
                  <a:srgbClr val="000000"/>
                </a:solidFill>
                <a:latin typeface="Calibri"/>
              </a:rPr>
              <a:t> </a:t>
            </a:r>
            <a:r>
              <a:rPr lang="de-DE" sz="1000" spc="-1" dirty="0" err="1" smtClean="0">
                <a:solidFill>
                  <a:srgbClr val="000000"/>
                </a:solidFill>
                <a:latin typeface="Calibri"/>
              </a:rPr>
              <a:t>function</a:t>
            </a:r>
            <a:r>
              <a:rPr lang="de-DE" sz="1000" spc="-1" dirty="0" smtClean="0">
                <a:solidFill>
                  <a:srgbClr val="000000"/>
                </a:solidFill>
                <a:latin typeface="Calibri"/>
              </a:rPr>
              <a:t> in </a:t>
            </a:r>
            <a:r>
              <a:rPr lang="de-DE" sz="1000" spc="-1" dirty="0" err="1" smtClean="0">
                <a:solidFill>
                  <a:srgbClr val="000000"/>
                </a:solidFill>
                <a:latin typeface="Calibri"/>
              </a:rPr>
              <a:t>melanocytes</a:t>
            </a:r>
            <a:endParaRPr lang="de-DE" sz="1000" spc="-1" dirty="0" smtClean="0">
              <a:solidFill>
                <a:srgbClr val="000000"/>
              </a:solidFill>
              <a:latin typeface="Calibri"/>
            </a:endParaRPr>
          </a:p>
          <a:p>
            <a:pPr lvl="2">
              <a:spcBef>
                <a:spcPts val="1001"/>
              </a:spcBef>
              <a:buClr>
                <a:srgbClr val="000000"/>
              </a:buClr>
            </a:pPr>
            <a:r>
              <a:rPr lang="de-DE" sz="1000" spc="-1" dirty="0" smtClean="0">
                <a:solidFill>
                  <a:srgbClr val="000000"/>
                </a:solidFill>
                <a:latin typeface="Calibri"/>
              </a:rPr>
              <a:t>But </a:t>
            </a:r>
            <a:r>
              <a:rPr lang="de-DE" sz="1000" spc="-1" dirty="0" err="1" smtClean="0">
                <a:solidFill>
                  <a:srgbClr val="000000"/>
                </a:solidFill>
                <a:latin typeface="Calibri"/>
              </a:rPr>
              <a:t>involved</a:t>
            </a:r>
            <a:r>
              <a:rPr lang="de-DE" sz="1000" spc="-1" dirty="0" smtClean="0">
                <a:solidFill>
                  <a:srgbClr val="000000"/>
                </a:solidFill>
                <a:latin typeface="Calibri"/>
              </a:rPr>
              <a:t> in </a:t>
            </a:r>
            <a:r>
              <a:rPr lang="de-DE" sz="1000" spc="-1" dirty="0" err="1" smtClean="0">
                <a:solidFill>
                  <a:srgbClr val="000000"/>
                </a:solidFill>
                <a:latin typeface="Calibri"/>
              </a:rPr>
              <a:t>neural</a:t>
            </a:r>
            <a:r>
              <a:rPr lang="de-DE" sz="1000" spc="-1" dirty="0" smtClean="0">
                <a:solidFill>
                  <a:srgbClr val="000000"/>
                </a:solidFill>
                <a:latin typeface="Calibri"/>
              </a:rPr>
              <a:t> </a:t>
            </a:r>
            <a:r>
              <a:rPr lang="de-DE" sz="1000" spc="-1" dirty="0" err="1" smtClean="0">
                <a:solidFill>
                  <a:srgbClr val="000000"/>
                </a:solidFill>
                <a:latin typeface="Calibri"/>
              </a:rPr>
              <a:t>stem</a:t>
            </a:r>
            <a:r>
              <a:rPr lang="de-DE" sz="1000" spc="-1" dirty="0" smtClean="0">
                <a:solidFill>
                  <a:srgbClr val="000000"/>
                </a:solidFill>
                <a:latin typeface="Calibri"/>
              </a:rPr>
              <a:t> </a:t>
            </a:r>
            <a:r>
              <a:rPr lang="de-DE" sz="1000" spc="-1" dirty="0" err="1" smtClean="0">
                <a:solidFill>
                  <a:srgbClr val="000000"/>
                </a:solidFill>
                <a:latin typeface="Calibri"/>
              </a:rPr>
              <a:t>cell</a:t>
            </a:r>
            <a:r>
              <a:rPr lang="de-DE" sz="1000" spc="-1" dirty="0" smtClean="0">
                <a:solidFill>
                  <a:srgbClr val="000000"/>
                </a:solidFill>
                <a:latin typeface="Calibri"/>
              </a:rPr>
              <a:t> </a:t>
            </a:r>
            <a:r>
              <a:rPr lang="de-DE" sz="1000" spc="-1" dirty="0" err="1" smtClean="0">
                <a:solidFill>
                  <a:srgbClr val="000000"/>
                </a:solidFill>
                <a:latin typeface="Calibri"/>
              </a:rPr>
              <a:t>proliferation</a:t>
            </a:r>
            <a:r>
              <a:rPr lang="de-DE" sz="1000" spc="-1" dirty="0">
                <a:solidFill>
                  <a:srgbClr val="000000"/>
                </a:solidFill>
                <a:latin typeface="Calibri"/>
              </a:rPr>
              <a:t>: </a:t>
            </a:r>
            <a:r>
              <a:rPr lang="de-DE" sz="1000" spc="-1" dirty="0">
                <a:solidFill>
                  <a:srgbClr val="000000"/>
                </a:solidFill>
                <a:latin typeface="Calibri"/>
                <a:hlinkClick r:id="rId10"/>
              </a:rPr>
              <a:t>https://pubmed.ncbi.nlm.nih.gov/27573615</a:t>
            </a:r>
            <a:r>
              <a:rPr lang="de-DE" sz="1000" spc="-1" dirty="0" smtClean="0">
                <a:solidFill>
                  <a:srgbClr val="000000"/>
                </a:solidFill>
                <a:latin typeface="Calibri"/>
                <a:hlinkClick r:id="rId10"/>
              </a:rPr>
              <a:t>/</a:t>
            </a:r>
            <a:r>
              <a:rPr lang="de-DE" sz="1000" spc="-1" dirty="0" smtClean="0">
                <a:solidFill>
                  <a:srgbClr val="000000"/>
                </a:solidFill>
                <a:latin typeface="Calibri"/>
              </a:rPr>
              <a:t> </a:t>
            </a:r>
          </a:p>
          <a:p>
            <a:pPr lvl="2">
              <a:spcBef>
                <a:spcPts val="1001"/>
              </a:spcBef>
              <a:buClr>
                <a:srgbClr val="000000"/>
              </a:buClr>
            </a:pPr>
            <a:r>
              <a:rPr lang="de-DE" sz="1000" spc="-1" dirty="0" err="1" smtClean="0">
                <a:solidFill>
                  <a:srgbClr val="000000"/>
                </a:solidFill>
                <a:latin typeface="Calibri"/>
              </a:rPr>
              <a:t>Important</a:t>
            </a:r>
            <a:r>
              <a:rPr lang="de-DE" sz="1000" spc="-1" dirty="0" smtClean="0">
                <a:solidFill>
                  <a:srgbClr val="000000"/>
                </a:solidFill>
                <a:latin typeface="Calibri"/>
              </a:rPr>
              <a:t>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membrane</a:t>
            </a:r>
            <a:r>
              <a:rPr lang="de-DE" sz="1000" spc="-1" dirty="0" smtClean="0">
                <a:solidFill>
                  <a:srgbClr val="000000"/>
                </a:solidFill>
                <a:latin typeface="Calibri"/>
              </a:rPr>
              <a:t> </a:t>
            </a:r>
            <a:r>
              <a:rPr lang="de-DE" sz="1000" spc="-1" dirty="0" err="1" smtClean="0">
                <a:solidFill>
                  <a:srgbClr val="000000"/>
                </a:solidFill>
                <a:latin typeface="Calibri"/>
              </a:rPr>
              <a:t>stability</a:t>
            </a:r>
            <a:r>
              <a:rPr lang="de-DE" sz="1000" spc="-1" dirty="0">
                <a:solidFill>
                  <a:srgbClr val="000000"/>
                </a:solidFill>
                <a:latin typeface="Calibri"/>
              </a:rPr>
              <a:t>: </a:t>
            </a:r>
            <a:r>
              <a:rPr lang="de-DE" sz="1000" spc="-1" dirty="0">
                <a:solidFill>
                  <a:srgbClr val="000000"/>
                </a:solidFill>
                <a:latin typeface="Calibri"/>
                <a:hlinkClick r:id="rId11"/>
              </a:rPr>
              <a:t>https://</a:t>
            </a:r>
            <a:r>
              <a:rPr lang="de-DE" sz="1000" spc="-1" dirty="0" smtClean="0">
                <a:solidFill>
                  <a:srgbClr val="000000"/>
                </a:solidFill>
                <a:latin typeface="Calibri"/>
                <a:hlinkClick r:id="rId11"/>
              </a:rPr>
              <a:t>www.pnas.org/doi/10.1073/pnas.0601002103</a:t>
            </a:r>
            <a:r>
              <a:rPr lang="de-DE" sz="1000" spc="-1" dirty="0" smtClean="0">
                <a:solidFill>
                  <a:srgbClr val="000000"/>
                </a:solidFill>
                <a:latin typeface="Calibri"/>
              </a:rPr>
              <a:t> </a:t>
            </a:r>
          </a:p>
          <a:p>
            <a:pPr lvl="2">
              <a:spcBef>
                <a:spcPts val="1001"/>
              </a:spcBef>
              <a:buClr>
                <a:srgbClr val="000000"/>
              </a:buClr>
            </a:pPr>
            <a:r>
              <a:rPr lang="de-DE" sz="1000" spc="-1" dirty="0" err="1" smtClean="0">
                <a:solidFill>
                  <a:srgbClr val="000000"/>
                </a:solidFill>
                <a:latin typeface="Calibri"/>
              </a:rPr>
              <a:t>Important</a:t>
            </a:r>
            <a:r>
              <a:rPr lang="de-DE" sz="1000" spc="-1" dirty="0" smtClean="0">
                <a:solidFill>
                  <a:srgbClr val="000000"/>
                </a:solidFill>
                <a:latin typeface="Calibri"/>
              </a:rPr>
              <a:t>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actin</a:t>
            </a:r>
            <a:r>
              <a:rPr lang="de-DE" sz="1000" spc="-1" dirty="0" smtClean="0">
                <a:solidFill>
                  <a:srgbClr val="000000"/>
                </a:solidFill>
                <a:latin typeface="Calibri"/>
              </a:rPr>
              <a:t> </a:t>
            </a:r>
            <a:r>
              <a:rPr lang="de-DE" sz="1000" spc="-1" dirty="0" err="1" smtClean="0">
                <a:solidFill>
                  <a:srgbClr val="000000"/>
                </a:solidFill>
                <a:latin typeface="Calibri"/>
              </a:rPr>
              <a:t>and</a:t>
            </a:r>
            <a:r>
              <a:rPr lang="de-DE" sz="1000" spc="-1" dirty="0" smtClean="0">
                <a:solidFill>
                  <a:srgbClr val="000000"/>
                </a:solidFill>
                <a:latin typeface="Calibri"/>
              </a:rPr>
              <a:t> </a:t>
            </a:r>
            <a:r>
              <a:rPr lang="de-DE" sz="1000" spc="-1" dirty="0" err="1" smtClean="0">
                <a:solidFill>
                  <a:srgbClr val="000000"/>
                </a:solidFill>
                <a:latin typeface="Calibri"/>
              </a:rPr>
              <a:t>tubulin</a:t>
            </a:r>
            <a:r>
              <a:rPr lang="de-DE" sz="1000" spc="-1" dirty="0" smtClean="0">
                <a:solidFill>
                  <a:srgbClr val="000000"/>
                </a:solidFill>
                <a:latin typeface="Calibri"/>
              </a:rPr>
              <a:t> </a:t>
            </a:r>
            <a:r>
              <a:rPr lang="de-DE" sz="1000" spc="-1" dirty="0" err="1" smtClean="0">
                <a:solidFill>
                  <a:srgbClr val="000000"/>
                </a:solidFill>
                <a:latin typeface="Calibri"/>
              </a:rPr>
              <a:t>transport</a:t>
            </a:r>
            <a:r>
              <a:rPr lang="de-DE" sz="1000" spc="-1" dirty="0" smtClean="0">
                <a:solidFill>
                  <a:srgbClr val="000000"/>
                </a:solidFill>
                <a:latin typeface="Calibri"/>
              </a:rPr>
              <a:t> </a:t>
            </a:r>
            <a:r>
              <a:rPr lang="de-DE" sz="1000" spc="-1" dirty="0" err="1" smtClean="0">
                <a:solidFill>
                  <a:srgbClr val="000000"/>
                </a:solidFill>
                <a:latin typeface="Calibri"/>
              </a:rPr>
              <a:t>which</a:t>
            </a:r>
            <a:r>
              <a:rPr lang="de-DE" sz="1000" spc="-1" dirty="0" smtClean="0">
                <a:solidFill>
                  <a:srgbClr val="000000"/>
                </a:solidFill>
                <a:latin typeface="Calibri"/>
              </a:rPr>
              <a:t> </a:t>
            </a:r>
            <a:r>
              <a:rPr lang="de-DE" sz="1000" spc="-1" dirty="0" err="1" smtClean="0">
                <a:solidFill>
                  <a:srgbClr val="000000"/>
                </a:solidFill>
                <a:latin typeface="Calibri"/>
              </a:rPr>
              <a:t>might</a:t>
            </a:r>
            <a:r>
              <a:rPr lang="de-DE" sz="1000" spc="-1" dirty="0" smtClean="0">
                <a:solidFill>
                  <a:srgbClr val="000000"/>
                </a:solidFill>
                <a:latin typeface="Calibri"/>
              </a:rPr>
              <a:t> </a:t>
            </a:r>
            <a:r>
              <a:rPr lang="de-DE" sz="1000" spc="-1" dirty="0" err="1" smtClean="0">
                <a:solidFill>
                  <a:srgbClr val="000000"/>
                </a:solidFill>
                <a:latin typeface="Calibri"/>
              </a:rPr>
              <a:t>be</a:t>
            </a:r>
            <a:r>
              <a:rPr lang="de-DE" sz="1000" spc="-1" dirty="0" smtClean="0">
                <a:solidFill>
                  <a:srgbClr val="000000"/>
                </a:solidFill>
                <a:latin typeface="Calibri"/>
              </a:rPr>
              <a:t> </a:t>
            </a:r>
            <a:r>
              <a:rPr lang="de-DE" sz="1000" spc="-1" dirty="0" err="1" smtClean="0">
                <a:solidFill>
                  <a:srgbClr val="000000"/>
                </a:solidFill>
                <a:latin typeface="Calibri"/>
              </a:rPr>
              <a:t>important</a:t>
            </a:r>
            <a:r>
              <a:rPr lang="de-DE" sz="1000" spc="-1" dirty="0" smtClean="0">
                <a:solidFill>
                  <a:srgbClr val="000000"/>
                </a:solidFill>
                <a:latin typeface="Calibri"/>
              </a:rPr>
              <a:t> </a:t>
            </a:r>
            <a:r>
              <a:rPr lang="de-DE" sz="1000" spc="-1" dirty="0" err="1" smtClean="0">
                <a:solidFill>
                  <a:srgbClr val="000000"/>
                </a:solidFill>
                <a:latin typeface="Calibri"/>
              </a:rPr>
              <a:t>for</a:t>
            </a:r>
            <a:r>
              <a:rPr lang="de-DE" sz="1000" spc="-1" dirty="0" smtClean="0">
                <a:solidFill>
                  <a:srgbClr val="000000"/>
                </a:solidFill>
                <a:latin typeface="Calibri"/>
              </a:rPr>
              <a:t> </a:t>
            </a:r>
            <a:r>
              <a:rPr lang="de-DE" sz="1000" spc="-1" dirty="0" err="1" smtClean="0">
                <a:solidFill>
                  <a:srgbClr val="000000"/>
                </a:solidFill>
                <a:latin typeface="Calibri"/>
              </a:rPr>
              <a:t>actin</a:t>
            </a:r>
            <a:r>
              <a:rPr lang="de-DE" sz="1000" spc="-1" dirty="0" smtClean="0">
                <a:solidFill>
                  <a:srgbClr val="000000"/>
                </a:solidFill>
                <a:latin typeface="Calibri"/>
              </a:rPr>
              <a:t> </a:t>
            </a:r>
            <a:r>
              <a:rPr lang="de-DE" sz="1000" spc="-1" dirty="0" err="1" smtClean="0">
                <a:solidFill>
                  <a:srgbClr val="000000"/>
                </a:solidFill>
                <a:latin typeface="Calibri"/>
              </a:rPr>
              <a:t>dependant</a:t>
            </a:r>
            <a:r>
              <a:rPr lang="de-DE" sz="1000" spc="-1" dirty="0" smtClean="0">
                <a:solidFill>
                  <a:srgbClr val="000000"/>
                </a:solidFill>
                <a:latin typeface="Calibri"/>
              </a:rPr>
              <a:t> </a:t>
            </a:r>
            <a:r>
              <a:rPr lang="de-DE" sz="1000" spc="-1" dirty="0" err="1" smtClean="0">
                <a:solidFill>
                  <a:srgbClr val="000000"/>
                </a:solidFill>
                <a:latin typeface="Calibri"/>
              </a:rPr>
              <a:t>transport</a:t>
            </a:r>
            <a:r>
              <a:rPr lang="de-DE" sz="1000" spc="-1" dirty="0" smtClean="0">
                <a:solidFill>
                  <a:srgbClr val="000000"/>
                </a:solidFill>
                <a:latin typeface="Calibri"/>
              </a:rPr>
              <a:t> </a:t>
            </a:r>
            <a:r>
              <a:rPr lang="de-DE" sz="1000" spc="-1" dirty="0" err="1" smtClean="0">
                <a:solidFill>
                  <a:srgbClr val="000000"/>
                </a:solidFill>
                <a:latin typeface="Calibri"/>
              </a:rPr>
              <a:t>of</a:t>
            </a:r>
            <a:r>
              <a:rPr lang="de-DE" sz="1000" spc="-1" dirty="0" smtClean="0">
                <a:solidFill>
                  <a:srgbClr val="000000"/>
                </a:solidFill>
                <a:latin typeface="Calibri"/>
              </a:rPr>
              <a:t> </a:t>
            </a:r>
            <a:r>
              <a:rPr lang="de-DE" sz="1000" spc="-1" dirty="0" err="1" smtClean="0">
                <a:solidFill>
                  <a:srgbClr val="000000"/>
                </a:solidFill>
                <a:latin typeface="Calibri"/>
              </a:rPr>
              <a:t>melanosomes</a:t>
            </a:r>
            <a:r>
              <a:rPr lang="de-DE" sz="1000" spc="-1" dirty="0" smtClean="0">
                <a:solidFill>
                  <a:srgbClr val="000000"/>
                </a:solidFill>
                <a:latin typeface="Calibri"/>
              </a:rPr>
              <a:t> </a:t>
            </a:r>
            <a:r>
              <a:rPr lang="de-DE" sz="1000" spc="-1" dirty="0" err="1" smtClean="0">
                <a:solidFill>
                  <a:srgbClr val="000000"/>
                </a:solidFill>
                <a:latin typeface="Calibri"/>
              </a:rPr>
              <a:t>to</a:t>
            </a:r>
            <a:r>
              <a:rPr lang="de-DE" sz="1000" spc="-1" dirty="0">
                <a:solidFill>
                  <a:srgbClr val="000000"/>
                </a:solidFill>
                <a:latin typeface="Calibri"/>
              </a:rPr>
              <a:t> </a:t>
            </a:r>
            <a:r>
              <a:rPr lang="de-DE" sz="1000" spc="-1" dirty="0" err="1">
                <a:solidFill>
                  <a:srgbClr val="000000"/>
                </a:solidFill>
                <a:latin typeface="Calibri"/>
              </a:rPr>
              <a:t>dendrites</a:t>
            </a:r>
            <a:r>
              <a:rPr lang="de-DE" sz="1000" spc="-1" dirty="0">
                <a:solidFill>
                  <a:srgbClr val="000000"/>
                </a:solidFill>
                <a:latin typeface="Calibri"/>
              </a:rPr>
              <a:t>: </a:t>
            </a:r>
            <a:r>
              <a:rPr lang="de-DE" sz="1000" spc="-1" dirty="0">
                <a:solidFill>
                  <a:srgbClr val="000000"/>
                </a:solidFill>
                <a:latin typeface="Calibri"/>
                <a:hlinkClick r:id="rId12"/>
              </a:rPr>
              <a:t>https://pubmed.ncbi.nlm.nih.gov/16794783</a:t>
            </a:r>
            <a:r>
              <a:rPr lang="de-DE" sz="1000" spc="-1" dirty="0" smtClean="0">
                <a:solidFill>
                  <a:srgbClr val="000000"/>
                </a:solidFill>
                <a:latin typeface="Calibri"/>
                <a:hlinkClick r:id="rId12"/>
              </a:rPr>
              <a:t>/</a:t>
            </a:r>
            <a:r>
              <a:rPr lang="de-DE" sz="1000" spc="-1" dirty="0" smtClean="0">
                <a:solidFill>
                  <a:srgbClr val="000000"/>
                </a:solidFill>
                <a:latin typeface="Calibri"/>
              </a:rPr>
              <a:t> </a:t>
            </a:r>
          </a:p>
          <a:p>
            <a:pPr lvl="2">
              <a:spcBef>
                <a:spcPts val="1001"/>
              </a:spcBef>
              <a:buClr>
                <a:srgbClr val="000000"/>
              </a:buClr>
            </a:pPr>
            <a:r>
              <a:rPr lang="de-DE" sz="1000" spc="-1" dirty="0" err="1" smtClean="0">
                <a:solidFill>
                  <a:srgbClr val="000000"/>
                </a:solidFill>
                <a:latin typeface="Calibri"/>
              </a:rPr>
              <a:t>Interacts</a:t>
            </a:r>
            <a:r>
              <a:rPr lang="de-DE" sz="1000" spc="-1" dirty="0" smtClean="0">
                <a:solidFill>
                  <a:srgbClr val="000000"/>
                </a:solidFill>
                <a:latin typeface="Calibri"/>
              </a:rPr>
              <a:t> </a:t>
            </a:r>
            <a:r>
              <a:rPr lang="de-DE" sz="1000" spc="-1" dirty="0" err="1" smtClean="0">
                <a:solidFill>
                  <a:srgbClr val="000000"/>
                </a:solidFill>
                <a:latin typeface="Calibri"/>
              </a:rPr>
              <a:t>with</a:t>
            </a:r>
            <a:r>
              <a:rPr lang="de-DE" sz="1000" spc="-1" dirty="0" smtClean="0">
                <a:solidFill>
                  <a:srgbClr val="000000"/>
                </a:solidFill>
                <a:latin typeface="Calibri"/>
              </a:rPr>
              <a:t> </a:t>
            </a:r>
            <a:r>
              <a:rPr lang="de-DE" sz="1000" spc="-1" dirty="0" err="1" smtClean="0">
                <a:solidFill>
                  <a:srgbClr val="000000"/>
                </a:solidFill>
                <a:latin typeface="Calibri"/>
              </a:rPr>
              <a:t>clathrin</a:t>
            </a:r>
            <a:r>
              <a:rPr lang="de-DE" sz="1000" spc="-1" dirty="0" smtClean="0">
                <a:solidFill>
                  <a:srgbClr val="000000"/>
                </a:solidFill>
                <a:latin typeface="Calibri"/>
              </a:rPr>
              <a:t> </a:t>
            </a:r>
            <a:r>
              <a:rPr lang="de-DE" sz="1000" spc="-1" dirty="0" err="1" smtClean="0">
                <a:solidFill>
                  <a:srgbClr val="000000"/>
                </a:solidFill>
                <a:latin typeface="Calibri"/>
              </a:rPr>
              <a:t>and</a:t>
            </a:r>
            <a:r>
              <a:rPr lang="de-DE" sz="1000" spc="-1" dirty="0" smtClean="0">
                <a:solidFill>
                  <a:srgbClr val="000000"/>
                </a:solidFill>
                <a:latin typeface="Calibri"/>
              </a:rPr>
              <a:t> </a:t>
            </a:r>
            <a:r>
              <a:rPr lang="de-DE" sz="1000" spc="-1" dirty="0" err="1" smtClean="0">
                <a:solidFill>
                  <a:srgbClr val="000000"/>
                </a:solidFill>
                <a:latin typeface="Calibri"/>
              </a:rPr>
              <a:t>might</a:t>
            </a:r>
            <a:r>
              <a:rPr lang="de-DE" sz="1000" spc="-1" dirty="0" smtClean="0">
                <a:solidFill>
                  <a:srgbClr val="000000"/>
                </a:solidFill>
                <a:latin typeface="Calibri"/>
              </a:rPr>
              <a:t> </a:t>
            </a:r>
            <a:r>
              <a:rPr lang="de-DE" sz="1000" spc="-1" dirty="0" err="1" smtClean="0">
                <a:solidFill>
                  <a:srgbClr val="000000"/>
                </a:solidFill>
                <a:latin typeface="Calibri"/>
              </a:rPr>
              <a:t>be</a:t>
            </a:r>
            <a:r>
              <a:rPr lang="de-DE" sz="1000" spc="-1" dirty="0" smtClean="0">
                <a:solidFill>
                  <a:srgbClr val="000000"/>
                </a:solidFill>
                <a:latin typeface="Calibri"/>
              </a:rPr>
              <a:t> </a:t>
            </a:r>
            <a:r>
              <a:rPr lang="de-DE" sz="1000" spc="-1" dirty="0" err="1" smtClean="0">
                <a:solidFill>
                  <a:srgbClr val="000000"/>
                </a:solidFill>
                <a:latin typeface="Calibri"/>
              </a:rPr>
              <a:t>involved</a:t>
            </a:r>
            <a:r>
              <a:rPr lang="de-DE" sz="1000" spc="-1" dirty="0" smtClean="0">
                <a:solidFill>
                  <a:srgbClr val="000000"/>
                </a:solidFill>
                <a:latin typeface="Calibri"/>
              </a:rPr>
              <a:t> in </a:t>
            </a:r>
            <a:r>
              <a:rPr lang="de-DE" sz="1000" spc="-1" dirty="0" err="1" smtClean="0">
                <a:solidFill>
                  <a:srgbClr val="000000"/>
                </a:solidFill>
                <a:latin typeface="Calibri"/>
              </a:rPr>
              <a:t>vesicle</a:t>
            </a:r>
            <a:r>
              <a:rPr lang="de-DE" sz="1000" spc="-1" dirty="0" smtClean="0">
                <a:solidFill>
                  <a:srgbClr val="000000"/>
                </a:solidFill>
                <a:latin typeface="Calibri"/>
              </a:rPr>
              <a:t> </a:t>
            </a:r>
            <a:r>
              <a:rPr lang="de-DE" sz="1000" spc="-1" dirty="0" err="1" smtClean="0">
                <a:solidFill>
                  <a:srgbClr val="000000"/>
                </a:solidFill>
                <a:latin typeface="Calibri"/>
              </a:rPr>
              <a:t>trafficking</a:t>
            </a:r>
            <a:r>
              <a:rPr lang="de-DE" sz="1000" spc="-1" dirty="0">
                <a:solidFill>
                  <a:srgbClr val="000000"/>
                </a:solidFill>
                <a:latin typeface="Calibri"/>
              </a:rPr>
              <a:t>: </a:t>
            </a:r>
            <a:r>
              <a:rPr lang="de-DE" sz="1000" spc="-1" dirty="0">
                <a:solidFill>
                  <a:srgbClr val="000000"/>
                </a:solidFill>
                <a:latin typeface="Calibri"/>
                <a:hlinkClick r:id="rId12"/>
              </a:rPr>
              <a:t>https://pubmed.ncbi.nlm.nih.gov/16794783</a:t>
            </a:r>
            <a:r>
              <a:rPr lang="de-DE" sz="1000" spc="-1" dirty="0" smtClean="0">
                <a:solidFill>
                  <a:srgbClr val="000000"/>
                </a:solidFill>
                <a:latin typeface="Calibri"/>
                <a:hlinkClick r:id="rId12"/>
              </a:rPr>
              <a:t>/</a:t>
            </a:r>
            <a:r>
              <a:rPr lang="de-DE" sz="1000" spc="-1" dirty="0" smtClean="0">
                <a:solidFill>
                  <a:srgbClr val="000000"/>
                </a:solidFill>
                <a:latin typeface="Calibri"/>
              </a:rPr>
              <a:t> </a:t>
            </a:r>
          </a:p>
          <a:p>
            <a:pPr lvl="1">
              <a:spcBef>
                <a:spcPts val="1001"/>
              </a:spcBef>
              <a:buClr>
                <a:srgbClr val="000000"/>
              </a:buClr>
              <a:buFont typeface="Arial"/>
              <a:buChar char="•"/>
            </a:pPr>
            <a:endParaRPr lang="de-DE" sz="1400" spc="-1" dirty="0" smtClean="0">
              <a:solidFill>
                <a:srgbClr val="000000"/>
              </a:solidFill>
              <a:latin typeface="Calibri"/>
            </a:endParaRPr>
          </a:p>
          <a:p>
            <a:pPr>
              <a:spcBef>
                <a:spcPts val="1001"/>
              </a:spcBef>
              <a:buClr>
                <a:srgbClr val="000000"/>
              </a:buClr>
              <a:buFont typeface="Arial"/>
              <a:buChar char="•"/>
            </a:pPr>
            <a:endParaRPr lang="de-DE" sz="1800" b="1" spc="-1" dirty="0">
              <a:solidFill>
                <a:srgbClr val="000000"/>
              </a:solidFill>
              <a:latin typeface="Calibri"/>
            </a:endParaRPr>
          </a:p>
          <a:p>
            <a:pPr>
              <a:spcBef>
                <a:spcPts val="1001"/>
              </a:spcBef>
              <a:buClr>
                <a:srgbClr val="000000"/>
              </a:buClr>
              <a:buFont typeface="Arial"/>
              <a:buChar char="•"/>
            </a:pPr>
            <a:endParaRPr lang="de-DE" sz="1800" spc="-1" dirty="0" smtClean="0">
              <a:solidFill>
                <a:srgbClr val="000000"/>
              </a:solidFill>
              <a:latin typeface="Calibri"/>
            </a:endParaRPr>
          </a:p>
        </p:txBody>
      </p:sp>
    </p:spTree>
    <p:extLst>
      <p:ext uri="{BB962C8B-B14F-4D97-AF65-F5344CB8AC3E}">
        <p14:creationId xmlns:p14="http://schemas.microsoft.com/office/powerpoint/2010/main" val="2005890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a:solidFill>
                  <a:srgbClr val="000000"/>
                </a:solidFill>
                <a:latin typeface="Calibri Light"/>
                <a:ea typeface="DejaVu Sans"/>
              </a:rPr>
              <a:t>03-Quality control</a:t>
            </a:r>
            <a:endParaRPr lang="en-US" sz="6000" b="0" strike="noStrike" spc="-1">
              <a:solidFill>
                <a:srgbClr val="000000"/>
              </a:solidFill>
              <a:latin typeface="Arial"/>
            </a:endParaRPr>
          </a:p>
        </p:txBody>
      </p:sp>
      <p:sp>
        <p:nvSpPr>
          <p:cNvPr id="271" name="PlaceHolder 2"/>
          <p:cNvSpPr>
            <a:spLocks noGrp="1"/>
          </p:cNvSpPr>
          <p:nvPr>
            <p:ph/>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feld 12"/>
          <p:cNvSpPr/>
          <p:nvPr/>
        </p:nvSpPr>
        <p:spPr>
          <a:xfrm>
            <a:off x="1955880" y="84932"/>
            <a:ext cx="73404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de-DE" sz="1800" b="1" strike="noStrike" spc="-1" dirty="0" smtClean="0">
                <a:solidFill>
                  <a:srgbClr val="000000"/>
                </a:solidFill>
                <a:latin typeface="Arial"/>
                <a:ea typeface="DejaVu Sans"/>
              </a:rPr>
              <a:t>Driver genes – Cluster 10</a:t>
            </a:r>
            <a:endParaRPr lang="de-DE" sz="1800" b="0" strike="noStrike" spc="-1" dirty="0">
              <a:latin typeface="Arial"/>
            </a:endParaRP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335" y="577952"/>
            <a:ext cx="8863611" cy="6280047"/>
          </a:xfrm>
          <a:prstGeom prst="rect">
            <a:avLst/>
          </a:prstGeom>
        </p:spPr>
      </p:pic>
    </p:spTree>
    <p:extLst>
      <p:ext uri="{BB962C8B-B14F-4D97-AF65-F5344CB8AC3E}">
        <p14:creationId xmlns:p14="http://schemas.microsoft.com/office/powerpoint/2010/main" val="4997230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99828" y="1171575"/>
            <a:ext cx="2348097" cy="3416320"/>
          </a:xfrm>
          <a:prstGeom prst="rect">
            <a:avLst/>
          </a:prstGeom>
          <a:noFill/>
        </p:spPr>
        <p:txBody>
          <a:bodyPr wrap="square" rtlCol="0">
            <a:spAutoFit/>
          </a:bodyPr>
          <a:lstStyle/>
          <a:p>
            <a:pPr marL="285750" indent="-285750">
              <a:buFont typeface="Arial" panose="020B0604020202020204" pitchFamily="34" charset="0"/>
              <a:buChar char="•"/>
            </a:pPr>
            <a:r>
              <a:rPr lang="de-DE" dirty="0" smtClean="0"/>
              <a:t>Top40 </a:t>
            </a:r>
            <a:r>
              <a:rPr lang="de-DE" dirty="0" err="1" smtClean="0"/>
              <a:t>CellRank</a:t>
            </a:r>
            <a:r>
              <a:rPr lang="de-DE" dirty="0" smtClean="0"/>
              <a:t> </a:t>
            </a:r>
            <a:r>
              <a:rPr lang="de-DE" dirty="0" err="1" smtClean="0"/>
              <a:t>driver</a:t>
            </a:r>
            <a:r>
              <a:rPr lang="de-DE" dirty="0" smtClean="0"/>
              <a:t> genes </a:t>
            </a:r>
            <a:r>
              <a:rPr lang="de-DE" dirty="0" err="1" smtClean="0"/>
              <a:t>plotted</a:t>
            </a:r>
            <a:r>
              <a:rPr lang="de-DE" dirty="0" smtClean="0"/>
              <a:t> </a:t>
            </a:r>
            <a:r>
              <a:rPr lang="de-DE" dirty="0" err="1" smtClean="0"/>
              <a:t>by</a:t>
            </a:r>
            <a:r>
              <a:rPr lang="de-DE" dirty="0" smtClean="0"/>
              <a:t> pseudotime</a:t>
            </a:r>
          </a:p>
          <a:p>
            <a:pPr marL="285750" indent="-285750">
              <a:buFont typeface="Arial" panose="020B0604020202020204" pitchFamily="34" charset="0"/>
              <a:buChar char="•"/>
            </a:pPr>
            <a:r>
              <a:rPr lang="de-DE" dirty="0" err="1" smtClean="0"/>
              <a:t>If</a:t>
            </a:r>
            <a:r>
              <a:rPr lang="de-DE" dirty="0" smtClean="0"/>
              <a:t> a </a:t>
            </a:r>
            <a:r>
              <a:rPr lang="de-DE" dirty="0" err="1" smtClean="0"/>
              <a:t>gene</a:t>
            </a:r>
            <a:r>
              <a:rPr lang="de-DE" dirty="0" smtClean="0"/>
              <a:t> </a:t>
            </a:r>
            <a:r>
              <a:rPr lang="de-DE" dirty="0" err="1" smtClean="0"/>
              <a:t>is</a:t>
            </a:r>
            <a:r>
              <a:rPr lang="de-DE" dirty="0" smtClean="0"/>
              <a:t> </a:t>
            </a:r>
            <a:r>
              <a:rPr lang="de-DE" dirty="0" err="1" smtClean="0"/>
              <a:t>highly</a:t>
            </a:r>
            <a:r>
              <a:rPr lang="de-DE" dirty="0" smtClean="0"/>
              <a:t> </a:t>
            </a:r>
            <a:r>
              <a:rPr lang="de-DE" dirty="0" err="1" smtClean="0"/>
              <a:t>expressed</a:t>
            </a:r>
            <a:r>
              <a:rPr lang="de-DE" dirty="0" smtClean="0"/>
              <a:t> at </a:t>
            </a:r>
            <a:r>
              <a:rPr lang="de-DE" dirty="0" err="1" smtClean="0"/>
              <a:t>the</a:t>
            </a:r>
            <a:r>
              <a:rPr lang="de-DE" dirty="0" smtClean="0"/>
              <a:t> </a:t>
            </a:r>
            <a:r>
              <a:rPr lang="de-DE" dirty="0" err="1" smtClean="0"/>
              <a:t>timepoint</a:t>
            </a:r>
            <a:r>
              <a:rPr lang="de-DE" dirty="0" smtClean="0"/>
              <a:t> </a:t>
            </a:r>
            <a:r>
              <a:rPr lang="de-DE" dirty="0" err="1" smtClean="0"/>
              <a:t>shown</a:t>
            </a:r>
            <a:r>
              <a:rPr lang="de-DE" dirty="0" smtClean="0"/>
              <a:t> </a:t>
            </a:r>
            <a:r>
              <a:rPr lang="de-DE" dirty="0" err="1" smtClean="0"/>
              <a:t>here</a:t>
            </a:r>
            <a:r>
              <a:rPr lang="de-DE" dirty="0" smtClean="0"/>
              <a:t> </a:t>
            </a:r>
            <a:r>
              <a:rPr lang="de-DE" dirty="0" err="1" smtClean="0"/>
              <a:t>it</a:t>
            </a:r>
            <a:r>
              <a:rPr lang="de-DE" dirty="0" smtClean="0"/>
              <a:t> </a:t>
            </a:r>
            <a:r>
              <a:rPr lang="de-DE" dirty="0" err="1" smtClean="0"/>
              <a:t>is</a:t>
            </a:r>
            <a:r>
              <a:rPr lang="de-DE" dirty="0" smtClean="0"/>
              <a:t> </a:t>
            </a:r>
            <a:r>
              <a:rPr lang="de-DE" dirty="0" err="1" smtClean="0"/>
              <a:t>associated</a:t>
            </a:r>
            <a:r>
              <a:rPr lang="de-DE" dirty="0" smtClean="0"/>
              <a:t> </a:t>
            </a:r>
            <a:r>
              <a:rPr lang="de-DE" dirty="0" err="1" smtClean="0"/>
              <a:t>with</a:t>
            </a:r>
            <a:r>
              <a:rPr lang="de-DE" dirty="0" smtClean="0"/>
              <a:t> </a:t>
            </a:r>
            <a:r>
              <a:rPr lang="de-DE" dirty="0" err="1" smtClean="0"/>
              <a:t>the</a:t>
            </a:r>
            <a:r>
              <a:rPr lang="de-DE" dirty="0" smtClean="0"/>
              <a:t> </a:t>
            </a:r>
            <a:r>
              <a:rPr lang="de-DE" dirty="0" err="1" smtClean="0"/>
              <a:t>cluster</a:t>
            </a:r>
            <a:r>
              <a:rPr lang="de-DE" dirty="0" smtClean="0"/>
              <a:t> 10 </a:t>
            </a:r>
            <a:r>
              <a:rPr lang="de-DE" dirty="0" err="1" smtClean="0"/>
              <a:t>cell</a:t>
            </a:r>
            <a:r>
              <a:rPr lang="de-DE" dirty="0" smtClean="0"/>
              <a:t> </a:t>
            </a:r>
            <a:r>
              <a:rPr lang="de-DE" dirty="0" err="1" smtClean="0"/>
              <a:t>fate</a:t>
            </a:r>
            <a:endParaRPr lang="de-DE" dirty="0" smtClean="0"/>
          </a:p>
          <a:p>
            <a:pPr marL="285750" indent="-285750">
              <a:buFont typeface="Arial" panose="020B0604020202020204" pitchFamily="34" charset="0"/>
              <a:buChar char="•"/>
            </a:pPr>
            <a:endParaRPr lang="en-GB" dirty="0"/>
          </a:p>
        </p:txBody>
      </p:sp>
      <p:sp>
        <p:nvSpPr>
          <p:cNvPr id="6" name="Titel 1"/>
          <p:cNvSpPr>
            <a:spLocks noGrp="1"/>
          </p:cNvSpPr>
          <p:nvPr>
            <p:ph type="title"/>
          </p:nvPr>
        </p:nvSpPr>
        <p:spPr>
          <a:xfrm>
            <a:off x="609480" y="54525"/>
            <a:ext cx="10972440" cy="1144800"/>
          </a:xfrm>
        </p:spPr>
        <p:txBody>
          <a:bodyPr/>
          <a:lstStyle/>
          <a:p>
            <a:r>
              <a:rPr lang="de-DE" dirty="0" err="1" smtClean="0"/>
              <a:t>CellRank</a:t>
            </a:r>
            <a:r>
              <a:rPr lang="de-DE" dirty="0" smtClean="0"/>
              <a:t> </a:t>
            </a:r>
            <a:r>
              <a:rPr lang="de-DE" dirty="0" err="1" smtClean="0"/>
              <a:t>drivers</a:t>
            </a:r>
            <a:r>
              <a:rPr lang="de-DE" dirty="0"/>
              <a:t> </a:t>
            </a:r>
            <a:r>
              <a:rPr lang="de-DE" dirty="0" smtClean="0"/>
              <a:t>– Cluster 10</a:t>
            </a:r>
            <a:endParaRPr lang="en-GB" dirty="0"/>
          </a:p>
        </p:txBody>
      </p:sp>
      <p:pic>
        <p:nvPicPr>
          <p:cNvPr id="7" name="Grafik 15"/>
          <p:cNvPicPr>
            <a:picLocks noChangeAspect="1"/>
          </p:cNvPicPr>
          <p:nvPr/>
        </p:nvPicPr>
        <p:blipFill>
          <a:blip r:embed="rId2"/>
          <a:stretch/>
        </p:blipFill>
        <p:spPr>
          <a:xfrm>
            <a:off x="99828" y="4871395"/>
            <a:ext cx="2104336" cy="1667100"/>
          </a:xfrm>
          <a:prstGeom prst="rect">
            <a:avLst/>
          </a:prstGeom>
          <a:ln w="0">
            <a:noFill/>
          </a:ln>
        </p:spPr>
      </p:pic>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922" y="886235"/>
            <a:ext cx="8460000" cy="5971765"/>
          </a:xfrm>
          <a:prstGeom prst="rect">
            <a:avLst/>
          </a:prstGeom>
        </p:spPr>
      </p:pic>
    </p:spTree>
    <p:extLst>
      <p:ext uri="{BB962C8B-B14F-4D97-AF65-F5344CB8AC3E}">
        <p14:creationId xmlns:p14="http://schemas.microsoft.com/office/powerpoint/2010/main" val="13943481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idx="4294967295"/>
          </p:nvPr>
        </p:nvSpPr>
        <p:spPr>
          <a:xfrm>
            <a:off x="831960" y="1709640"/>
            <a:ext cx="10514520" cy="2851560"/>
          </a:xfrm>
          <a:prstGeom prst="rect">
            <a:avLst/>
          </a:prstGeom>
          <a:noFill/>
          <a:ln w="0">
            <a:noFill/>
          </a:ln>
        </p:spPr>
        <p:txBody>
          <a:bodyPr lIns="90000" tIns="45000" rIns="90000" bIns="45000" anchor="b">
            <a:noAutofit/>
          </a:bodyPr>
          <a:lstStyle/>
          <a:p>
            <a:pPr>
              <a:lnSpc>
                <a:spcPct val="90000"/>
              </a:lnSpc>
              <a:buNone/>
            </a:pPr>
            <a:r>
              <a:rPr lang="de-DE" sz="6000" b="0" strike="noStrike" spc="-1" dirty="0" smtClean="0">
                <a:solidFill>
                  <a:srgbClr val="000000"/>
                </a:solidFill>
                <a:latin typeface="Calibri Light"/>
                <a:ea typeface="DejaVu Sans"/>
              </a:rPr>
              <a:t>07c-Moscot</a:t>
            </a:r>
            <a:endParaRPr lang="en-US" sz="6000" b="0" strike="noStrike" spc="-1" dirty="0">
              <a:solidFill>
                <a:srgbClr val="000000"/>
              </a:solidFill>
              <a:latin typeface="Arial"/>
            </a:endParaRPr>
          </a:p>
        </p:txBody>
      </p:sp>
      <p:sp>
        <p:nvSpPr>
          <p:cNvPr id="378" name="PlaceHolder 2"/>
          <p:cNvSpPr>
            <a:spLocks noGrp="1"/>
          </p:cNvSpPr>
          <p:nvPr>
            <p:ph idx="4294967295"/>
          </p:nvPr>
        </p:nvSpPr>
        <p:spPr>
          <a:xfrm>
            <a:off x="831960" y="4589640"/>
            <a:ext cx="10514520" cy="149904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extLst>
      <p:ext uri="{BB962C8B-B14F-4D97-AF65-F5344CB8AC3E}">
        <p14:creationId xmlns:p14="http://schemas.microsoft.com/office/powerpoint/2010/main" val="61890959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Moscot</a:t>
            </a:r>
            <a:endParaRPr lang="en-GB" dirty="0"/>
          </a:p>
        </p:txBody>
      </p:sp>
      <p:sp>
        <p:nvSpPr>
          <p:cNvPr id="4" name="PlaceHolder 2"/>
          <p:cNvSpPr txBox="1">
            <a:spLocks/>
          </p:cNvSpPr>
          <p:nvPr/>
        </p:nvSpPr>
        <p:spPr>
          <a:xfrm>
            <a:off x="838080" y="1825560"/>
            <a:ext cx="10514520" cy="4350240"/>
          </a:xfrm>
          <a:prstGeom prst="rect">
            <a:avLst/>
          </a:prstGeom>
          <a:noFill/>
          <a:ln w="0">
            <a:noFill/>
          </a:ln>
        </p:spPr>
        <p:txBody>
          <a:bodyPr lIns="90000" tIns="45000" rIns="90000" bIns="45000" anchor="t">
            <a:normAutofit fontScale="94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de-DE" sz="1800" spc="-1" dirty="0" err="1" smtClean="0">
                <a:solidFill>
                  <a:srgbClr val="000000"/>
                </a:solidFill>
                <a:latin typeface="Calibri"/>
              </a:rPr>
              <a:t>Moscot</a:t>
            </a:r>
            <a:r>
              <a:rPr lang="de-DE" sz="1800" spc="-1" dirty="0" smtClean="0">
                <a:solidFill>
                  <a:srgbClr val="000000"/>
                </a:solidFill>
                <a:latin typeface="Calibri"/>
              </a:rPr>
              <a:t> </a:t>
            </a:r>
            <a:r>
              <a:rPr lang="de-DE" sz="1800" spc="-1" dirty="0" err="1" smtClean="0">
                <a:solidFill>
                  <a:srgbClr val="000000"/>
                </a:solidFill>
                <a:latin typeface="Calibri"/>
              </a:rPr>
              <a:t>uses</a:t>
            </a:r>
            <a:r>
              <a:rPr lang="de-DE" sz="1800" spc="-1" dirty="0" smtClean="0">
                <a:solidFill>
                  <a:srgbClr val="000000"/>
                </a:solidFill>
                <a:latin typeface="Calibri"/>
              </a:rPr>
              <a:t> optimal </a:t>
            </a:r>
            <a:r>
              <a:rPr lang="de-DE" sz="1800" spc="-1" dirty="0" err="1" smtClean="0">
                <a:solidFill>
                  <a:srgbClr val="000000"/>
                </a:solidFill>
                <a:latin typeface="Calibri"/>
              </a:rPr>
              <a:t>transport</a:t>
            </a:r>
            <a:r>
              <a:rPr lang="de-DE" sz="1800" spc="-1" dirty="0" smtClean="0">
                <a:solidFill>
                  <a:srgbClr val="000000"/>
                </a:solidFill>
                <a:latin typeface="Calibri"/>
              </a:rPr>
              <a:t> </a:t>
            </a:r>
            <a:r>
              <a:rPr lang="de-DE" sz="1800" spc="-1" dirty="0" err="1" smtClean="0">
                <a:solidFill>
                  <a:srgbClr val="000000"/>
                </a:solidFill>
                <a:latin typeface="Calibri"/>
              </a:rPr>
              <a:t>to</a:t>
            </a:r>
            <a:r>
              <a:rPr lang="de-DE" sz="1800" spc="-1" dirty="0" smtClean="0">
                <a:solidFill>
                  <a:srgbClr val="000000"/>
                </a:solidFill>
                <a:latin typeface="Calibri"/>
              </a:rPr>
              <a:t> </a:t>
            </a:r>
            <a:r>
              <a:rPr lang="de-DE" sz="1800" spc="-1" dirty="0" err="1" smtClean="0">
                <a:solidFill>
                  <a:srgbClr val="000000"/>
                </a:solidFill>
                <a:latin typeface="Calibri"/>
              </a:rPr>
              <a:t>infer</a:t>
            </a:r>
            <a:r>
              <a:rPr lang="de-DE" sz="1800" spc="-1" dirty="0" smtClean="0">
                <a:solidFill>
                  <a:srgbClr val="000000"/>
                </a:solidFill>
                <a:latin typeface="Calibri"/>
              </a:rPr>
              <a:t> </a:t>
            </a:r>
            <a:r>
              <a:rPr lang="de-DE" sz="1800" spc="-1" dirty="0" err="1" smtClean="0">
                <a:solidFill>
                  <a:srgbClr val="000000"/>
                </a:solidFill>
                <a:latin typeface="Calibri"/>
              </a:rPr>
              <a:t>which</a:t>
            </a:r>
            <a:r>
              <a:rPr lang="de-DE" sz="1800" spc="-1" dirty="0" smtClean="0">
                <a:solidFill>
                  <a:srgbClr val="000000"/>
                </a:solidFill>
                <a:latin typeface="Calibri"/>
              </a:rPr>
              <a:t> </a:t>
            </a:r>
            <a:r>
              <a:rPr lang="de-DE" sz="1800" spc="-1" dirty="0" err="1" smtClean="0">
                <a:solidFill>
                  <a:srgbClr val="000000"/>
                </a:solidFill>
                <a:latin typeface="Calibri"/>
              </a:rPr>
              <a:t>cells</a:t>
            </a:r>
            <a:r>
              <a:rPr lang="de-DE" sz="1800" spc="-1" dirty="0" smtClean="0">
                <a:solidFill>
                  <a:srgbClr val="000000"/>
                </a:solidFill>
                <a:latin typeface="Calibri"/>
              </a:rPr>
              <a:t> </a:t>
            </a:r>
            <a:r>
              <a:rPr lang="de-DE" sz="1800" spc="-1" dirty="0" err="1" smtClean="0">
                <a:solidFill>
                  <a:srgbClr val="000000"/>
                </a:solidFill>
                <a:latin typeface="Calibri"/>
              </a:rPr>
              <a:t>from</a:t>
            </a:r>
            <a:r>
              <a:rPr lang="de-DE" sz="1800" spc="-1" dirty="0" smtClean="0">
                <a:solidFill>
                  <a:srgbClr val="000000"/>
                </a:solidFill>
                <a:latin typeface="Calibri"/>
              </a:rPr>
              <a:t> an </a:t>
            </a:r>
            <a:r>
              <a:rPr lang="de-DE" sz="1800" spc="-1" dirty="0" err="1" smtClean="0">
                <a:solidFill>
                  <a:srgbClr val="000000"/>
                </a:solidFill>
                <a:latin typeface="Calibri"/>
              </a:rPr>
              <a:t>earlier</a:t>
            </a:r>
            <a:r>
              <a:rPr lang="de-DE" sz="1800" spc="-1" dirty="0" smtClean="0">
                <a:solidFill>
                  <a:srgbClr val="000000"/>
                </a:solidFill>
                <a:latin typeface="Calibri"/>
              </a:rPr>
              <a:t> </a:t>
            </a:r>
            <a:r>
              <a:rPr lang="de-DE" sz="1800" spc="-1" dirty="0" err="1" smtClean="0">
                <a:solidFill>
                  <a:srgbClr val="000000"/>
                </a:solidFill>
                <a:latin typeface="Calibri"/>
              </a:rPr>
              <a:t>timepoint</a:t>
            </a:r>
            <a:r>
              <a:rPr lang="de-DE" sz="1800" spc="-1" dirty="0" smtClean="0">
                <a:solidFill>
                  <a:srgbClr val="000000"/>
                </a:solidFill>
                <a:latin typeface="Calibri"/>
              </a:rPr>
              <a:t> </a:t>
            </a:r>
            <a:r>
              <a:rPr lang="de-DE" sz="1800" spc="-1" dirty="0" err="1" smtClean="0">
                <a:solidFill>
                  <a:srgbClr val="000000"/>
                </a:solidFill>
                <a:latin typeface="Calibri"/>
              </a:rPr>
              <a:t>comprise</a:t>
            </a:r>
            <a:r>
              <a:rPr lang="de-DE" sz="1800" spc="-1" dirty="0" smtClean="0">
                <a:solidFill>
                  <a:srgbClr val="000000"/>
                </a:solidFill>
                <a:latin typeface="Calibri"/>
              </a:rPr>
              <a:t> </a:t>
            </a:r>
            <a:r>
              <a:rPr lang="de-DE" sz="1800" spc="-1" dirty="0" err="1" smtClean="0">
                <a:solidFill>
                  <a:srgbClr val="000000"/>
                </a:solidFill>
                <a:latin typeface="Calibri"/>
              </a:rPr>
              <a:t>cell</a:t>
            </a:r>
            <a:r>
              <a:rPr lang="de-DE" sz="1800" spc="-1" dirty="0" smtClean="0">
                <a:solidFill>
                  <a:srgbClr val="000000"/>
                </a:solidFill>
                <a:latin typeface="Calibri"/>
              </a:rPr>
              <a:t> </a:t>
            </a:r>
            <a:r>
              <a:rPr lang="de-DE" sz="1800" spc="-1" dirty="0" err="1" smtClean="0">
                <a:solidFill>
                  <a:srgbClr val="000000"/>
                </a:solidFill>
                <a:latin typeface="Calibri"/>
              </a:rPr>
              <a:t>populations</a:t>
            </a:r>
            <a:r>
              <a:rPr lang="de-DE" sz="1800" spc="-1" dirty="0" smtClean="0">
                <a:solidFill>
                  <a:srgbClr val="000000"/>
                </a:solidFill>
                <a:latin typeface="Calibri"/>
              </a:rPr>
              <a:t> in a </a:t>
            </a:r>
            <a:r>
              <a:rPr lang="de-DE" sz="1800" spc="-1" dirty="0" err="1" smtClean="0">
                <a:solidFill>
                  <a:srgbClr val="000000"/>
                </a:solidFill>
                <a:latin typeface="Calibri"/>
              </a:rPr>
              <a:t>later</a:t>
            </a:r>
            <a:r>
              <a:rPr lang="de-DE" sz="1800" spc="-1" dirty="0" smtClean="0">
                <a:solidFill>
                  <a:srgbClr val="000000"/>
                </a:solidFill>
                <a:latin typeface="Calibri"/>
              </a:rPr>
              <a:t> </a:t>
            </a:r>
            <a:r>
              <a:rPr lang="de-DE" sz="1800" spc="-1" dirty="0" err="1" smtClean="0">
                <a:solidFill>
                  <a:srgbClr val="000000"/>
                </a:solidFill>
                <a:latin typeface="Calibri"/>
              </a:rPr>
              <a:t>timepoint</a:t>
            </a:r>
            <a:endParaRPr lang="de-DE" sz="1800" spc="-1" dirty="0" smtClean="0">
              <a:solidFill>
                <a:srgbClr val="000000"/>
              </a:solidFill>
              <a:latin typeface="Calibri"/>
            </a:endParaRPr>
          </a:p>
          <a:p>
            <a:pPr>
              <a:spcBef>
                <a:spcPts val="1001"/>
              </a:spcBef>
              <a:buClr>
                <a:srgbClr val="000000"/>
              </a:buClr>
              <a:buFont typeface="Arial"/>
              <a:buChar char="•"/>
            </a:pPr>
            <a:r>
              <a:rPr lang="de-DE" sz="1800" spc="-1" dirty="0" err="1" smtClean="0">
                <a:solidFill>
                  <a:srgbClr val="000000"/>
                </a:solidFill>
                <a:latin typeface="Calibri"/>
              </a:rPr>
              <a:t>It</a:t>
            </a:r>
            <a:r>
              <a:rPr lang="de-DE" sz="1800" spc="-1" dirty="0" smtClean="0">
                <a:solidFill>
                  <a:srgbClr val="000000"/>
                </a:solidFill>
                <a:latin typeface="Calibri"/>
              </a:rPr>
              <a:t> </a:t>
            </a:r>
            <a:r>
              <a:rPr lang="de-DE" sz="1800" spc="-1" dirty="0" err="1" smtClean="0">
                <a:solidFill>
                  <a:srgbClr val="000000"/>
                </a:solidFill>
                <a:latin typeface="Calibri"/>
              </a:rPr>
              <a:t>is</a:t>
            </a:r>
            <a:r>
              <a:rPr lang="de-DE" sz="1800" spc="-1" dirty="0" smtClean="0">
                <a:solidFill>
                  <a:srgbClr val="000000"/>
                </a:solidFill>
                <a:latin typeface="Calibri"/>
              </a:rPr>
              <a:t> a global, </a:t>
            </a:r>
            <a:r>
              <a:rPr lang="de-DE" sz="1800" spc="-1" dirty="0" err="1" smtClean="0">
                <a:solidFill>
                  <a:srgbClr val="000000"/>
                </a:solidFill>
                <a:latin typeface="Calibri"/>
              </a:rPr>
              <a:t>deterministic</a:t>
            </a:r>
            <a:r>
              <a:rPr lang="de-DE" sz="1800" spc="-1" dirty="0" smtClean="0">
                <a:solidFill>
                  <a:srgbClr val="000000"/>
                </a:solidFill>
                <a:latin typeface="Calibri"/>
              </a:rPr>
              <a:t> </a:t>
            </a:r>
            <a:r>
              <a:rPr lang="de-DE" sz="1800" spc="-1" dirty="0" err="1" smtClean="0">
                <a:solidFill>
                  <a:srgbClr val="000000"/>
                </a:solidFill>
                <a:latin typeface="Calibri"/>
              </a:rPr>
              <a:t>algorithm</a:t>
            </a:r>
            <a:r>
              <a:rPr lang="de-DE" sz="1800" spc="-1" dirty="0" smtClean="0">
                <a:solidFill>
                  <a:srgbClr val="000000"/>
                </a:solidFill>
                <a:latin typeface="Calibri"/>
              </a:rPr>
              <a:t> </a:t>
            </a:r>
            <a:r>
              <a:rPr lang="de-DE" sz="1800" spc="-1" dirty="0" err="1" smtClean="0">
                <a:solidFill>
                  <a:srgbClr val="000000"/>
                </a:solidFill>
                <a:latin typeface="Calibri"/>
              </a:rPr>
              <a:t>showing</a:t>
            </a:r>
            <a:r>
              <a:rPr lang="de-DE" sz="1800" spc="-1" dirty="0" smtClean="0">
                <a:solidFill>
                  <a:srgbClr val="000000"/>
                </a:solidFill>
                <a:latin typeface="Calibri"/>
              </a:rPr>
              <a:t> </a:t>
            </a:r>
            <a:r>
              <a:rPr lang="de-DE" sz="1800" spc="-1" dirty="0" err="1" smtClean="0">
                <a:solidFill>
                  <a:srgbClr val="000000"/>
                </a:solidFill>
                <a:latin typeface="Calibri"/>
              </a:rPr>
              <a:t>which</a:t>
            </a:r>
            <a:r>
              <a:rPr lang="de-DE" sz="1800" spc="-1" dirty="0" smtClean="0">
                <a:solidFill>
                  <a:srgbClr val="000000"/>
                </a:solidFill>
                <a:latin typeface="Calibri"/>
              </a:rPr>
              <a:t> </a:t>
            </a:r>
            <a:r>
              <a:rPr lang="de-DE" sz="1800" spc="-1" dirty="0" err="1" smtClean="0">
                <a:solidFill>
                  <a:srgbClr val="000000"/>
                </a:solidFill>
                <a:latin typeface="Calibri"/>
              </a:rPr>
              <a:t>cells</a:t>
            </a:r>
            <a:r>
              <a:rPr lang="de-DE" sz="1800" spc="-1" dirty="0" smtClean="0">
                <a:solidFill>
                  <a:srgbClr val="000000"/>
                </a:solidFill>
                <a:latin typeface="Calibri"/>
              </a:rPr>
              <a:t> end </a:t>
            </a:r>
            <a:r>
              <a:rPr lang="de-DE" sz="1800" spc="-1" dirty="0" err="1" smtClean="0">
                <a:solidFill>
                  <a:srgbClr val="000000"/>
                </a:solidFill>
                <a:latin typeface="Calibri"/>
              </a:rPr>
              <a:t>up</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how</a:t>
            </a:r>
            <a:r>
              <a:rPr lang="de-DE" sz="1800" spc="-1" dirty="0" smtClean="0">
                <a:solidFill>
                  <a:srgbClr val="000000"/>
                </a:solidFill>
                <a:latin typeface="Calibri"/>
              </a:rPr>
              <a:t> </a:t>
            </a:r>
            <a:r>
              <a:rPr lang="de-DE" sz="1800" spc="-1" dirty="0" err="1" smtClean="0">
                <a:solidFill>
                  <a:srgbClr val="000000"/>
                </a:solidFill>
                <a:latin typeface="Calibri"/>
              </a:rPr>
              <a:t>these</a:t>
            </a:r>
            <a:r>
              <a:rPr lang="de-DE" sz="1800" spc="-1" dirty="0" smtClean="0">
                <a:solidFill>
                  <a:srgbClr val="000000"/>
                </a:solidFill>
                <a:latin typeface="Calibri"/>
              </a:rPr>
              <a:t> </a:t>
            </a:r>
            <a:r>
              <a:rPr lang="de-DE" sz="1800" spc="-1" dirty="0" err="1" smtClean="0">
                <a:solidFill>
                  <a:srgbClr val="000000"/>
                </a:solidFill>
                <a:latin typeface="Calibri"/>
              </a:rPr>
              <a:t>transitions</a:t>
            </a:r>
            <a:r>
              <a:rPr lang="de-DE" sz="1800" spc="-1" dirty="0" smtClean="0">
                <a:solidFill>
                  <a:srgbClr val="000000"/>
                </a:solidFill>
                <a:latin typeface="Calibri"/>
              </a:rPr>
              <a:t> </a:t>
            </a:r>
            <a:r>
              <a:rPr lang="de-DE" sz="1800" spc="-1" dirty="0" err="1" smtClean="0">
                <a:solidFill>
                  <a:srgbClr val="000000"/>
                </a:solidFill>
                <a:latin typeface="Calibri"/>
              </a:rPr>
              <a:t>have</a:t>
            </a:r>
            <a:r>
              <a:rPr lang="de-DE" sz="1800" spc="-1" dirty="0" smtClean="0">
                <a:solidFill>
                  <a:srgbClr val="000000"/>
                </a:solidFill>
                <a:latin typeface="Calibri"/>
              </a:rPr>
              <a:t> </a:t>
            </a:r>
            <a:r>
              <a:rPr lang="de-DE" sz="1800" spc="-1" dirty="0" err="1" smtClean="0">
                <a:solidFill>
                  <a:srgbClr val="000000"/>
                </a:solidFill>
                <a:latin typeface="Calibri"/>
              </a:rPr>
              <a:t>likely</a:t>
            </a:r>
            <a:r>
              <a:rPr lang="de-DE" sz="1800" spc="-1" dirty="0" smtClean="0">
                <a:solidFill>
                  <a:srgbClr val="000000"/>
                </a:solidFill>
                <a:latin typeface="Calibri"/>
              </a:rPr>
              <a:t> </a:t>
            </a:r>
            <a:r>
              <a:rPr lang="de-DE" sz="1800" spc="-1" dirty="0" err="1" smtClean="0">
                <a:solidFill>
                  <a:srgbClr val="000000"/>
                </a:solidFill>
                <a:latin typeface="Calibri"/>
              </a:rPr>
              <a:t>been</a:t>
            </a:r>
            <a:r>
              <a:rPr lang="de-DE" sz="1800" spc="-1" dirty="0" smtClean="0">
                <a:solidFill>
                  <a:srgbClr val="000000"/>
                </a:solidFill>
                <a:latin typeface="Calibri"/>
              </a:rPr>
              <a:t> </a:t>
            </a:r>
            <a:r>
              <a:rPr lang="de-DE" sz="1800" spc="-1" dirty="0" err="1" smtClean="0">
                <a:solidFill>
                  <a:srgbClr val="000000"/>
                </a:solidFill>
                <a:latin typeface="Calibri"/>
              </a:rPr>
              <a:t>made</a:t>
            </a:r>
            <a:r>
              <a:rPr lang="de-DE" sz="1800" spc="-1" dirty="0" smtClean="0">
                <a:solidFill>
                  <a:srgbClr val="000000"/>
                </a:solidFill>
                <a:latin typeface="Calibri"/>
              </a:rPr>
              <a:t> </a:t>
            </a:r>
            <a:r>
              <a:rPr lang="de-DE" sz="1800" spc="-1" dirty="0" err="1" smtClean="0">
                <a:solidFill>
                  <a:srgbClr val="000000"/>
                </a:solidFill>
                <a:latin typeface="Calibri"/>
              </a:rPr>
              <a:t>during</a:t>
            </a:r>
            <a:r>
              <a:rPr lang="de-DE" sz="1800" spc="-1" dirty="0" smtClean="0">
                <a:solidFill>
                  <a:srgbClr val="000000"/>
                </a:solidFill>
                <a:latin typeface="Calibri"/>
              </a:rPr>
              <a:t> temporal </a:t>
            </a:r>
            <a:r>
              <a:rPr lang="de-DE" sz="1800" spc="-1" dirty="0" err="1" smtClean="0">
                <a:solidFill>
                  <a:srgbClr val="000000"/>
                </a:solidFill>
                <a:latin typeface="Calibri"/>
              </a:rPr>
              <a:t>space</a:t>
            </a:r>
            <a:endParaRPr lang="de-DE" sz="1800" spc="-1" dirty="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Diffusion </a:t>
            </a:r>
            <a:r>
              <a:rPr lang="de-DE" sz="1800" spc="-1" dirty="0" err="1" smtClean="0">
                <a:solidFill>
                  <a:srgbClr val="000000"/>
                </a:solidFill>
                <a:latin typeface="Calibri"/>
              </a:rPr>
              <a:t>embeddings</a:t>
            </a:r>
            <a:r>
              <a:rPr lang="de-DE" sz="1800" spc="-1" dirty="0" smtClean="0">
                <a:solidFill>
                  <a:srgbClr val="000000"/>
                </a:solidFill>
                <a:latin typeface="Calibri"/>
              </a:rPr>
              <a:t> </a:t>
            </a:r>
            <a:r>
              <a:rPr lang="de-DE" sz="1800" spc="-1" dirty="0" err="1" smtClean="0">
                <a:solidFill>
                  <a:srgbClr val="000000"/>
                </a:solidFill>
                <a:latin typeface="Calibri"/>
              </a:rPr>
              <a:t>were</a:t>
            </a:r>
            <a:r>
              <a:rPr lang="de-DE" sz="1800" spc="-1" dirty="0" smtClean="0">
                <a:solidFill>
                  <a:srgbClr val="000000"/>
                </a:solidFill>
                <a:latin typeface="Calibri"/>
              </a:rPr>
              <a:t> </a:t>
            </a:r>
            <a:r>
              <a:rPr lang="de-DE" sz="1800" spc="-1" dirty="0" err="1" smtClean="0">
                <a:solidFill>
                  <a:srgbClr val="000000"/>
                </a:solidFill>
                <a:latin typeface="Calibri"/>
              </a:rPr>
              <a:t>exported</a:t>
            </a:r>
            <a:r>
              <a:rPr lang="de-DE" sz="1800" spc="-1" dirty="0" smtClean="0">
                <a:solidFill>
                  <a:srgbClr val="000000"/>
                </a:solidFill>
                <a:latin typeface="Calibri"/>
              </a:rPr>
              <a:t> </a:t>
            </a:r>
            <a:r>
              <a:rPr lang="de-DE" sz="1800" spc="-1" dirty="0" err="1" smtClean="0">
                <a:solidFill>
                  <a:srgbClr val="000000"/>
                </a:solidFill>
                <a:latin typeface="Calibri"/>
              </a:rPr>
              <a:t>from</a:t>
            </a:r>
            <a:r>
              <a:rPr lang="de-DE" sz="1800" spc="-1" dirty="0" smtClean="0">
                <a:solidFill>
                  <a:srgbClr val="000000"/>
                </a:solidFill>
                <a:latin typeface="Calibri"/>
              </a:rPr>
              <a:t> R (</a:t>
            </a:r>
            <a:r>
              <a:rPr lang="de-DE" sz="1800" spc="-1" dirty="0" err="1" smtClean="0">
                <a:solidFill>
                  <a:srgbClr val="000000"/>
                </a:solidFill>
                <a:latin typeface="Calibri"/>
              </a:rPr>
              <a:t>destiny:DiffusionMap</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imported</a:t>
            </a:r>
            <a:r>
              <a:rPr lang="de-DE" sz="1800" spc="-1" dirty="0" smtClean="0">
                <a:solidFill>
                  <a:srgbClr val="000000"/>
                </a:solidFill>
                <a:latin typeface="Calibri"/>
              </a:rPr>
              <a:t> </a:t>
            </a:r>
            <a:r>
              <a:rPr lang="de-DE" sz="1800" spc="-1" dirty="0" err="1" smtClean="0">
                <a:solidFill>
                  <a:srgbClr val="000000"/>
                </a:solidFill>
                <a:latin typeface="Calibri"/>
              </a:rPr>
              <a:t>into</a:t>
            </a:r>
            <a:r>
              <a:rPr lang="de-DE" sz="1800" spc="-1" dirty="0" smtClean="0">
                <a:solidFill>
                  <a:srgbClr val="000000"/>
                </a:solidFill>
                <a:latin typeface="Calibri"/>
              </a:rPr>
              <a:t> </a:t>
            </a:r>
            <a:r>
              <a:rPr lang="de-DE" sz="1800" spc="-1" dirty="0" err="1" smtClean="0">
                <a:solidFill>
                  <a:srgbClr val="000000"/>
                </a:solidFill>
                <a:latin typeface="Calibri"/>
              </a:rPr>
              <a:t>python</a:t>
            </a:r>
            <a:r>
              <a:rPr lang="de-DE" sz="1800" spc="-1" dirty="0" smtClean="0">
                <a:solidFill>
                  <a:srgbClr val="000000"/>
                </a:solidFill>
                <a:latin typeface="Calibri"/>
              </a:rPr>
              <a:t>. A </a:t>
            </a:r>
            <a:r>
              <a:rPr lang="de-DE" sz="1800" spc="-1" dirty="0" err="1" smtClean="0">
                <a:solidFill>
                  <a:srgbClr val="000000"/>
                </a:solidFill>
                <a:latin typeface="Calibri"/>
              </a:rPr>
              <a:t>new</a:t>
            </a:r>
            <a:r>
              <a:rPr lang="de-DE" sz="1800" spc="-1" dirty="0" smtClean="0">
                <a:solidFill>
                  <a:srgbClr val="000000"/>
                </a:solidFill>
                <a:latin typeface="Calibri"/>
              </a:rPr>
              <a:t> </a:t>
            </a:r>
            <a:r>
              <a:rPr lang="de-DE" sz="1800" spc="-1" dirty="0" err="1" smtClean="0">
                <a:solidFill>
                  <a:srgbClr val="000000"/>
                </a:solidFill>
                <a:latin typeface="Calibri"/>
              </a:rPr>
              <a:t>neighborhood</a:t>
            </a:r>
            <a:r>
              <a:rPr lang="de-DE" sz="1800" spc="-1" dirty="0" smtClean="0">
                <a:solidFill>
                  <a:srgbClr val="000000"/>
                </a:solidFill>
                <a:latin typeface="Calibri"/>
              </a:rPr>
              <a:t> </a:t>
            </a:r>
            <a:r>
              <a:rPr lang="de-DE" sz="1800" spc="-1" dirty="0" err="1" smtClean="0">
                <a:solidFill>
                  <a:srgbClr val="000000"/>
                </a:solidFill>
                <a:latin typeface="Calibri"/>
              </a:rPr>
              <a:t>graph</a:t>
            </a:r>
            <a:r>
              <a:rPr lang="de-DE" sz="1800" spc="-1" dirty="0" smtClean="0">
                <a:solidFill>
                  <a:srgbClr val="000000"/>
                </a:solidFill>
                <a:latin typeface="Calibri"/>
              </a:rPr>
              <a:t> was </a:t>
            </a:r>
            <a:r>
              <a:rPr lang="de-DE" sz="1800" spc="-1" dirty="0" err="1" smtClean="0">
                <a:solidFill>
                  <a:srgbClr val="000000"/>
                </a:solidFill>
                <a:latin typeface="Calibri"/>
              </a:rPr>
              <a:t>calculated</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data</a:t>
            </a:r>
            <a:r>
              <a:rPr lang="de-DE" sz="1800" spc="-1" dirty="0" smtClean="0">
                <a:solidFill>
                  <a:srgbClr val="000000"/>
                </a:solidFill>
                <a:latin typeface="Calibri"/>
              </a:rPr>
              <a:t> was </a:t>
            </a:r>
            <a:r>
              <a:rPr lang="de-DE" sz="1800" spc="-1" dirty="0" err="1" smtClean="0">
                <a:solidFill>
                  <a:srgbClr val="000000"/>
                </a:solidFill>
                <a:latin typeface="Calibri"/>
              </a:rPr>
              <a:t>used</a:t>
            </a:r>
            <a:r>
              <a:rPr lang="de-DE" sz="1800" spc="-1" dirty="0" smtClean="0">
                <a:solidFill>
                  <a:srgbClr val="000000"/>
                </a:solidFill>
                <a:latin typeface="Calibri"/>
              </a:rPr>
              <a:t> </a:t>
            </a:r>
            <a:r>
              <a:rPr lang="de-DE" sz="1800" spc="-1" dirty="0" err="1" smtClean="0">
                <a:solidFill>
                  <a:srgbClr val="000000"/>
                </a:solidFill>
                <a:latin typeface="Calibri"/>
              </a:rPr>
              <a:t>for</a:t>
            </a:r>
            <a:r>
              <a:rPr lang="de-DE" sz="1800" spc="-1" dirty="0" smtClean="0">
                <a:solidFill>
                  <a:srgbClr val="000000"/>
                </a:solidFill>
                <a:latin typeface="Calibri"/>
              </a:rPr>
              <a:t> </a:t>
            </a:r>
            <a:r>
              <a:rPr lang="de-DE" sz="1800" spc="-1" dirty="0" err="1" smtClean="0">
                <a:solidFill>
                  <a:srgbClr val="000000"/>
                </a:solidFill>
                <a:latin typeface="Calibri"/>
              </a:rPr>
              <a:t>moscots</a:t>
            </a:r>
            <a:r>
              <a:rPr lang="de-DE" sz="1800" spc="-1" dirty="0" smtClean="0">
                <a:solidFill>
                  <a:srgbClr val="000000"/>
                </a:solidFill>
                <a:latin typeface="Calibri"/>
              </a:rPr>
              <a:t> temporal </a:t>
            </a:r>
            <a:r>
              <a:rPr lang="de-DE" sz="1800" spc="-1" dirty="0" err="1" smtClean="0">
                <a:solidFill>
                  <a:srgbClr val="000000"/>
                </a:solidFill>
                <a:latin typeface="Calibri"/>
              </a:rPr>
              <a:t>problem</a:t>
            </a:r>
            <a:r>
              <a:rPr lang="de-DE" sz="1800" spc="-1" dirty="0" smtClean="0">
                <a:solidFill>
                  <a:srgbClr val="000000"/>
                </a:solidFill>
                <a:latin typeface="Calibri"/>
              </a:rPr>
              <a:t>. </a:t>
            </a:r>
            <a:r>
              <a:rPr lang="de-DE" sz="1800" spc="-1" dirty="0" err="1" smtClean="0">
                <a:solidFill>
                  <a:srgbClr val="000000"/>
                </a:solidFill>
                <a:latin typeface="Calibri"/>
              </a:rPr>
              <a:t>Afterwards</a:t>
            </a:r>
            <a:r>
              <a:rPr lang="de-DE" sz="1800" spc="-1" dirty="0" smtClean="0">
                <a:solidFill>
                  <a:srgbClr val="000000"/>
                </a:solidFill>
                <a:latin typeface="Calibri"/>
              </a:rPr>
              <a:t> </a:t>
            </a:r>
            <a:r>
              <a:rPr lang="de-DE" sz="1800" spc="-1" dirty="0" err="1" smtClean="0">
                <a:solidFill>
                  <a:srgbClr val="000000"/>
                </a:solidFill>
                <a:latin typeface="Calibri"/>
              </a:rPr>
              <a:t>the</a:t>
            </a:r>
            <a:r>
              <a:rPr lang="de-DE" sz="1800" spc="-1" dirty="0" smtClean="0">
                <a:solidFill>
                  <a:srgbClr val="000000"/>
                </a:solidFill>
                <a:latin typeface="Calibri"/>
              </a:rPr>
              <a:t> temporal </a:t>
            </a:r>
            <a:r>
              <a:rPr lang="de-DE" sz="1800" spc="-1" dirty="0" err="1" smtClean="0">
                <a:solidFill>
                  <a:srgbClr val="000000"/>
                </a:solidFill>
                <a:latin typeface="Calibri"/>
              </a:rPr>
              <a:t>problem</a:t>
            </a:r>
            <a:r>
              <a:rPr lang="de-DE" sz="1800" spc="-1" dirty="0" smtClean="0">
                <a:solidFill>
                  <a:srgbClr val="000000"/>
                </a:solidFill>
                <a:latin typeface="Calibri"/>
              </a:rPr>
              <a:t> was </a:t>
            </a:r>
            <a:r>
              <a:rPr lang="de-DE" sz="1800" spc="-1" dirty="0" err="1" smtClean="0">
                <a:solidFill>
                  <a:srgbClr val="000000"/>
                </a:solidFill>
                <a:latin typeface="Calibri"/>
              </a:rPr>
              <a:t>taken</a:t>
            </a:r>
            <a:r>
              <a:rPr lang="de-DE" sz="1800" spc="-1" dirty="0" smtClean="0">
                <a:solidFill>
                  <a:srgbClr val="000000"/>
                </a:solidFill>
                <a:latin typeface="Calibri"/>
              </a:rPr>
              <a:t> </a:t>
            </a:r>
            <a:r>
              <a:rPr lang="de-DE" sz="1800" spc="-1" dirty="0" err="1" smtClean="0">
                <a:solidFill>
                  <a:srgbClr val="000000"/>
                </a:solidFill>
                <a:latin typeface="Calibri"/>
              </a:rPr>
              <a:t>as</a:t>
            </a:r>
            <a:r>
              <a:rPr lang="de-DE" sz="1800" spc="-1" dirty="0" smtClean="0">
                <a:solidFill>
                  <a:srgbClr val="000000"/>
                </a:solidFill>
                <a:latin typeface="Calibri"/>
              </a:rPr>
              <a:t> </a:t>
            </a:r>
            <a:r>
              <a:rPr lang="de-DE" sz="1800" spc="-1" dirty="0" err="1" smtClean="0">
                <a:solidFill>
                  <a:srgbClr val="000000"/>
                </a:solidFill>
                <a:latin typeface="Calibri"/>
              </a:rPr>
              <a:t>input</a:t>
            </a:r>
            <a:r>
              <a:rPr lang="de-DE" sz="1800" spc="-1" dirty="0" smtClean="0">
                <a:solidFill>
                  <a:srgbClr val="000000"/>
                </a:solidFill>
                <a:latin typeface="Calibri"/>
              </a:rPr>
              <a:t> </a:t>
            </a:r>
            <a:r>
              <a:rPr lang="de-DE" sz="1800" spc="-1" dirty="0" err="1" smtClean="0">
                <a:solidFill>
                  <a:srgbClr val="000000"/>
                </a:solidFill>
                <a:latin typeface="Calibri"/>
              </a:rPr>
              <a:t>for</a:t>
            </a:r>
            <a:r>
              <a:rPr lang="de-DE" sz="1800" spc="-1" dirty="0" smtClean="0">
                <a:solidFill>
                  <a:srgbClr val="000000"/>
                </a:solidFill>
                <a:latin typeface="Calibri"/>
              </a:rPr>
              <a:t> </a:t>
            </a:r>
            <a:r>
              <a:rPr lang="de-DE" sz="1800" spc="-1" dirty="0" err="1" smtClean="0">
                <a:solidFill>
                  <a:srgbClr val="000000"/>
                </a:solidFill>
                <a:latin typeface="Calibri"/>
              </a:rPr>
              <a:t>CellRank</a:t>
            </a:r>
            <a:r>
              <a:rPr lang="de-DE" sz="1800" spc="-1" dirty="0" smtClean="0">
                <a:solidFill>
                  <a:srgbClr val="000000"/>
                </a:solidFill>
                <a:latin typeface="Calibri"/>
              </a:rPr>
              <a:t> </a:t>
            </a:r>
            <a:r>
              <a:rPr lang="de-DE" sz="1800" spc="-1" dirty="0" err="1" smtClean="0">
                <a:solidFill>
                  <a:srgbClr val="000000"/>
                </a:solidFill>
                <a:latin typeface="Calibri"/>
              </a:rPr>
              <a:t>to</a:t>
            </a:r>
            <a:r>
              <a:rPr lang="de-DE" sz="1800" spc="-1" dirty="0" smtClean="0">
                <a:solidFill>
                  <a:srgbClr val="000000"/>
                </a:solidFill>
                <a:latin typeface="Calibri"/>
              </a:rPr>
              <a:t> </a:t>
            </a:r>
            <a:r>
              <a:rPr lang="de-DE" sz="1800" spc="-1" dirty="0" err="1" smtClean="0">
                <a:solidFill>
                  <a:srgbClr val="000000"/>
                </a:solidFill>
                <a:latin typeface="Calibri"/>
              </a:rPr>
              <a:t>test</a:t>
            </a:r>
            <a:r>
              <a:rPr lang="de-DE" sz="1800" spc="-1" dirty="0" smtClean="0">
                <a:solidFill>
                  <a:srgbClr val="000000"/>
                </a:solidFill>
                <a:latin typeface="Calibri"/>
              </a:rPr>
              <a:t> </a:t>
            </a:r>
            <a:r>
              <a:rPr lang="de-DE" sz="1800" spc="-1" dirty="0" err="1" smtClean="0">
                <a:solidFill>
                  <a:srgbClr val="000000"/>
                </a:solidFill>
                <a:latin typeface="Calibri"/>
              </a:rPr>
              <a:t>the</a:t>
            </a:r>
            <a:r>
              <a:rPr lang="de-DE" sz="1800" spc="-1" dirty="0" smtClean="0">
                <a:solidFill>
                  <a:srgbClr val="000000"/>
                </a:solidFill>
                <a:latin typeface="Calibri"/>
              </a:rPr>
              <a:t> </a:t>
            </a:r>
            <a:r>
              <a:rPr lang="de-DE" sz="1800" spc="-1" dirty="0" err="1" smtClean="0">
                <a:solidFill>
                  <a:srgbClr val="000000"/>
                </a:solidFill>
                <a:latin typeface="Calibri"/>
              </a:rPr>
              <a:t>algorithm</a:t>
            </a:r>
            <a:r>
              <a:rPr lang="de-DE" sz="1800" spc="-1" dirty="0" smtClean="0">
                <a:solidFill>
                  <a:srgbClr val="000000"/>
                </a:solidFill>
                <a:latin typeface="Calibri"/>
              </a:rPr>
              <a:t> </a:t>
            </a:r>
            <a:r>
              <a:rPr lang="de-DE" sz="1800" spc="-1" dirty="0" err="1" smtClean="0">
                <a:solidFill>
                  <a:srgbClr val="000000"/>
                </a:solidFill>
                <a:latin typeface="Calibri"/>
              </a:rPr>
              <a:t>with</a:t>
            </a:r>
            <a:r>
              <a:rPr lang="de-DE" sz="1800" spc="-1" dirty="0" smtClean="0">
                <a:solidFill>
                  <a:srgbClr val="000000"/>
                </a:solidFill>
                <a:latin typeface="Calibri"/>
              </a:rPr>
              <a:t> a </a:t>
            </a:r>
            <a:r>
              <a:rPr lang="de-DE" sz="1800" spc="-1" dirty="0" err="1" smtClean="0">
                <a:solidFill>
                  <a:srgbClr val="000000"/>
                </a:solidFill>
                <a:latin typeface="Calibri"/>
              </a:rPr>
              <a:t>second</a:t>
            </a:r>
            <a:r>
              <a:rPr lang="de-DE" sz="1800" spc="-1" dirty="0" smtClean="0">
                <a:solidFill>
                  <a:srgbClr val="000000"/>
                </a:solidFill>
                <a:latin typeface="Calibri"/>
              </a:rPr>
              <a:t> </a:t>
            </a:r>
            <a:r>
              <a:rPr lang="de-DE" sz="1800" spc="-1" dirty="0" err="1" smtClean="0">
                <a:solidFill>
                  <a:srgbClr val="000000"/>
                </a:solidFill>
                <a:latin typeface="Calibri"/>
              </a:rPr>
              <a:t>underlying</a:t>
            </a:r>
            <a:r>
              <a:rPr lang="de-DE" sz="1800" spc="-1" dirty="0" smtClean="0">
                <a:solidFill>
                  <a:srgbClr val="000000"/>
                </a:solidFill>
                <a:latin typeface="Calibri"/>
              </a:rPr>
              <a:t> </a:t>
            </a:r>
            <a:r>
              <a:rPr lang="de-DE" sz="1800" spc="-1" dirty="0" err="1" smtClean="0">
                <a:solidFill>
                  <a:srgbClr val="000000"/>
                </a:solidFill>
                <a:latin typeface="Calibri"/>
              </a:rPr>
              <a:t>scoring</a:t>
            </a:r>
            <a:r>
              <a:rPr lang="de-DE" sz="1800" spc="-1" dirty="0" smtClean="0">
                <a:solidFill>
                  <a:srgbClr val="000000"/>
                </a:solidFill>
                <a:latin typeface="Calibri"/>
              </a:rPr>
              <a:t> </a:t>
            </a:r>
            <a:r>
              <a:rPr lang="de-DE" sz="1800" spc="-1" dirty="0" err="1" smtClean="0">
                <a:solidFill>
                  <a:srgbClr val="000000"/>
                </a:solidFill>
                <a:latin typeface="Calibri"/>
              </a:rPr>
              <a:t>metric</a:t>
            </a:r>
            <a:r>
              <a:rPr lang="de-DE" sz="1800" spc="-1" dirty="0" smtClean="0">
                <a:solidFill>
                  <a:srgbClr val="000000"/>
                </a:solidFill>
                <a:latin typeface="Calibri"/>
              </a:rPr>
              <a:t>. </a:t>
            </a:r>
          </a:p>
          <a:p>
            <a:pPr>
              <a:spcBef>
                <a:spcPts val="1001"/>
              </a:spcBef>
              <a:buClr>
                <a:srgbClr val="000000"/>
              </a:buClr>
              <a:buFont typeface="Arial"/>
              <a:buChar char="•"/>
            </a:pPr>
            <a:endParaRPr lang="de-DE" sz="1800" spc="-1" dirty="0">
              <a:solidFill>
                <a:srgbClr val="000000"/>
              </a:solidFill>
              <a:latin typeface="Calibri"/>
            </a:endParaRPr>
          </a:p>
          <a:p>
            <a:pPr>
              <a:spcBef>
                <a:spcPts val="1001"/>
              </a:spcBef>
              <a:buClr>
                <a:srgbClr val="000000"/>
              </a:buClr>
              <a:buFont typeface="Arial"/>
              <a:buChar char="•"/>
            </a:pPr>
            <a:endParaRPr lang="de-DE" sz="1800" spc="-1" dirty="0" smtClean="0">
              <a:solidFill>
                <a:srgbClr val="000000"/>
              </a:solidFill>
              <a:latin typeface="Calibri"/>
            </a:endParaRPr>
          </a:p>
          <a:p>
            <a:pPr>
              <a:spcBef>
                <a:spcPts val="1001"/>
              </a:spcBef>
              <a:buClr>
                <a:srgbClr val="000000"/>
              </a:buClr>
              <a:buFont typeface="Arial"/>
              <a:buChar char="•"/>
            </a:pPr>
            <a:r>
              <a:rPr lang="de-DE" sz="1800" spc="-1" dirty="0" smtClean="0">
                <a:solidFill>
                  <a:srgbClr val="000000"/>
                </a:solidFill>
                <a:latin typeface="Calibri"/>
              </a:rPr>
              <a:t>The </a:t>
            </a:r>
            <a:r>
              <a:rPr lang="de-DE" sz="1800" spc="-1" dirty="0" err="1" smtClean="0">
                <a:solidFill>
                  <a:srgbClr val="000000"/>
                </a:solidFill>
                <a:latin typeface="Calibri"/>
              </a:rPr>
              <a:t>problem</a:t>
            </a:r>
            <a:r>
              <a:rPr lang="de-DE" sz="1800" spc="-1" dirty="0" smtClean="0">
                <a:solidFill>
                  <a:srgbClr val="000000"/>
                </a:solidFill>
                <a:latin typeface="Calibri"/>
              </a:rPr>
              <a:t> was </a:t>
            </a:r>
            <a:r>
              <a:rPr lang="de-DE" sz="1800" spc="-1" dirty="0" err="1" smtClean="0">
                <a:solidFill>
                  <a:srgbClr val="000000"/>
                </a:solidFill>
                <a:latin typeface="Calibri"/>
              </a:rPr>
              <a:t>solved</a:t>
            </a:r>
            <a:r>
              <a:rPr lang="de-DE" sz="1800" spc="-1" dirty="0" smtClean="0">
                <a:solidFill>
                  <a:srgbClr val="000000"/>
                </a:solidFill>
                <a:latin typeface="Calibri"/>
              </a:rPr>
              <a:t> </a:t>
            </a:r>
            <a:r>
              <a:rPr lang="de-DE" sz="1800" spc="-1" dirty="0" err="1" smtClean="0">
                <a:solidFill>
                  <a:srgbClr val="000000"/>
                </a:solidFill>
                <a:latin typeface="Calibri"/>
              </a:rPr>
              <a:t>with</a:t>
            </a:r>
            <a:r>
              <a:rPr lang="de-DE" sz="1800" spc="-1" dirty="0" smtClean="0">
                <a:solidFill>
                  <a:srgbClr val="000000"/>
                </a:solidFill>
                <a:latin typeface="Calibri"/>
              </a:rPr>
              <a:t> </a:t>
            </a:r>
            <a:r>
              <a:rPr lang="de-DE" sz="1800" spc="-1" dirty="0" err="1" smtClean="0">
                <a:solidFill>
                  <a:srgbClr val="000000"/>
                </a:solidFill>
                <a:latin typeface="Calibri"/>
              </a:rPr>
              <a:t>epsilon</a:t>
            </a:r>
            <a:r>
              <a:rPr lang="de-DE" sz="1800" spc="-1" dirty="0" smtClean="0">
                <a:solidFill>
                  <a:srgbClr val="000000"/>
                </a:solidFill>
                <a:latin typeface="Calibri"/>
              </a:rPr>
              <a:t> = 0.001, </a:t>
            </a:r>
            <a:r>
              <a:rPr lang="de-DE" sz="1800" spc="-1" dirty="0" err="1" smtClean="0">
                <a:solidFill>
                  <a:srgbClr val="000000"/>
                </a:solidFill>
                <a:latin typeface="Calibri"/>
              </a:rPr>
              <a:t>scale_cost</a:t>
            </a:r>
            <a:r>
              <a:rPr lang="de-DE" sz="1800" spc="-1" dirty="0" smtClean="0">
                <a:solidFill>
                  <a:srgbClr val="000000"/>
                </a:solidFill>
                <a:latin typeface="Calibri"/>
              </a:rPr>
              <a:t> = „</a:t>
            </a:r>
            <a:r>
              <a:rPr lang="de-DE" sz="1800" spc="-1" dirty="0" err="1" smtClean="0">
                <a:solidFill>
                  <a:srgbClr val="000000"/>
                </a:solidFill>
                <a:latin typeface="Calibri"/>
              </a:rPr>
              <a:t>mean</a:t>
            </a:r>
            <a:r>
              <a:rPr lang="de-DE" sz="1800" spc="-1" dirty="0" smtClean="0">
                <a:solidFill>
                  <a:srgbClr val="000000"/>
                </a:solidFill>
                <a:latin typeface="Calibri"/>
              </a:rPr>
              <a:t>“ </a:t>
            </a:r>
            <a:r>
              <a:rPr lang="de-DE" sz="1800" spc="-1" dirty="0" err="1" smtClean="0">
                <a:solidFill>
                  <a:srgbClr val="000000"/>
                </a:solidFill>
                <a:latin typeface="Calibri"/>
              </a:rPr>
              <a:t>and</a:t>
            </a:r>
            <a:r>
              <a:rPr lang="de-DE" sz="1800" spc="-1" dirty="0" smtClean="0">
                <a:solidFill>
                  <a:srgbClr val="000000"/>
                </a:solidFill>
                <a:latin typeface="Calibri"/>
              </a:rPr>
              <a:t> </a:t>
            </a:r>
            <a:r>
              <a:rPr lang="de-DE" sz="1800" spc="-1" dirty="0" err="1" smtClean="0">
                <a:solidFill>
                  <a:srgbClr val="000000"/>
                </a:solidFill>
                <a:latin typeface="Calibri"/>
              </a:rPr>
              <a:t>max_iterations</a:t>
            </a:r>
            <a:r>
              <a:rPr lang="de-DE" sz="1800" spc="-1" dirty="0" smtClean="0">
                <a:solidFill>
                  <a:srgbClr val="000000"/>
                </a:solidFill>
                <a:latin typeface="Calibri"/>
              </a:rPr>
              <a:t> = 1*10^6</a:t>
            </a:r>
            <a:endParaRPr lang="en-GB" sz="1800" spc="-1" dirty="0">
              <a:solidFill>
                <a:srgbClr val="000000"/>
              </a:solidFill>
              <a:latin typeface="Calibri"/>
            </a:endParaRPr>
          </a:p>
        </p:txBody>
      </p:sp>
    </p:spTree>
    <p:extLst>
      <p:ext uri="{BB962C8B-B14F-4D97-AF65-F5344CB8AC3E}">
        <p14:creationId xmlns:p14="http://schemas.microsoft.com/office/powerpoint/2010/main" val="18952809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Moscot</a:t>
            </a:r>
            <a:endParaRPr lang="en-GB"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070" y="0"/>
            <a:ext cx="7977673" cy="6858000"/>
          </a:xfrm>
          <a:prstGeom prst="rect">
            <a:avLst/>
          </a:prstGeom>
        </p:spPr>
      </p:pic>
    </p:spTree>
    <p:extLst>
      <p:ext uri="{BB962C8B-B14F-4D97-AF65-F5344CB8AC3E}">
        <p14:creationId xmlns:p14="http://schemas.microsoft.com/office/powerpoint/2010/main" val="15412180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38" y="0"/>
            <a:ext cx="4951918" cy="6858000"/>
          </a:xfrm>
          <a:prstGeom prst="rect">
            <a:avLst/>
          </a:prstGeom>
        </p:spPr>
      </p:pic>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6187" y="0"/>
            <a:ext cx="4951918" cy="6858000"/>
          </a:xfrm>
          <a:prstGeom prst="rect">
            <a:avLst/>
          </a:prstGeom>
        </p:spPr>
      </p:pic>
    </p:spTree>
    <p:extLst>
      <p:ext uri="{BB962C8B-B14F-4D97-AF65-F5344CB8AC3E}">
        <p14:creationId xmlns:p14="http://schemas.microsoft.com/office/powerpoint/2010/main" val="5825365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267" y="0"/>
            <a:ext cx="5158986" cy="6858000"/>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5491" y="0"/>
            <a:ext cx="4976696" cy="6858000"/>
          </a:xfrm>
          <a:prstGeom prst="rect">
            <a:avLst/>
          </a:prstGeom>
        </p:spPr>
      </p:pic>
    </p:spTree>
    <p:extLst>
      <p:ext uri="{BB962C8B-B14F-4D97-AF65-F5344CB8AC3E}">
        <p14:creationId xmlns:p14="http://schemas.microsoft.com/office/powerpoint/2010/main" val="35579638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el 1"/>
          <p:cNvSpPr>
            <a:spLocks noGrp="1"/>
          </p:cNvSpPr>
          <p:nvPr>
            <p:ph type="title"/>
          </p:nvPr>
        </p:nvSpPr>
        <p:spPr>
          <a:xfrm>
            <a:off x="609480" y="273600"/>
            <a:ext cx="10972440" cy="1144800"/>
          </a:xfrm>
        </p:spPr>
        <p:txBody>
          <a:bodyPr/>
          <a:lstStyle/>
          <a:p>
            <a:r>
              <a:rPr lang="de-DE" dirty="0" err="1" smtClean="0"/>
              <a:t>Sankey</a:t>
            </a:r>
            <a:r>
              <a:rPr lang="de-DE" dirty="0" smtClean="0"/>
              <a:t> </a:t>
            </a:r>
            <a:r>
              <a:rPr lang="de-DE" dirty="0" err="1" smtClean="0"/>
              <a:t>Transitions</a:t>
            </a:r>
            <a:endParaRPr lang="en-GB"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89" y="1600196"/>
            <a:ext cx="10972822" cy="3657607"/>
          </a:xfrm>
          <a:prstGeom prst="rect">
            <a:avLst/>
          </a:prstGeom>
        </p:spPr>
      </p:pic>
    </p:spTree>
    <p:extLst>
      <p:ext uri="{BB962C8B-B14F-4D97-AF65-F5344CB8AC3E}">
        <p14:creationId xmlns:p14="http://schemas.microsoft.com/office/powerpoint/2010/main" val="1795202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292" y="946738"/>
            <a:ext cx="6530907" cy="4927713"/>
          </a:xfrm>
          <a:prstGeom prst="rect">
            <a:avLst/>
          </a:prstGeom>
        </p:spPr>
      </p:pic>
      <p:sp>
        <p:nvSpPr>
          <p:cNvPr id="17" name="Textfeld 16"/>
          <p:cNvSpPr txBox="1"/>
          <p:nvPr/>
        </p:nvSpPr>
        <p:spPr>
          <a:xfrm>
            <a:off x="-2" y="4670991"/>
            <a:ext cx="5133975" cy="2031325"/>
          </a:xfrm>
          <a:prstGeom prst="rect">
            <a:avLst/>
          </a:prstGeom>
          <a:noFill/>
        </p:spPr>
        <p:txBody>
          <a:bodyPr wrap="square" rtlCol="0">
            <a:spAutoFit/>
          </a:bodyPr>
          <a:lstStyle/>
          <a:p>
            <a:pPr marL="285750" indent="-285750">
              <a:buFont typeface="Arial" panose="020B0604020202020204" pitchFamily="34" charset="0"/>
              <a:buChar char="•"/>
            </a:pPr>
            <a:r>
              <a:rPr lang="de-DE" dirty="0" smtClean="0"/>
              <a:t>Black </a:t>
            </a:r>
            <a:r>
              <a:rPr lang="de-DE" dirty="0" err="1" smtClean="0"/>
              <a:t>dots</a:t>
            </a:r>
            <a:r>
              <a:rPr lang="de-DE" dirty="0" smtClean="0"/>
              <a:t> </a:t>
            </a:r>
            <a:r>
              <a:rPr lang="de-DE" dirty="0" err="1" smtClean="0"/>
              <a:t>are</a:t>
            </a:r>
            <a:r>
              <a:rPr lang="de-DE" dirty="0" smtClean="0"/>
              <a:t> </a:t>
            </a:r>
            <a:r>
              <a:rPr lang="de-DE" dirty="0" err="1" smtClean="0"/>
              <a:t>starting</a:t>
            </a:r>
            <a:r>
              <a:rPr lang="de-DE" dirty="0" smtClean="0"/>
              <a:t> </a:t>
            </a:r>
            <a:r>
              <a:rPr lang="de-DE" dirty="0" err="1" smtClean="0"/>
              <a:t>points</a:t>
            </a:r>
            <a:r>
              <a:rPr lang="de-DE" dirty="0" smtClean="0"/>
              <a:t> </a:t>
            </a:r>
            <a:r>
              <a:rPr lang="de-DE" dirty="0" err="1" smtClean="0"/>
              <a:t>of</a:t>
            </a:r>
            <a:r>
              <a:rPr lang="de-DE" dirty="0" smtClean="0"/>
              <a:t> </a:t>
            </a:r>
            <a:r>
              <a:rPr lang="de-DE" dirty="0" err="1" smtClean="0"/>
              <a:t>random</a:t>
            </a:r>
            <a:r>
              <a:rPr lang="de-DE" dirty="0" smtClean="0"/>
              <a:t> </a:t>
            </a:r>
            <a:r>
              <a:rPr lang="de-DE" dirty="0" err="1" smtClean="0"/>
              <a:t>walks</a:t>
            </a:r>
            <a:endParaRPr lang="de-DE" dirty="0" smtClean="0"/>
          </a:p>
          <a:p>
            <a:pPr marL="285750" indent="-285750">
              <a:buFont typeface="Arial" panose="020B0604020202020204" pitchFamily="34" charset="0"/>
              <a:buChar char="•"/>
            </a:pPr>
            <a:r>
              <a:rPr lang="de-DE" dirty="0" smtClean="0"/>
              <a:t>Yellow </a:t>
            </a:r>
            <a:r>
              <a:rPr lang="de-DE" dirty="0" err="1" smtClean="0"/>
              <a:t>dots</a:t>
            </a:r>
            <a:r>
              <a:rPr lang="de-DE" dirty="0" smtClean="0"/>
              <a:t> </a:t>
            </a:r>
            <a:r>
              <a:rPr lang="de-DE" dirty="0" err="1" smtClean="0"/>
              <a:t>are</a:t>
            </a:r>
            <a:r>
              <a:rPr lang="de-DE" dirty="0" smtClean="0"/>
              <a:t> </a:t>
            </a:r>
            <a:r>
              <a:rPr lang="de-DE" dirty="0" err="1" smtClean="0"/>
              <a:t>likely</a:t>
            </a:r>
            <a:r>
              <a:rPr lang="de-DE" dirty="0" smtClean="0"/>
              <a:t> </a:t>
            </a:r>
            <a:r>
              <a:rPr lang="de-DE" dirty="0" err="1" smtClean="0"/>
              <a:t>endpoints</a:t>
            </a:r>
            <a:r>
              <a:rPr lang="de-DE" dirty="0" smtClean="0"/>
              <a:t> </a:t>
            </a:r>
            <a:r>
              <a:rPr lang="de-DE" dirty="0" err="1" smtClean="0"/>
              <a:t>of</a:t>
            </a:r>
            <a:r>
              <a:rPr lang="de-DE" dirty="0" smtClean="0"/>
              <a:t> </a:t>
            </a:r>
            <a:r>
              <a:rPr lang="de-DE" dirty="0" err="1" smtClean="0"/>
              <a:t>random</a:t>
            </a:r>
            <a:r>
              <a:rPr lang="de-DE" dirty="0" smtClean="0"/>
              <a:t> </a:t>
            </a:r>
            <a:r>
              <a:rPr lang="de-DE" dirty="0" err="1" smtClean="0"/>
              <a:t>walks</a:t>
            </a:r>
            <a:endParaRPr lang="de-DE" dirty="0" smtClean="0"/>
          </a:p>
          <a:p>
            <a:pPr marL="285750" indent="-285750">
              <a:buFont typeface="Arial" panose="020B0604020202020204" pitchFamily="34" charset="0"/>
              <a:buChar char="•"/>
            </a:pPr>
            <a:r>
              <a:rPr lang="de-DE" dirty="0"/>
              <a:t>Data </a:t>
            </a:r>
            <a:r>
              <a:rPr lang="de-DE" dirty="0" err="1"/>
              <a:t>base</a:t>
            </a:r>
            <a:r>
              <a:rPr lang="de-DE" dirty="0"/>
              <a:t> </a:t>
            </a:r>
            <a:r>
              <a:rPr lang="de-DE" dirty="0" err="1"/>
              <a:t>is</a:t>
            </a:r>
            <a:r>
              <a:rPr lang="de-DE" dirty="0"/>
              <a:t> </a:t>
            </a:r>
            <a:r>
              <a:rPr lang="de-DE" dirty="0" err="1"/>
              <a:t>the</a:t>
            </a:r>
            <a:r>
              <a:rPr lang="de-DE" dirty="0"/>
              <a:t> </a:t>
            </a:r>
            <a:r>
              <a:rPr lang="de-DE" dirty="0" err="1"/>
              <a:t>RealTimeKernel</a:t>
            </a:r>
            <a:r>
              <a:rPr lang="de-DE" dirty="0"/>
              <a:t> </a:t>
            </a:r>
            <a:r>
              <a:rPr lang="de-DE" dirty="0" err="1"/>
              <a:t>of</a:t>
            </a:r>
            <a:r>
              <a:rPr lang="de-DE" dirty="0"/>
              <a:t> </a:t>
            </a:r>
            <a:r>
              <a:rPr lang="de-DE" dirty="0" err="1"/>
              <a:t>CellRank</a:t>
            </a:r>
            <a:r>
              <a:rPr lang="de-DE" dirty="0"/>
              <a:t> </a:t>
            </a:r>
            <a:r>
              <a:rPr lang="de-DE" dirty="0" err="1"/>
              <a:t>defining</a:t>
            </a:r>
            <a:r>
              <a:rPr lang="de-DE" dirty="0"/>
              <a:t> </a:t>
            </a:r>
            <a:r>
              <a:rPr lang="de-DE" dirty="0" err="1"/>
              <a:t>the</a:t>
            </a:r>
            <a:r>
              <a:rPr lang="de-DE" dirty="0"/>
              <a:t> </a:t>
            </a:r>
            <a:r>
              <a:rPr lang="de-DE" dirty="0" err="1"/>
              <a:t>flow</a:t>
            </a:r>
            <a:r>
              <a:rPr lang="de-DE" dirty="0"/>
              <a:t> </a:t>
            </a:r>
            <a:r>
              <a:rPr lang="de-DE" dirty="0" err="1"/>
              <a:t>of</a:t>
            </a:r>
            <a:r>
              <a:rPr lang="de-DE" dirty="0"/>
              <a:t> </a:t>
            </a:r>
            <a:r>
              <a:rPr lang="de-DE" dirty="0" err="1"/>
              <a:t>cells</a:t>
            </a:r>
            <a:r>
              <a:rPr lang="de-DE" dirty="0"/>
              <a:t> </a:t>
            </a:r>
            <a:r>
              <a:rPr lang="de-DE" dirty="0" err="1"/>
              <a:t>along</a:t>
            </a:r>
            <a:r>
              <a:rPr lang="de-DE" dirty="0"/>
              <a:t> real time</a:t>
            </a:r>
            <a:endParaRPr lang="en-GB" dirty="0"/>
          </a:p>
          <a:p>
            <a:pPr marL="285750" indent="-285750">
              <a:buFont typeface="Arial" panose="020B0604020202020204" pitchFamily="34" charset="0"/>
              <a:buChar char="•"/>
            </a:pPr>
            <a:r>
              <a:rPr lang="de-DE" dirty="0" smtClean="0"/>
              <a:t>Cluster 4 </a:t>
            </a:r>
            <a:r>
              <a:rPr lang="de-DE" dirty="0" err="1" smtClean="0"/>
              <a:t>as</a:t>
            </a:r>
            <a:r>
              <a:rPr lang="de-DE" dirty="0" smtClean="0"/>
              <a:t> </a:t>
            </a:r>
            <a:r>
              <a:rPr lang="de-DE" dirty="0" err="1" smtClean="0"/>
              <a:t>well</a:t>
            </a:r>
            <a:r>
              <a:rPr lang="de-DE" dirty="0" smtClean="0"/>
              <a:t> </a:t>
            </a:r>
            <a:r>
              <a:rPr lang="de-DE" dirty="0" err="1" smtClean="0"/>
              <a:t>as</a:t>
            </a:r>
            <a:r>
              <a:rPr lang="de-DE" dirty="0" smtClean="0"/>
              <a:t> 6/10 </a:t>
            </a:r>
            <a:r>
              <a:rPr lang="de-DE" dirty="0" err="1" smtClean="0"/>
              <a:t>are</a:t>
            </a:r>
            <a:r>
              <a:rPr lang="de-DE" dirty="0" smtClean="0"/>
              <a:t> </a:t>
            </a:r>
            <a:r>
              <a:rPr lang="de-DE" dirty="0" err="1" smtClean="0"/>
              <a:t>identified</a:t>
            </a:r>
            <a:r>
              <a:rPr lang="de-DE" dirty="0" smtClean="0"/>
              <a:t> </a:t>
            </a:r>
            <a:r>
              <a:rPr lang="de-DE" dirty="0" err="1" smtClean="0"/>
              <a:t>as</a:t>
            </a:r>
            <a:r>
              <a:rPr lang="de-DE" dirty="0" smtClean="0"/>
              <a:t> „end“ </a:t>
            </a:r>
            <a:r>
              <a:rPr lang="de-DE" dirty="0" err="1" smtClean="0"/>
              <a:t>states</a:t>
            </a:r>
            <a:r>
              <a:rPr lang="de-DE" dirty="0" smtClean="0"/>
              <a:t> (Cluster 1 </a:t>
            </a:r>
            <a:r>
              <a:rPr lang="de-DE" dirty="0" err="1" smtClean="0"/>
              <a:t>to</a:t>
            </a:r>
            <a:r>
              <a:rPr lang="de-DE" dirty="0" smtClean="0"/>
              <a:t> a </a:t>
            </a:r>
            <a:r>
              <a:rPr lang="de-DE" dirty="0" err="1" smtClean="0"/>
              <a:t>lesser</a:t>
            </a:r>
            <a:r>
              <a:rPr lang="de-DE" dirty="0" smtClean="0"/>
              <a:t> </a:t>
            </a:r>
            <a:r>
              <a:rPr lang="de-DE" dirty="0" err="1" smtClean="0"/>
              <a:t>degree</a:t>
            </a:r>
            <a:r>
              <a:rPr lang="de-DE" dirty="0" smtClean="0"/>
              <a:t> </a:t>
            </a:r>
            <a:r>
              <a:rPr lang="de-DE" dirty="0" err="1" smtClean="0"/>
              <a:t>too</a:t>
            </a:r>
            <a:r>
              <a:rPr lang="de-DE" dirty="0" smtClean="0"/>
              <a:t>)</a:t>
            </a:r>
            <a:endParaRPr lang="en-GB" dirty="0"/>
          </a:p>
        </p:txBody>
      </p:sp>
      <p:sp>
        <p:nvSpPr>
          <p:cNvPr id="18" name="Titel 1"/>
          <p:cNvSpPr>
            <a:spLocks noGrp="1"/>
          </p:cNvSpPr>
          <p:nvPr>
            <p:ph type="title"/>
          </p:nvPr>
        </p:nvSpPr>
        <p:spPr>
          <a:xfrm>
            <a:off x="609480" y="273600"/>
            <a:ext cx="10972440" cy="1144800"/>
          </a:xfrm>
        </p:spPr>
        <p:txBody>
          <a:bodyPr/>
          <a:lstStyle/>
          <a:p>
            <a:r>
              <a:rPr lang="de-DE" dirty="0" err="1" smtClean="0"/>
              <a:t>Moscot</a:t>
            </a:r>
            <a:r>
              <a:rPr lang="de-DE" dirty="0" smtClean="0"/>
              <a:t> + </a:t>
            </a:r>
            <a:r>
              <a:rPr lang="de-DE" dirty="0" err="1" smtClean="0"/>
              <a:t>CellRank</a:t>
            </a:r>
            <a:r>
              <a:rPr lang="de-DE" dirty="0" smtClean="0"/>
              <a:t> </a:t>
            </a:r>
            <a:r>
              <a:rPr lang="de-DE" dirty="0" err="1" smtClean="0"/>
              <a:t>with</a:t>
            </a:r>
            <a:r>
              <a:rPr lang="de-DE" dirty="0" smtClean="0"/>
              <a:t> </a:t>
            </a:r>
            <a:r>
              <a:rPr lang="de-DE" dirty="0" err="1" smtClean="0"/>
              <a:t>RealTimeKernel</a:t>
            </a:r>
            <a:endParaRPr lang="en-GB" dirty="0"/>
          </a:p>
        </p:txBody>
      </p:sp>
      <p:pic>
        <p:nvPicPr>
          <p:cNvPr id="19" name="Grafik 5"/>
          <p:cNvPicPr/>
          <p:nvPr/>
        </p:nvPicPr>
        <p:blipFill>
          <a:blip r:embed="rId3"/>
          <a:stretch/>
        </p:blipFill>
        <p:spPr>
          <a:xfrm>
            <a:off x="297932" y="1490985"/>
            <a:ext cx="3915360" cy="3101760"/>
          </a:xfrm>
          <a:prstGeom prst="rect">
            <a:avLst/>
          </a:prstGeom>
          <a:ln w="0">
            <a:noFill/>
          </a:ln>
        </p:spPr>
      </p:pic>
    </p:spTree>
    <p:extLst>
      <p:ext uri="{BB962C8B-B14F-4D97-AF65-F5344CB8AC3E}">
        <p14:creationId xmlns:p14="http://schemas.microsoft.com/office/powerpoint/2010/main" val="7730054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162" y="138223"/>
            <a:ext cx="2880000" cy="2160000"/>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0162" y="112654"/>
            <a:ext cx="2880000" cy="2160000"/>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1081" y="138223"/>
            <a:ext cx="2880000" cy="2160000"/>
          </a:xfrm>
          <a:prstGeom prst="rect">
            <a:avLst/>
          </a:prstGeom>
        </p:spPr>
      </p:pic>
      <p:pic>
        <p:nvPicPr>
          <p:cNvPr id="9" name="Grafik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8006" y="138223"/>
            <a:ext cx="2880000" cy="2160000"/>
          </a:xfrm>
          <a:prstGeom prst="rect">
            <a:avLst/>
          </a:prstGeom>
        </p:spPr>
      </p:pic>
      <p:pic>
        <p:nvPicPr>
          <p:cNvPr id="10" name="Grafik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162" y="2272654"/>
            <a:ext cx="2880000" cy="2160000"/>
          </a:xfrm>
          <a:prstGeom prst="rect">
            <a:avLst/>
          </a:prstGeom>
        </p:spPr>
      </p:pic>
      <p:pic>
        <p:nvPicPr>
          <p:cNvPr id="11" name="Grafik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0162" y="2298223"/>
            <a:ext cx="2880000" cy="2160000"/>
          </a:xfrm>
          <a:prstGeom prst="rect">
            <a:avLst/>
          </a:prstGeom>
        </p:spPr>
      </p:pic>
      <p:pic>
        <p:nvPicPr>
          <p:cNvPr id="12" name="Grafik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1081" y="2298223"/>
            <a:ext cx="2880000" cy="2160000"/>
          </a:xfrm>
          <a:prstGeom prst="rect">
            <a:avLst/>
          </a:prstGeom>
        </p:spPr>
      </p:pic>
      <p:pic>
        <p:nvPicPr>
          <p:cNvPr id="13" name="Grafik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38006" y="2298223"/>
            <a:ext cx="2880000" cy="2160000"/>
          </a:xfrm>
          <a:prstGeom prst="rect">
            <a:avLst/>
          </a:prstGeom>
        </p:spPr>
      </p:pic>
      <p:pic>
        <p:nvPicPr>
          <p:cNvPr id="14" name="Grafik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0162" y="4407085"/>
            <a:ext cx="2880000" cy="2160000"/>
          </a:xfrm>
          <a:prstGeom prst="rect">
            <a:avLst/>
          </a:prstGeom>
        </p:spPr>
      </p:pic>
      <p:pic>
        <p:nvPicPr>
          <p:cNvPr id="15" name="Grafik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70162" y="4442864"/>
            <a:ext cx="2880000" cy="2160000"/>
          </a:xfrm>
          <a:prstGeom prst="rect">
            <a:avLst/>
          </a:prstGeom>
        </p:spPr>
      </p:pic>
      <p:sp>
        <p:nvSpPr>
          <p:cNvPr id="16" name="Textfeld 15"/>
          <p:cNvSpPr txBox="1"/>
          <p:nvPr/>
        </p:nvSpPr>
        <p:spPr>
          <a:xfrm>
            <a:off x="7219949" y="6134100"/>
            <a:ext cx="5133975" cy="646331"/>
          </a:xfrm>
          <a:prstGeom prst="rect">
            <a:avLst/>
          </a:prstGeom>
          <a:noFill/>
        </p:spPr>
        <p:txBody>
          <a:bodyPr wrap="square" rtlCol="0">
            <a:spAutoFit/>
          </a:bodyPr>
          <a:lstStyle/>
          <a:p>
            <a:r>
              <a:rPr lang="de-DE" dirty="0" smtClean="0"/>
              <a:t>Data </a:t>
            </a:r>
            <a:r>
              <a:rPr lang="de-DE" dirty="0" err="1" smtClean="0"/>
              <a:t>base</a:t>
            </a:r>
            <a:r>
              <a:rPr lang="de-DE" dirty="0" smtClean="0"/>
              <a:t> </a:t>
            </a:r>
            <a:r>
              <a:rPr lang="de-DE" dirty="0" err="1" smtClean="0"/>
              <a:t>is</a:t>
            </a:r>
            <a:r>
              <a:rPr lang="de-DE" dirty="0" smtClean="0"/>
              <a:t> </a:t>
            </a:r>
            <a:r>
              <a:rPr lang="de-DE" dirty="0" err="1" smtClean="0"/>
              <a:t>the</a:t>
            </a:r>
            <a:r>
              <a:rPr lang="de-DE" dirty="0" smtClean="0"/>
              <a:t> </a:t>
            </a:r>
            <a:r>
              <a:rPr lang="de-DE" dirty="0" err="1" smtClean="0"/>
              <a:t>RealTimeKernel</a:t>
            </a:r>
            <a:r>
              <a:rPr lang="de-DE" dirty="0" smtClean="0"/>
              <a:t> </a:t>
            </a:r>
            <a:r>
              <a:rPr lang="de-DE" dirty="0" err="1" smtClean="0"/>
              <a:t>of</a:t>
            </a:r>
            <a:r>
              <a:rPr lang="de-DE" dirty="0" smtClean="0"/>
              <a:t> </a:t>
            </a:r>
            <a:r>
              <a:rPr lang="de-DE" dirty="0" err="1" smtClean="0"/>
              <a:t>CellRank</a:t>
            </a:r>
            <a:r>
              <a:rPr lang="de-DE" dirty="0" smtClean="0"/>
              <a:t> </a:t>
            </a:r>
            <a:r>
              <a:rPr lang="de-DE" dirty="0" err="1" smtClean="0"/>
              <a:t>defining</a:t>
            </a:r>
            <a:r>
              <a:rPr lang="de-DE" dirty="0" smtClean="0"/>
              <a:t> </a:t>
            </a:r>
            <a:r>
              <a:rPr lang="de-DE" dirty="0" err="1" smtClean="0"/>
              <a:t>the</a:t>
            </a:r>
            <a:r>
              <a:rPr lang="de-DE" dirty="0" smtClean="0"/>
              <a:t> </a:t>
            </a:r>
            <a:r>
              <a:rPr lang="de-DE" dirty="0" err="1" smtClean="0"/>
              <a:t>flow</a:t>
            </a:r>
            <a:r>
              <a:rPr lang="de-DE" dirty="0" smtClean="0"/>
              <a:t> </a:t>
            </a:r>
            <a:r>
              <a:rPr lang="de-DE" dirty="0" err="1" smtClean="0"/>
              <a:t>of</a:t>
            </a:r>
            <a:r>
              <a:rPr lang="de-DE" dirty="0" smtClean="0"/>
              <a:t> </a:t>
            </a:r>
            <a:r>
              <a:rPr lang="de-DE" dirty="0" err="1" smtClean="0"/>
              <a:t>cells</a:t>
            </a:r>
            <a:r>
              <a:rPr lang="de-DE" dirty="0" smtClean="0"/>
              <a:t> </a:t>
            </a:r>
            <a:r>
              <a:rPr lang="de-DE" dirty="0" err="1" smtClean="0"/>
              <a:t>along</a:t>
            </a:r>
            <a:r>
              <a:rPr lang="de-DE" dirty="0" smtClean="0"/>
              <a:t> real time</a:t>
            </a:r>
            <a:endParaRPr lang="en-GB" dirty="0"/>
          </a:p>
        </p:txBody>
      </p:sp>
      <p:pic>
        <p:nvPicPr>
          <p:cNvPr id="17" name="Grafik 5"/>
          <p:cNvPicPr/>
          <p:nvPr/>
        </p:nvPicPr>
        <p:blipFill>
          <a:blip r:embed="rId12"/>
          <a:stretch/>
        </p:blipFill>
        <p:spPr>
          <a:xfrm>
            <a:off x="6469681" y="4442864"/>
            <a:ext cx="2112344" cy="1792395"/>
          </a:xfrm>
          <a:prstGeom prst="rect">
            <a:avLst/>
          </a:prstGeom>
          <a:ln w="0">
            <a:noFill/>
          </a:ln>
        </p:spPr>
      </p:pic>
    </p:spTree>
    <p:extLst>
      <p:ext uri="{BB962C8B-B14F-4D97-AF65-F5344CB8AC3E}">
        <p14:creationId xmlns:p14="http://schemas.microsoft.com/office/powerpoint/2010/main" val="2057376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5409</Words>
  <Application>Microsoft Office PowerPoint</Application>
  <PresentationFormat>Breitbild</PresentationFormat>
  <Paragraphs>454</Paragraphs>
  <Slides>165</Slides>
  <Notes>1</Notes>
  <HiddenSlides>3</HiddenSlides>
  <MMClips>0</MMClips>
  <ScaleCrop>false</ScaleCrop>
  <HeadingPairs>
    <vt:vector size="6" baseType="variant">
      <vt:variant>
        <vt:lpstr>Verwendete Schriftarten</vt:lpstr>
      </vt:variant>
      <vt:variant>
        <vt:i4>7</vt:i4>
      </vt:variant>
      <vt:variant>
        <vt:lpstr>Design</vt:lpstr>
      </vt:variant>
      <vt:variant>
        <vt:i4>6</vt:i4>
      </vt:variant>
      <vt:variant>
        <vt:lpstr>Folientitel</vt:lpstr>
      </vt:variant>
      <vt:variant>
        <vt:i4>165</vt:i4>
      </vt:variant>
    </vt:vector>
  </HeadingPairs>
  <TitlesOfParts>
    <vt:vector size="178" baseType="lpstr">
      <vt:lpstr>Arial</vt:lpstr>
      <vt:lpstr>Calibri</vt:lpstr>
      <vt:lpstr>Calibri Light</vt:lpstr>
      <vt:lpstr>DejaVu Sans</vt:lpstr>
      <vt:lpstr>Symbol</vt:lpstr>
      <vt:lpstr>Times New Roman</vt:lpstr>
      <vt:lpstr>Wingdings</vt:lpstr>
      <vt:lpstr>Office Theme</vt:lpstr>
      <vt:lpstr>Office Theme</vt:lpstr>
      <vt:lpstr>Office Theme</vt:lpstr>
      <vt:lpstr>Office Theme</vt:lpstr>
      <vt:lpstr>Office Theme</vt:lpstr>
      <vt:lpstr>Office Theme</vt:lpstr>
      <vt:lpstr>scRNAseq Results</vt:lpstr>
      <vt:lpstr>00-ScaleRNA pipeline</vt:lpstr>
      <vt:lpstr>ScaleRNA pipeline</vt:lpstr>
      <vt:lpstr>ScaleRNA pipeline </vt:lpstr>
      <vt:lpstr>01-Doublet detection</vt:lpstr>
      <vt:lpstr>Doublet detection</vt:lpstr>
      <vt:lpstr>02-Data processing</vt:lpstr>
      <vt:lpstr>Data processing</vt:lpstr>
      <vt:lpstr>03-Quality control</vt:lpstr>
      <vt:lpstr>Quality control</vt:lpstr>
      <vt:lpstr>PowerPoint-Präsentation</vt:lpstr>
      <vt:lpstr>PowerPoint-Präsentation</vt:lpstr>
      <vt:lpstr>04-Normalization</vt:lpstr>
      <vt:lpstr>Normalization</vt:lpstr>
      <vt:lpstr>PowerPoint-Präsentation</vt:lpstr>
      <vt:lpstr>PowerPoint-Präsentation</vt:lpstr>
      <vt:lpstr>05-Dimensionality reduction and integration</vt:lpstr>
      <vt:lpstr>Dimensionality reduction</vt:lpstr>
      <vt:lpstr>PowerPoint-Präsentation</vt:lpstr>
      <vt:lpstr>PowerPoint-Präsentation</vt:lpstr>
      <vt:lpstr>Comparison of cluster resolutions</vt:lpstr>
      <vt:lpstr>Comparison of cluster resolutions</vt:lpstr>
      <vt:lpstr>Marker expression</vt:lpstr>
      <vt:lpstr>Marker expression</vt:lpstr>
      <vt:lpstr>Marker expression</vt:lpstr>
      <vt:lpstr>06-Data exploration</vt:lpstr>
      <vt:lpstr>PowerPoint-Präsentation</vt:lpstr>
      <vt:lpstr>Timepoint distribution</vt:lpstr>
      <vt:lpstr>Differentiation scores</vt:lpstr>
      <vt:lpstr>06a-DSC day 0 subpopulation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06b-Epidermal melanocyte subpopulation</vt:lpstr>
      <vt:lpstr>PowerPoint-Präsentation</vt:lpstr>
      <vt:lpstr>PowerPoint-Präsentation</vt:lpstr>
      <vt:lpstr>PowerPoint-Präsentation</vt:lpstr>
      <vt:lpstr>06c-Melanocyte markers</vt:lpstr>
      <vt:lpstr>PowerPoint-Präsentation</vt:lpstr>
      <vt:lpstr>PowerPoint-Präsentation</vt:lpstr>
      <vt:lpstr>06d-Melanocyte stem cell markers</vt:lpstr>
      <vt:lpstr>PowerPoint-Präsentation</vt:lpstr>
      <vt:lpstr>06e-DSC markers</vt:lpstr>
      <vt:lpstr>PowerPoint-Präsentation</vt:lpstr>
      <vt:lpstr>PowerPoint-Präsentation</vt:lpstr>
      <vt:lpstr>06f-Fibroblast markers</vt:lpstr>
      <vt:lpstr>PowerPoint-Präsentation</vt:lpstr>
      <vt:lpstr>07-Trajectory inference</vt:lpstr>
      <vt:lpstr>TI workflow</vt:lpstr>
      <vt:lpstr>07-Trajectory inference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07-Trajectory inference</vt:lpstr>
      <vt:lpstr>PowerPoint-Präsentation</vt:lpstr>
      <vt:lpstr>PowerPoint-Präsentation</vt:lpstr>
      <vt:lpstr>PowerPoint-Präsentation</vt:lpstr>
      <vt:lpstr>Monocle3</vt:lpstr>
      <vt:lpstr>PowerPoint-Präsentation</vt:lpstr>
      <vt:lpstr>Correlation of different pseudotime algorithms</vt:lpstr>
      <vt:lpstr>Cluster distribution per lineage</vt:lpstr>
      <vt:lpstr>07b-CellRank</vt:lpstr>
      <vt:lpstr>CellRank</vt:lpstr>
      <vt:lpstr>CellRank to determine cell fates</vt:lpstr>
      <vt:lpstr>PowerPoint-Präsentation</vt:lpstr>
      <vt:lpstr>PowerPoint-Präsentation</vt:lpstr>
      <vt:lpstr>PowerPoint-Präsentation</vt:lpstr>
      <vt:lpstr>PowerPoint-Präsentation</vt:lpstr>
      <vt:lpstr>PowerPoint-Präsentation</vt:lpstr>
      <vt:lpstr>CellRank drivers – Cluster 1</vt:lpstr>
      <vt:lpstr>Function of detected genes</vt:lpstr>
      <vt:lpstr>PowerPoint-Präsentation</vt:lpstr>
      <vt:lpstr>CellRank drivers – Cluster 4</vt:lpstr>
      <vt:lpstr>Function of detected genes</vt:lpstr>
      <vt:lpstr>PowerPoint-Präsentation</vt:lpstr>
      <vt:lpstr>CellRank drivers – Cluster 6</vt:lpstr>
      <vt:lpstr>Function of detected genes</vt:lpstr>
      <vt:lpstr>PowerPoint-Präsentation</vt:lpstr>
      <vt:lpstr>CellRank drivers – Cluster 10</vt:lpstr>
      <vt:lpstr>07c-Moscot</vt:lpstr>
      <vt:lpstr>Moscot</vt:lpstr>
      <vt:lpstr>Moscot</vt:lpstr>
      <vt:lpstr>PowerPoint-Präsentation</vt:lpstr>
      <vt:lpstr>PowerPoint-Präsentation</vt:lpstr>
      <vt:lpstr>Sankey Transitions</vt:lpstr>
      <vt:lpstr>Moscot + CellRank with RealTimeKernel</vt:lpstr>
      <vt:lpstr>PowerPoint-Präsentation</vt:lpstr>
      <vt:lpstr>07d-PAGA</vt:lpstr>
      <vt:lpstr>PAGA connectivity graph</vt:lpstr>
      <vt:lpstr>08-TradeSeq</vt:lpstr>
      <vt:lpstr>PowerPoint-Präsentation</vt:lpstr>
      <vt:lpstr>GAM model fitting</vt:lpstr>
      <vt:lpstr>Lineage 1</vt:lpstr>
      <vt:lpstr>Differences in start and end point – Lineage1</vt:lpstr>
      <vt:lpstr>Transiently regulated genes – Lineage1</vt:lpstr>
      <vt:lpstr>Lineage 2</vt:lpstr>
      <vt:lpstr>Differences in start and end point – Lineage2</vt:lpstr>
      <vt:lpstr>Transiently regulated genes – Lineage2</vt:lpstr>
      <vt:lpstr>Lineage 3</vt:lpstr>
      <vt:lpstr>Differences in start and end point – Lineage3</vt:lpstr>
      <vt:lpstr>Transiently regulated genes – Lineage3</vt:lpstr>
      <vt:lpstr>Lineage 4</vt:lpstr>
      <vt:lpstr>Differences in start and end point – Lineage4</vt:lpstr>
      <vt:lpstr>Transiently regulated genes – Lineage4</vt:lpstr>
      <vt:lpstr>Lineage comparisons</vt:lpstr>
      <vt:lpstr>PowerPoint-Präsentation</vt:lpstr>
      <vt:lpstr>PowerPoint-Präsentation</vt:lpstr>
      <vt:lpstr>Lineage comparisons</vt:lpstr>
      <vt:lpstr>PowerPoint-Präsentation</vt:lpstr>
      <vt:lpstr>PowerPoint-Präsentation</vt:lpstr>
      <vt:lpstr>Function of detected genes</vt:lpstr>
      <vt:lpstr>Lineage comparisons</vt:lpstr>
      <vt:lpstr>PowerPoint-Präsentation</vt:lpstr>
      <vt:lpstr>PowerPoint-Präsentation</vt:lpstr>
      <vt:lpstr>Lineage comparisons</vt:lpstr>
      <vt:lpstr>PowerPoint-Präsentation</vt:lpstr>
      <vt:lpstr>PowerPoint-Präsentation</vt:lpstr>
      <vt:lpstr>09-RNA velocity</vt:lpstr>
      <vt:lpstr>RNA velocity</vt:lpstr>
      <vt:lpstr>RNA velocity</vt:lpstr>
      <vt:lpstr>10-CellAnnotation</vt:lpstr>
      <vt:lpstr>PowerPoint-Präsentation</vt:lpstr>
      <vt:lpstr>PowerPoint-Präsentation</vt:lpstr>
      <vt:lpstr>Interplay of MATN2 and ITGA1</vt:lpstr>
      <vt:lpstr>Interplay of MATN2 and ITGA1- possible drivers of the stem cell niche in cluster 4</vt:lpstr>
      <vt:lpstr>Possible regulation of ITGA1/MATN2</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11-Comparison with iPSCs (Yang 2025)</vt:lpstr>
      <vt:lpstr>Data integration</vt:lpstr>
      <vt:lpstr>PowerPoint-Präsentation</vt:lpstr>
      <vt:lpstr>PowerPoint-Präsentation</vt:lpstr>
      <vt:lpstr>PowerPoint-Präsentation</vt:lpstr>
      <vt:lpstr>PowerPoint-Präsentation</vt:lpstr>
      <vt:lpstr>PowerPoint-Präsentation</vt:lpstr>
      <vt:lpstr>PowerPoint-Präsentation</vt:lpstr>
      <vt:lpstr>Comparison to Yang 2025 - conclusion</vt:lpstr>
      <vt:lpstr>12-SCENIC</vt:lpstr>
      <vt:lpstr>13-CellChat</vt:lpstr>
      <vt:lpstr>14-miRScape</vt:lpstr>
    </vt:vector>
  </TitlesOfParts>
  <Company>Elbe Kliniken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scRNAseq Results</dc:title>
  <dc:subject/>
  <dc:creator>Zellbiologie</dc:creator>
  <dc:description/>
  <cp:lastModifiedBy>Zellbiologie</cp:lastModifiedBy>
  <cp:revision>226</cp:revision>
  <cp:lastPrinted>2025-09-25T13:32:24Z</cp:lastPrinted>
  <dcterms:created xsi:type="dcterms:W3CDTF">2025-08-27T07:25:33Z</dcterms:created>
  <dcterms:modified xsi:type="dcterms:W3CDTF">2025-09-25T13:32:27Z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1</vt:i4>
  </property>
  <property fmtid="{D5CDD505-2E9C-101B-9397-08002B2CF9AE}" pid="4" name="PresentationFormat">
    <vt:lpwstr>Breitbild</vt:lpwstr>
  </property>
  <property fmtid="{D5CDD505-2E9C-101B-9397-08002B2CF9AE}" pid="5" name="Slides">
    <vt:i4>83</vt:i4>
  </property>
</Properties>
</file>